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321" r:id="rId2"/>
    <p:sldId id="509" r:id="rId3"/>
    <p:sldId id="544" r:id="rId4"/>
    <p:sldId id="529" r:id="rId5"/>
    <p:sldId id="547" r:id="rId6"/>
    <p:sldId id="530" r:id="rId7"/>
    <p:sldId id="546" r:id="rId8"/>
    <p:sldId id="517" r:id="rId9"/>
    <p:sldId id="298" r:id="rId10"/>
    <p:sldId id="299" r:id="rId11"/>
    <p:sldId id="533" r:id="rId12"/>
    <p:sldId id="511" r:id="rId13"/>
    <p:sldId id="498" r:id="rId14"/>
    <p:sldId id="534" r:id="rId15"/>
    <p:sldId id="366" r:id="rId16"/>
    <p:sldId id="348" r:id="rId17"/>
    <p:sldId id="446" r:id="rId18"/>
    <p:sldId id="532" r:id="rId19"/>
    <p:sldId id="500" r:id="rId20"/>
    <p:sldId id="501" r:id="rId21"/>
    <p:sldId id="502" r:id="rId22"/>
    <p:sldId id="503" r:id="rId23"/>
    <p:sldId id="505" r:id="rId24"/>
    <p:sldId id="506" r:id="rId25"/>
    <p:sldId id="507" r:id="rId26"/>
    <p:sldId id="548" r:id="rId27"/>
    <p:sldId id="535" r:id="rId28"/>
    <p:sldId id="515" r:id="rId29"/>
    <p:sldId id="493" r:id="rId30"/>
    <p:sldId id="516" r:id="rId31"/>
    <p:sldId id="536" r:id="rId32"/>
    <p:sldId id="512" r:id="rId33"/>
    <p:sldId id="540" r:id="rId34"/>
    <p:sldId id="541" r:id="rId35"/>
    <p:sldId id="542" r:id="rId36"/>
    <p:sldId id="260" r:id="rId37"/>
    <p:sldId id="263" r:id="rId38"/>
    <p:sldId id="513" r:id="rId39"/>
    <p:sldId id="537" r:id="rId40"/>
    <p:sldId id="524" r:id="rId41"/>
    <p:sldId id="525" r:id="rId42"/>
    <p:sldId id="526" r:id="rId43"/>
    <p:sldId id="514" r:id="rId44"/>
    <p:sldId id="545" r:id="rId45"/>
    <p:sldId id="527" r:id="rId46"/>
    <p:sldId id="261" r:id="rId47"/>
    <p:sldId id="510" r:id="rId48"/>
    <p:sldId id="477" r:id="rId49"/>
    <p:sldId id="538" r:id="rId50"/>
    <p:sldId id="539" r:id="rId51"/>
    <p:sldId id="478" r:id="rId52"/>
    <p:sldId id="528" r:id="rId53"/>
    <p:sldId id="519" r:id="rId54"/>
    <p:sldId id="520" r:id="rId55"/>
    <p:sldId id="549" r:id="rId56"/>
    <p:sldId id="258" r:id="rId57"/>
    <p:sldId id="522" r:id="rId58"/>
    <p:sldId id="523" r:id="rId59"/>
    <p:sldId id="259" r:id="rId6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74">
          <p15:clr>
            <a:srgbClr val="A4A3A4"/>
          </p15:clr>
        </p15:guide>
        <p15:guide id="2" orient="horz" pos="932">
          <p15:clr>
            <a:srgbClr val="A4A3A4"/>
          </p15:clr>
        </p15:guide>
        <p15:guide id="3" orient="horz" pos="484">
          <p15:clr>
            <a:srgbClr val="A4A3A4"/>
          </p15:clr>
        </p15:guide>
        <p15:guide id="4" orient="horz" pos="198">
          <p15:clr>
            <a:srgbClr val="A4A3A4"/>
          </p15:clr>
        </p15:guide>
        <p15:guide id="5" orient="horz" pos="3053">
          <p15:clr>
            <a:srgbClr val="A4A3A4"/>
          </p15:clr>
        </p15:guide>
        <p15:guide id="6" orient="horz" pos="1792">
          <p15:clr>
            <a:srgbClr val="A4A3A4"/>
          </p15:clr>
        </p15:guide>
        <p15:guide id="7" orient="horz" pos="3139">
          <p15:clr>
            <a:srgbClr val="A4A3A4"/>
          </p15:clr>
        </p15:guide>
        <p15:guide id="8" pos="2956">
          <p15:clr>
            <a:srgbClr val="A4A3A4"/>
          </p15:clr>
        </p15:guide>
        <p15:guide id="9" pos="5215">
          <p15:clr>
            <a:srgbClr val="A4A3A4"/>
          </p15:clr>
        </p15:guide>
        <p15:guide id="10" pos="1793">
          <p15:clr>
            <a:srgbClr val="A4A3A4"/>
          </p15:clr>
        </p15:guide>
        <p15:guide id="11" pos="2848">
          <p15:clr>
            <a:srgbClr val="A4A3A4"/>
          </p15:clr>
        </p15:guide>
        <p15:guide id="12" pos="3064">
          <p15:clr>
            <a:srgbClr val="A4A3A4"/>
          </p15:clr>
        </p15:guide>
        <p15:guide id="13" pos="2172">
          <p15:clr>
            <a:srgbClr val="A4A3A4"/>
          </p15:clr>
        </p15:guide>
        <p15:guide id="14" pos="697">
          <p15:clr>
            <a:srgbClr val="A4A3A4"/>
          </p15:clr>
        </p15:guide>
        <p15:guide id="15" pos="4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84AF4"/>
    <a:srgbClr val="DAEBFA"/>
    <a:srgbClr val="000000"/>
    <a:srgbClr val="5146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85" autoAdjust="0"/>
    <p:restoredTop sz="77106" autoAdjust="0"/>
  </p:normalViewPr>
  <p:slideViewPr>
    <p:cSldViewPr snapToGrid="0" showGuides="1">
      <p:cViewPr varScale="1">
        <p:scale>
          <a:sx n="94" d="100"/>
          <a:sy n="94" d="100"/>
        </p:scale>
        <p:origin x="1040" y="176"/>
      </p:cViewPr>
      <p:guideLst>
        <p:guide orient="horz" pos="2974"/>
        <p:guide orient="horz" pos="932"/>
        <p:guide orient="horz" pos="484"/>
        <p:guide orient="horz" pos="198"/>
        <p:guide orient="horz" pos="3053"/>
        <p:guide orient="horz" pos="1792"/>
        <p:guide orient="horz" pos="3139"/>
        <p:guide pos="2956"/>
        <p:guide pos="5215"/>
        <p:guide pos="1793"/>
        <p:guide pos="2848"/>
        <p:guide pos="3064"/>
        <p:guide pos="2172"/>
        <p:guide pos="697"/>
        <p:guide pos="40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60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EB8D27-857B-1D46-9882-5AD2AC5949D5}" type="datetimeFigureOut">
              <a:rPr lang="en-US" smtClean="0"/>
              <a:t>4/1/20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4C21C2-727B-8F4B-AE82-FA71E01AE93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249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516FD-B34A-B148-AC4C-9AC1B5900D58}" type="datetimeFigureOut">
              <a:rPr lang="en-US" smtClean="0"/>
              <a:t>4/1/20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FE7591-D03B-AB48-97D7-CE06F14713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925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639C7-349C-4E60-B60D-7F6680B5902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56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7417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042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48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190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864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473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991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causes of of distributive shock include anaphylaxis, adrenal insufficiency, neurogenic/spinalß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28973-65CD-B84D-A4DB-69D73B29AA0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69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28973-65CD-B84D-A4DB-69D73B29AA0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197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0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7449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4494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E00D6-C0A5-4A13-A7AC-AC50A7E79280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9462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9571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581AA83-6621-454F-8C1E-6EBB75BACBB3}" type="slidenum">
              <a:rPr lang="en-US" altLang="en-US" sz="1200" smtClean="0">
                <a:latin typeface="Times New Roman" panose="02020603050405020304" pitchFamily="18" charset="0"/>
              </a:rPr>
              <a:pPr/>
              <a:t>48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588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E00D6-C0A5-4A13-A7AC-AC50A7E79280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10329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E00D6-C0A5-4A13-A7AC-AC50A7E79280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60198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4758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36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FE7591-D03B-AB48-97D7-CE06F1471332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188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197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3308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2610FCD-B822-4E5F-9A7B-4AF17F3E28F8}" type="slidenum">
              <a:rPr lang="en-US" altLang="en-US" sz="1200" smtClean="0">
                <a:latin typeface="Times New Roman" panose="02020603050405020304" pitchFamily="18" charset="0"/>
              </a:rPr>
              <a:pPr/>
              <a:t>16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42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ECFF9-F984-B14F-878F-22B5ACF91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70659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344A528-B16B-4E82-AC33-D42F6DE2B68A}" type="slidenum">
              <a:rPr lang="en-US" altLang="en-US" sz="1200" smtClean="0">
                <a:latin typeface="Times New Roman" panose="02020603050405020304" pitchFamily="18" charset="0"/>
              </a:rPr>
              <a:pPr/>
              <a:t>17</a:t>
            </a:fld>
            <a:endParaRPr lang="en-US" altLang="en-US" sz="1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573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AE00D6-C0A5-4A13-A7AC-AC50A7E79280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314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ED9C1FB-69F0-EE45-83E7-DBA795BB2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17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253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849615" y="1422113"/>
            <a:ext cx="6302198" cy="1520204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77586" y="3001044"/>
            <a:ext cx="6274227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Document Title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1884363" y="4832849"/>
            <a:ext cx="857339" cy="168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6E5087-EA13-F94E-9BC7-B39B28388318}" type="datetime1">
              <a:rPr lang="en-US" smtClean="0"/>
              <a:t>4/1/20</a:t>
            </a:fld>
            <a:endParaRPr lang="en-US" dirty="0"/>
          </a:p>
        </p:txBody>
      </p:sp>
      <p:pic>
        <p:nvPicPr>
          <p:cNvPr id="11" name="Picture 10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88" y="314325"/>
            <a:ext cx="2489274" cy="464588"/>
          </a:xfrm>
          <a:prstGeom prst="rect">
            <a:avLst/>
          </a:prstGeom>
        </p:spPr>
      </p:pic>
      <p:pic>
        <p:nvPicPr>
          <p:cNvPr id="2" name="Picture 1" descr="PPT-RGB-Shapes2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615" y="281213"/>
            <a:ext cx="22479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2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 userDrawn="1"/>
        </p:nvSpPr>
        <p:spPr>
          <a:xfrm>
            <a:off x="9220199" y="877304"/>
            <a:ext cx="2365477" cy="3237496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How to put in your own Photo: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‘View-Slide Master’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‘Insert-Picture’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Browse to the</a:t>
            </a:r>
            <a:r>
              <a:rPr lang="en-US" sz="1200" spc="-50" baseline="0" dirty="0">
                <a:solidFill>
                  <a:schemeClr val="bg1"/>
                </a:solidFill>
              </a:rPr>
              <a:t> image you would like to place. Image should be 1024x768, 1200x900, or other 4:3 aspect ratio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Select image and click OK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Scale to full screen size if necessary.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Click image, go</a:t>
            </a:r>
            <a:r>
              <a:rPr lang="en-US" sz="1200" spc="-50" baseline="0" dirty="0">
                <a:solidFill>
                  <a:schemeClr val="bg1"/>
                </a:solidFill>
              </a:rPr>
              <a:t> to ‘Format-</a:t>
            </a:r>
            <a:r>
              <a:rPr lang="en-US" sz="1200" spc="-50" dirty="0">
                <a:solidFill>
                  <a:schemeClr val="bg1"/>
                </a:solidFill>
              </a:rPr>
              <a:t>Send to Back’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200" spc="-50" dirty="0">
                <a:solidFill>
                  <a:schemeClr val="bg1"/>
                </a:solidFill>
              </a:rPr>
              <a:t>Go to ‘View-Normal’ to return to slides</a:t>
            </a:r>
          </a:p>
        </p:txBody>
      </p:sp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4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6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4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9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Your Phot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541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9212" y="4271027"/>
            <a:ext cx="4386944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3" name="Picture 2" descr="PPT-RGB-Shapes3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2745014"/>
            <a:ext cx="9144000" cy="1422123"/>
          </a:xfrm>
          <a:prstGeom prst="rect">
            <a:avLst/>
          </a:prstGeom>
        </p:spPr>
      </p:pic>
      <p:pic>
        <p:nvPicPr>
          <p:cNvPr id="10" name="Picture 9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4" y="314325"/>
            <a:ext cx="2489274" cy="464588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086799" y="2844801"/>
            <a:ext cx="7282544" cy="1196676"/>
          </a:xfrm>
          <a:prstGeom prst="rect">
            <a:avLst/>
          </a:prstGeom>
        </p:spPr>
        <p:txBody>
          <a:bodyPr rIns="0" bIns="0" anchor="ctr" anchorCtr="0"/>
          <a:lstStyle>
            <a:lvl1pPr>
              <a:lnSpc>
                <a:spcPct val="90000"/>
              </a:lnSpc>
              <a:defRPr sz="28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 Page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98646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31380" y="1526709"/>
            <a:ext cx="7347440" cy="29765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194730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1659E50D-B6F6-5649-960B-2F3C3CBA396C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14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5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31380" y="1526710"/>
            <a:ext cx="3577127" cy="2976561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7"/>
          </p:nvPr>
        </p:nvSpPr>
        <p:spPr>
          <a:xfrm>
            <a:off x="4695833" y="1524606"/>
            <a:ext cx="3582987" cy="2978665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7265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B6378771-5DAB-3241-A947-2BDD7FD783E9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16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587119" cy="2697161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412205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6" y="896882"/>
            <a:ext cx="7180264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9"/>
          </p:nvPr>
        </p:nvSpPr>
        <p:spPr>
          <a:xfrm>
            <a:off x="4688513" y="1799760"/>
            <a:ext cx="3587119" cy="2697161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0"/>
          </p:nvPr>
        </p:nvSpPr>
        <p:spPr>
          <a:xfrm>
            <a:off x="4863433" y="1523713"/>
            <a:ext cx="3412205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46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/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1"/>
          <p:cNvSpPr>
            <a:spLocks noGrp="1"/>
          </p:cNvSpPr>
          <p:nvPr>
            <p:ph type="dt" sz="half" idx="16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4E09AA9A-920D-8D40-A67E-63619958F3C0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17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1" name="Slide Number Placeholder 13"/>
          <p:cNvSpPr>
            <a:spLocks noGrp="1"/>
          </p:cNvSpPr>
          <p:nvPr>
            <p:ph type="sldNum" sz="quarter" idx="18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1105814" y="3148557"/>
            <a:ext cx="3413806" cy="347472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"/>
          </p:nvPr>
        </p:nvSpPr>
        <p:spPr>
          <a:xfrm>
            <a:off x="1104906" y="3418648"/>
            <a:ext cx="3414713" cy="1064379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1108075" y="1526709"/>
            <a:ext cx="3411545" cy="154628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9"/>
          </p:nvPr>
        </p:nvSpPr>
        <p:spPr>
          <a:xfrm>
            <a:off x="4865008" y="3148557"/>
            <a:ext cx="3413806" cy="347472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0"/>
          </p:nvPr>
        </p:nvSpPr>
        <p:spPr>
          <a:xfrm>
            <a:off x="4864100" y="3418648"/>
            <a:ext cx="3414713" cy="1064379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 marL="206375" indent="0">
              <a:buNone/>
              <a:defRPr lang="en-US" smtClean="0"/>
            </a:lvl2pPr>
            <a:lvl3pPr marL="457200" indent="0">
              <a:buNone/>
              <a:defRPr lang="en-US" smtClean="0"/>
            </a:lvl3pPr>
            <a:lvl4pPr marL="631825" indent="0">
              <a:buNone/>
              <a:defRPr lang="en-US" smtClean="0"/>
            </a:lvl4pPr>
            <a:lvl5pPr marL="804862" indent="0">
              <a:buNone/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21" hasCustomPrompt="1"/>
          </p:nvPr>
        </p:nvSpPr>
        <p:spPr>
          <a:xfrm>
            <a:off x="4867269" y="1526709"/>
            <a:ext cx="3411545" cy="154628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571552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wo Content +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11"/>
          <p:cNvSpPr>
            <a:spLocks noGrp="1"/>
          </p:cNvSpPr>
          <p:nvPr>
            <p:ph type="dt" sz="half" idx="22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89B548ED-5066-9B42-911D-14570FBB6DB3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22" name="Footer Placeholder 12"/>
          <p:cNvSpPr>
            <a:spLocks noGrp="1"/>
          </p:cNvSpPr>
          <p:nvPr>
            <p:ph type="ftr" sz="quarter" idx="23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2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5195169" y="1524466"/>
            <a:ext cx="3948831" cy="2971333"/>
          </a:xfrm>
        </p:spPr>
        <p:txBody>
          <a:bodyPr vert="horz" lIns="0" tIns="0" rIns="91440" bIns="45720" rtlCol="0">
            <a:noAutofit/>
          </a:bodyPr>
          <a:lstStyle>
            <a:lvl1pPr marL="0" indent="0">
              <a:buNone/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Placeholder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932494" y="1799760"/>
            <a:ext cx="3931606" cy="1087903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"/>
          </p:nvPr>
        </p:nvSpPr>
        <p:spPr>
          <a:xfrm>
            <a:off x="1107414" y="1523713"/>
            <a:ext cx="3756686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sz="half" idx="25"/>
          </p:nvPr>
        </p:nvSpPr>
        <p:spPr>
          <a:xfrm>
            <a:off x="932494" y="3301348"/>
            <a:ext cx="3931606" cy="1087903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26"/>
          </p:nvPr>
        </p:nvSpPr>
        <p:spPr>
          <a:xfrm>
            <a:off x="1107414" y="3025301"/>
            <a:ext cx="3756686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9090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s + S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7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9D010846-6694-FC49-9A1E-26F9C921BD2E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8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654424" y="1525450"/>
            <a:ext cx="2209800" cy="297035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54585A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6065837" y="1525450"/>
            <a:ext cx="2209800" cy="297035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54585A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sz="half" idx="20"/>
          </p:nvPr>
        </p:nvSpPr>
        <p:spPr>
          <a:xfrm>
            <a:off x="932495" y="1799760"/>
            <a:ext cx="2515556" cy="2697161"/>
          </a:xfrm>
        </p:spPr>
        <p:txBody>
          <a:bodyPr vert="horz" lIns="0" tIns="0" rIns="91440" bIns="45720" rtlCol="0">
            <a:no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2"/>
          <p:cNvSpPr>
            <a:spLocks noGrp="1"/>
          </p:cNvSpPr>
          <p:nvPr>
            <p:ph type="body" idx="1"/>
          </p:nvPr>
        </p:nvSpPr>
        <p:spPr>
          <a:xfrm>
            <a:off x="1108995" y="1521946"/>
            <a:ext cx="2339055" cy="295195"/>
          </a:xfrm>
        </p:spPr>
        <p:txBody>
          <a:bodyPr anchor="b"/>
          <a:lstStyle>
            <a:lvl1pPr marL="0" indent="0">
              <a:buNone/>
              <a:defRPr sz="17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013078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47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8557" y="127411"/>
            <a:ext cx="7180264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98557" y="896882"/>
            <a:ext cx="7180263" cy="457200"/>
          </a:xfr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5" indent="0">
              <a:buNone/>
              <a:defRPr/>
            </a:lvl2pPr>
            <a:lvl3pPr marL="457200" indent="0">
              <a:buNone/>
              <a:defRPr/>
            </a:lvl3pPr>
            <a:lvl4pPr marL="631825" indent="0">
              <a:buNone/>
              <a:defRPr/>
            </a:lvl4pPr>
            <a:lvl5pPr marL="80486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1" y="4712251"/>
            <a:ext cx="1451553" cy="2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01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12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8" y="4712251"/>
            <a:ext cx="1451553" cy="2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4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607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 bwMode="gray">
          <a:xfrm>
            <a:off x="1095194" y="2069851"/>
            <a:ext cx="6722378" cy="876329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1117607" y="2989589"/>
            <a:ext cx="6400800" cy="6858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Slide Subtitle</a:t>
            </a:r>
          </a:p>
        </p:txBody>
      </p:sp>
      <p:sp>
        <p:nvSpPr>
          <p:cNvPr id="17" name="Date Placeholder 11"/>
          <p:cNvSpPr>
            <a:spLocks noGrp="1"/>
          </p:cNvSpPr>
          <p:nvPr>
            <p:ph type="dt" sz="half" idx="14"/>
          </p:nvPr>
        </p:nvSpPr>
        <p:spPr>
          <a:xfrm>
            <a:off x="2350008" y="4827469"/>
            <a:ext cx="850392" cy="168275"/>
          </a:xfrm>
          <a:prstGeom prst="rect">
            <a:avLst/>
          </a:prstGeom>
        </p:spPr>
        <p:txBody>
          <a:bodyPr/>
          <a:lstStyle/>
          <a:p>
            <a:fld id="{C9B44B80-C542-3444-8449-750F3D760E45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18" name="Footer Placeholder 12"/>
          <p:cNvSpPr>
            <a:spLocks noGrp="1"/>
          </p:cNvSpPr>
          <p:nvPr>
            <p:ph type="ftr" sz="quarter" idx="15"/>
          </p:nvPr>
        </p:nvSpPr>
        <p:spPr>
          <a:xfrm>
            <a:off x="3121994" y="4780683"/>
            <a:ext cx="5181600" cy="23126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19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799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1" y="4712251"/>
            <a:ext cx="1451553" cy="27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32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1609-FD59-224D-A8DA-CD9EC735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60DE74-FB4C-9F4D-A3B4-568A03F4A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FAC3-CA14-164C-8E75-43DF060A3EEA}" type="datetimeFigureOut">
              <a:rPr lang="en-US" smtClean="0"/>
              <a:t>4/1/20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5447D5-C87F-5148-9BC9-BAAB3339E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70412-EA7D-2241-ACF6-9AA623133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FF29-DD77-7748-87AC-9652605D85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481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5C418-58EF-F44E-A0CF-9657F2E19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D9AF5-386A-1745-AC63-A7564DE52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389D0-CC2C-5248-A9FD-36A3516D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FAC3-CA14-164C-8E75-43DF060A3EEA}" type="datetimeFigureOut">
              <a:rPr lang="en-US" smtClean="0"/>
              <a:t>4/1/20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A64393-8750-BA43-AC85-B51091676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5F7E1-3EA4-794D-928A-26BDD89BD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FF29-DD77-7748-87AC-9652605D85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043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098558" y="282859"/>
            <a:ext cx="7180264" cy="752292"/>
          </a:xfrm>
          <a:prstGeom prst="rect">
            <a:avLst/>
          </a:prstGeom>
        </p:spPr>
        <p:txBody>
          <a:bodyPr lIns="0"/>
          <a:lstStyle>
            <a:lvl1pPr>
              <a:lnSpc>
                <a:spcPct val="90000"/>
              </a:lnSpc>
              <a:defRPr>
                <a:solidFill>
                  <a:srgbClr val="51468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88571" y="1526710"/>
            <a:ext cx="7190249" cy="29765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88573" y="1035153"/>
            <a:ext cx="7190248" cy="3913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000" spc="-80" baseline="0">
                <a:solidFill>
                  <a:schemeClr val="accent2"/>
                </a:solidFill>
              </a:defRPr>
            </a:lvl1pPr>
            <a:lvl2pPr marL="206370" indent="0">
              <a:buNone/>
              <a:defRPr/>
            </a:lvl2pPr>
            <a:lvl3pPr marL="457189" indent="0">
              <a:buNone/>
              <a:defRPr/>
            </a:lvl3pPr>
            <a:lvl4pPr marL="631809" indent="0">
              <a:buNone/>
              <a:defRPr/>
            </a:lvl4pPr>
            <a:lvl5pPr marL="804842" indent="0">
              <a:buNone/>
              <a:defRPr/>
            </a:lvl5pPr>
          </a:lstStyle>
          <a:p>
            <a:pPr lvl="0"/>
            <a:r>
              <a:rPr lang="en-US" dirty="0"/>
              <a:t>Slide Subtitle</a:t>
            </a:r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14"/>
          </p:nvPr>
        </p:nvSpPr>
        <p:spPr>
          <a:xfrm>
            <a:off x="2830751" y="4780684"/>
            <a:ext cx="440597" cy="231266"/>
          </a:xfrm>
          <a:prstGeom prst="rect">
            <a:avLst/>
          </a:prstGeom>
        </p:spPr>
        <p:txBody>
          <a:bodyPr/>
          <a:lstStyle/>
          <a:p>
            <a:fld id="{4221F580-C0C7-FE4A-BB06-8E6F259722CB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17" name="Slide Number Placeholder 13"/>
          <p:cNvSpPr>
            <a:spLocks noGrp="1"/>
          </p:cNvSpPr>
          <p:nvPr>
            <p:ph type="sldNum" sz="quarter" idx="16"/>
          </p:nvPr>
        </p:nvSpPr>
        <p:spPr>
          <a:xfrm>
            <a:off x="8305800" y="4780684"/>
            <a:ext cx="346745" cy="231266"/>
          </a:xfrm>
          <a:prstGeom prst="rect">
            <a:avLst/>
          </a:prstGeo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5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1rgb 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" y="0"/>
            <a:ext cx="9119681" cy="51435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97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4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ence image2rgb 16x9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19681" cy="51435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19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dence Building16x9rgb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962"/>
          <a:stretch/>
        </p:blipFill>
        <p:spPr>
          <a:xfrm>
            <a:off x="2391963" y="0"/>
            <a:ext cx="6752038" cy="5143500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2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ke Forest16x9rgb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19" y="0"/>
            <a:ext cx="9119681" cy="51435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7" name="Picture 6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31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Freeform 15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9" name="Picture 8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4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65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 bwMode="gray">
          <a:xfrm>
            <a:off x="-32776" y="-32487"/>
            <a:ext cx="6690687" cy="5200570"/>
          </a:xfrm>
          <a:custGeom>
            <a:avLst/>
            <a:gdLst>
              <a:gd name="connsiteX0" fmla="*/ 3453493 w 7119257"/>
              <a:gd name="connsiteY0" fmla="*/ 0 h 6939643"/>
              <a:gd name="connsiteX1" fmla="*/ 7119257 w 7119257"/>
              <a:gd name="connsiteY1" fmla="*/ 6939643 h 6939643"/>
              <a:gd name="connsiteX2" fmla="*/ 0 w 7119257"/>
              <a:gd name="connsiteY2" fmla="*/ 6939643 h 6939643"/>
              <a:gd name="connsiteX3" fmla="*/ 0 w 7119257"/>
              <a:gd name="connsiteY3" fmla="*/ 8164 h 6939643"/>
              <a:gd name="connsiteX4" fmla="*/ 3453493 w 7119257"/>
              <a:gd name="connsiteY4" fmla="*/ 0 h 6939643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768767 w 8888024"/>
              <a:gd name="connsiteY2" fmla="*/ 6942534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53589"/>
              <a:gd name="connsiteX1" fmla="*/ 8888024 w 8888024"/>
              <a:gd name="connsiteY1" fmla="*/ 6942534 h 6953589"/>
              <a:gd name="connsiteX2" fmla="*/ 0 w 8888024"/>
              <a:gd name="connsiteY2" fmla="*/ 6953589 h 6953589"/>
              <a:gd name="connsiteX3" fmla="*/ 0 w 8888024"/>
              <a:gd name="connsiteY3" fmla="*/ 0 h 6953589"/>
              <a:gd name="connsiteX4" fmla="*/ 5222260 w 8888024"/>
              <a:gd name="connsiteY4" fmla="*/ 2891 h 6953589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22260 w 8888024"/>
              <a:gd name="connsiteY0" fmla="*/ 2891 h 6942534"/>
              <a:gd name="connsiteX1" fmla="*/ 8888024 w 8888024"/>
              <a:gd name="connsiteY1" fmla="*/ 6942534 h 6942534"/>
              <a:gd name="connsiteX2" fmla="*/ 11054 w 8888024"/>
              <a:gd name="connsiteY2" fmla="*/ 6931480 h 6942534"/>
              <a:gd name="connsiteX3" fmla="*/ 0 w 8888024"/>
              <a:gd name="connsiteY3" fmla="*/ 0 h 6942534"/>
              <a:gd name="connsiteX4" fmla="*/ 5222260 w 8888024"/>
              <a:gd name="connsiteY4" fmla="*/ 2891 h 6942534"/>
              <a:gd name="connsiteX0" fmla="*/ 5265897 w 8931661"/>
              <a:gd name="connsiteY0" fmla="*/ 2891 h 6942534"/>
              <a:gd name="connsiteX1" fmla="*/ 8931661 w 8931661"/>
              <a:gd name="connsiteY1" fmla="*/ 6942534 h 6942534"/>
              <a:gd name="connsiteX2" fmla="*/ 0 w 8931661"/>
              <a:gd name="connsiteY2" fmla="*/ 6931481 h 6942534"/>
              <a:gd name="connsiteX3" fmla="*/ 43637 w 8931661"/>
              <a:gd name="connsiteY3" fmla="*/ 0 h 6942534"/>
              <a:gd name="connsiteX4" fmla="*/ 5265897 w 8931661"/>
              <a:gd name="connsiteY4" fmla="*/ 2891 h 6942534"/>
              <a:gd name="connsiteX0" fmla="*/ 5266013 w 8931777"/>
              <a:gd name="connsiteY0" fmla="*/ 13828 h 6953471"/>
              <a:gd name="connsiteX1" fmla="*/ 8931777 w 8931777"/>
              <a:gd name="connsiteY1" fmla="*/ 6953471 h 6953471"/>
              <a:gd name="connsiteX2" fmla="*/ 116 w 8931777"/>
              <a:gd name="connsiteY2" fmla="*/ 6942418 h 6953471"/>
              <a:gd name="connsiteX3" fmla="*/ 0 w 8931777"/>
              <a:gd name="connsiteY3" fmla="*/ 0 h 6953471"/>
              <a:gd name="connsiteX4" fmla="*/ 5266013 w 8931777"/>
              <a:gd name="connsiteY4" fmla="*/ 13828 h 6953471"/>
              <a:gd name="connsiteX0" fmla="*/ 5266013 w 8931777"/>
              <a:gd name="connsiteY0" fmla="*/ 2891 h 6942534"/>
              <a:gd name="connsiteX1" fmla="*/ 8931777 w 8931777"/>
              <a:gd name="connsiteY1" fmla="*/ 6942534 h 6942534"/>
              <a:gd name="connsiteX2" fmla="*/ 116 w 8931777"/>
              <a:gd name="connsiteY2" fmla="*/ 6931481 h 6942534"/>
              <a:gd name="connsiteX3" fmla="*/ 0 w 8931777"/>
              <a:gd name="connsiteY3" fmla="*/ 0 h 6942534"/>
              <a:gd name="connsiteX4" fmla="*/ 5266013 w 8931777"/>
              <a:gd name="connsiteY4" fmla="*/ 2891 h 6942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31777" h="6942534">
                <a:moveTo>
                  <a:pt x="5266013" y="2891"/>
                </a:moveTo>
                <a:lnTo>
                  <a:pt x="8931777" y="6942534"/>
                </a:lnTo>
                <a:lnTo>
                  <a:pt x="116" y="6931481"/>
                </a:lnTo>
                <a:cubicBezTo>
                  <a:pt x="77" y="4617342"/>
                  <a:pt x="39" y="2314139"/>
                  <a:pt x="0" y="0"/>
                </a:cubicBezTo>
                <a:lnTo>
                  <a:pt x="5266013" y="289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1099017" y="1767452"/>
            <a:ext cx="3886200" cy="1143000"/>
          </a:xfrm>
          <a:prstGeom prst="rect">
            <a:avLst/>
          </a:prstGeom>
        </p:spPr>
        <p:txBody>
          <a:bodyPr rIns="0" bIns="0" anchor="b" anchorCtr="0"/>
          <a:lstStyle>
            <a:lvl1pPr>
              <a:lnSpc>
                <a:spcPct val="9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9017" y="2965536"/>
            <a:ext cx="4386944" cy="93551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Secondary Text Goes here</a:t>
            </a:r>
          </a:p>
        </p:txBody>
      </p:sp>
      <p:pic>
        <p:nvPicPr>
          <p:cNvPr id="8" name="Picture 7" descr="NM-Logo-Stacked-RGB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314325"/>
            <a:ext cx="2489274" cy="46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27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1100604" y="126213"/>
            <a:ext cx="7159932" cy="762000"/>
          </a:xfrm>
          <a:prstGeom prst="rect">
            <a:avLst/>
          </a:prstGeom>
        </p:spPr>
        <p:txBody>
          <a:bodyPr vert="horz" lIns="0" tIns="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932609" y="1524784"/>
            <a:ext cx="7350339" cy="2978954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2"/>
          </p:nvPr>
        </p:nvSpPr>
        <p:spPr>
          <a:xfrm>
            <a:off x="2350008" y="4833819"/>
            <a:ext cx="850392" cy="168275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>
              <a:defRPr lang="en-US" sz="800" smtClean="0"/>
            </a:lvl1pPr>
          </a:lstStyle>
          <a:p>
            <a:fld id="{4DD056AA-046F-1E41-8A7D-BECBA863898E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1994" y="4787033"/>
            <a:ext cx="5181600" cy="231266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605F62"/>
                </a:solidFill>
              </a:rPr>
              <a:t>Presentation or Section Title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799" y="4787034"/>
            <a:ext cx="346745" cy="231266"/>
          </a:xfrm>
          <a:prstGeom prst="rect">
            <a:avLst/>
          </a:prstGeom>
        </p:spPr>
        <p:txBody>
          <a:bodyPr vert="horz" wrap="none" lIns="0" tIns="0" rIns="0" bIns="0" rtlCol="0" anchor="b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0D558541-60C9-42A2-8392-FF12533A6B7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PPT-RGB-Shapes.ai"/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3" y="398399"/>
            <a:ext cx="1509391" cy="527794"/>
          </a:xfrm>
          <a:prstGeom prst="rect">
            <a:avLst/>
          </a:prstGeom>
        </p:spPr>
      </p:pic>
      <p:pic>
        <p:nvPicPr>
          <p:cNvPr id="2" name="Picture 1" descr="NM-Logo-Stacked-RGB.jpg"/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7" y="4706126"/>
            <a:ext cx="1484371" cy="27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0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3" r:id="rId3"/>
    <p:sldLayoutId id="2147483652" r:id="rId4"/>
    <p:sldLayoutId id="2147483651" r:id="rId5"/>
    <p:sldLayoutId id="2147483650" r:id="rId6"/>
    <p:sldLayoutId id="2147483655" r:id="rId7"/>
    <p:sldLayoutId id="2147483656" r:id="rId8"/>
    <p:sldLayoutId id="2147483658" r:id="rId9"/>
    <p:sldLayoutId id="2147483661" r:id="rId10"/>
    <p:sldLayoutId id="2147483663" r:id="rId11"/>
    <p:sldLayoutId id="2147483662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</p:sldLayoutIdLst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4625" indent="-174625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228600" algn="l" defTabSz="457200" rtl="0" eaLnBrk="1" latinLnBrk="0" hangingPunct="1">
        <a:spcBef>
          <a:spcPct val="20000"/>
        </a:spcBef>
        <a:buFont typeface="Lucida Grande"/>
        <a:buChar char="-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630238" indent="-174625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96925" indent="-16668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71550" indent="-174625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mailto:ethics@nm.org" TargetMode="Externa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644" y="2203812"/>
            <a:ext cx="4887027" cy="1143000"/>
          </a:xfrm>
        </p:spPr>
        <p:txBody>
          <a:bodyPr>
            <a:normAutofit/>
          </a:bodyPr>
          <a:lstStyle/>
          <a:p>
            <a:r>
              <a:rPr lang="en-US" dirty="0"/>
              <a:t>Caring for the COVID ICU Patient</a:t>
            </a:r>
            <a:br>
              <a:rPr lang="en-US" dirty="0"/>
            </a:br>
            <a:r>
              <a:rPr lang="en-US" sz="1800" dirty="0"/>
              <a:t>Division of Pulmonary and Critical Care</a:t>
            </a:r>
          </a:p>
        </p:txBody>
      </p:sp>
      <p:sp>
        <p:nvSpPr>
          <p:cNvPr id="4" name="Subtitle 3"/>
          <p:cNvSpPr txBox="1">
            <a:spLocks/>
          </p:cNvSpPr>
          <p:nvPr/>
        </p:nvSpPr>
        <p:spPr>
          <a:xfrm>
            <a:off x="1162585" y="3012914"/>
            <a:ext cx="4386944" cy="935515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SzPct val="80000"/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8838" indent="-1762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55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2"/>
              </a:buClr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885805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AEE47A2E-C192-B643-9652-4559E31ED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81" y="198293"/>
            <a:ext cx="7180264" cy="752292"/>
          </a:xfrm>
        </p:spPr>
        <p:txBody>
          <a:bodyPr/>
          <a:lstStyle/>
          <a:p>
            <a:r>
              <a:rPr lang="en-US" dirty="0"/>
              <a:t>ICU Checklist-FAST HUGS BID</a:t>
            </a:r>
            <a:br>
              <a:rPr lang="en-US" dirty="0"/>
            </a:b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FD5834-E1C6-6B4E-8EBF-5ED059CEF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8725" y="915919"/>
            <a:ext cx="6253820" cy="3520421"/>
          </a:xfrm>
        </p:spPr>
        <p:txBody>
          <a:bodyPr>
            <a:noAutofit/>
          </a:bodyPr>
          <a:lstStyle/>
          <a:p>
            <a:r>
              <a:rPr lang="en-US" sz="1500" dirty="0"/>
              <a:t>Feeding- </a:t>
            </a:r>
            <a:r>
              <a:rPr lang="en-US" sz="1500" i="1" dirty="0"/>
              <a:t>enteral feeding early</a:t>
            </a:r>
          </a:p>
          <a:p>
            <a:r>
              <a:rPr lang="en-US" sz="1500" dirty="0"/>
              <a:t>Analgesia</a:t>
            </a:r>
          </a:p>
          <a:p>
            <a:r>
              <a:rPr lang="en-US" sz="1500" dirty="0"/>
              <a:t>Sedation </a:t>
            </a:r>
          </a:p>
          <a:p>
            <a:r>
              <a:rPr lang="en-US" sz="1500" dirty="0"/>
              <a:t>Thromboprophylaxis</a:t>
            </a:r>
          </a:p>
          <a:p>
            <a:r>
              <a:rPr lang="en-US" sz="1500" dirty="0"/>
              <a:t>HOB &gt;45 degrees- </a:t>
            </a:r>
            <a:r>
              <a:rPr lang="en-US" sz="1500" i="1" dirty="0"/>
              <a:t>decrease aspiration risk</a:t>
            </a:r>
          </a:p>
          <a:p>
            <a:r>
              <a:rPr lang="en-US" sz="1500" dirty="0"/>
              <a:t>Ulcer prophylaxis</a:t>
            </a:r>
          </a:p>
          <a:p>
            <a:r>
              <a:rPr lang="en-US" sz="1500" dirty="0"/>
              <a:t>Glucose control: </a:t>
            </a:r>
            <a:r>
              <a:rPr lang="en-US" sz="1500" i="1" dirty="0"/>
              <a:t>goal 85-180</a:t>
            </a:r>
          </a:p>
          <a:p>
            <a:r>
              <a:rPr lang="en-US" sz="1500" dirty="0"/>
              <a:t>Skin- </a:t>
            </a:r>
            <a:r>
              <a:rPr lang="en-US" sz="1500" i="1" dirty="0"/>
              <a:t>deep tissue injury</a:t>
            </a:r>
          </a:p>
          <a:p>
            <a:r>
              <a:rPr lang="en-US" sz="1500" dirty="0"/>
              <a:t>Bowel</a:t>
            </a:r>
          </a:p>
          <a:p>
            <a:r>
              <a:rPr lang="en-US" sz="1500" dirty="0"/>
              <a:t>Indwelling lines and catheters</a:t>
            </a:r>
          </a:p>
          <a:p>
            <a:pPr lvl="1"/>
            <a:r>
              <a:rPr lang="en-US" sz="1500" dirty="0"/>
              <a:t>Femoral lines-3 days</a:t>
            </a:r>
          </a:p>
          <a:p>
            <a:pPr lvl="1"/>
            <a:r>
              <a:rPr lang="en-US" sz="1500" dirty="0"/>
              <a:t>IJ or subclavian-7 days </a:t>
            </a:r>
          </a:p>
          <a:p>
            <a:pPr lvl="1"/>
            <a:r>
              <a:rPr lang="en-US" sz="1500" dirty="0"/>
              <a:t>PICC-14 days</a:t>
            </a:r>
          </a:p>
          <a:p>
            <a:pPr lvl="1"/>
            <a:r>
              <a:rPr lang="en-US" sz="1500" dirty="0"/>
              <a:t>Foleys-out as quickly as possible</a:t>
            </a:r>
          </a:p>
          <a:p>
            <a:r>
              <a:rPr lang="en-US" sz="1500" dirty="0"/>
              <a:t>De-escalation of antibiotics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C718B-56AF-7641-A9A2-E81E1679E7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4392" y="449936"/>
            <a:ext cx="39367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Things that impact morbidity and mortality in the ICU</a:t>
            </a:r>
          </a:p>
        </p:txBody>
      </p:sp>
    </p:spTree>
    <p:extLst>
      <p:ext uri="{BB962C8B-B14F-4D97-AF65-F5344CB8AC3E}">
        <p14:creationId xmlns:p14="http://schemas.microsoft.com/office/powerpoint/2010/main" val="2878370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patient is saturating 95% on a 100% NRB.  He is not in acute distress but is tachypneic.</a:t>
            </a:r>
          </a:p>
          <a:p>
            <a:r>
              <a:rPr lang="en-US" dirty="0"/>
              <a:t>Do you recommend a trial of HFNC or NIV?</a:t>
            </a:r>
          </a:p>
          <a:p>
            <a:r>
              <a:rPr lang="en-US" dirty="0"/>
              <a:t>Should he be intubated?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5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D798-A25F-D44E-BA1E-1B7C1661A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892" y="1999464"/>
            <a:ext cx="3886200" cy="1143000"/>
          </a:xfrm>
        </p:spPr>
        <p:txBody>
          <a:bodyPr/>
          <a:lstStyle/>
          <a:p>
            <a:r>
              <a:rPr lang="en-US" dirty="0"/>
              <a:t>Managing Severe ARDS in the COVID Patient</a:t>
            </a:r>
          </a:p>
        </p:txBody>
      </p:sp>
    </p:spTree>
    <p:extLst>
      <p:ext uri="{BB962C8B-B14F-4D97-AF65-F5344CB8AC3E}">
        <p14:creationId xmlns:p14="http://schemas.microsoft.com/office/powerpoint/2010/main" val="475369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Intubate a COVID-19 Patient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40"/>
            <a:ext cx="7347440" cy="3680544"/>
          </a:xfrm>
        </p:spPr>
        <p:txBody>
          <a:bodyPr/>
          <a:lstStyle/>
          <a:p>
            <a:r>
              <a:rPr lang="en-US" sz="1800" dirty="0"/>
              <a:t>We have found patients with COVID-19 can decompensate rapidly. </a:t>
            </a:r>
          </a:p>
          <a:p>
            <a:endParaRPr lang="en-US" sz="1800" dirty="0"/>
          </a:p>
          <a:p>
            <a:r>
              <a:rPr lang="en-US" sz="1800" dirty="0"/>
              <a:t>It is safer to intubate a patient with some respiratory reserve in a controlled setting, rather than intubate rapidly in an emergency.</a:t>
            </a:r>
          </a:p>
          <a:p>
            <a:endParaRPr lang="en-US" sz="1800" dirty="0"/>
          </a:p>
          <a:p>
            <a:r>
              <a:rPr lang="en-US" sz="1800" dirty="0"/>
              <a:t>Once a patient requires 6L of nasal cannula to support their oxygen saturations &gt;90%, consider discussing intubation with the anesthesia team.</a:t>
            </a:r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250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patient is intubated by anesthesia.</a:t>
            </a:r>
          </a:p>
          <a:p>
            <a:r>
              <a:rPr lang="en-US" dirty="0"/>
              <a:t>How do you select appropriate initial vent settings?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82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133975" y="1141809"/>
            <a:ext cx="3064669" cy="3610661"/>
            <a:chOff x="6845300" y="1522412"/>
            <a:chExt cx="4086225" cy="481421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300" y="1522412"/>
              <a:ext cx="4086225" cy="41529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508931" y="5936516"/>
              <a:ext cx="275896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Right Mainstem Intubation</a:t>
              </a:r>
            </a:p>
          </p:txBody>
        </p:sp>
      </p:grpSp>
      <p:sp>
        <p:nvSpPr>
          <p:cNvPr id="29697" name="Title 1"/>
          <p:cNvSpPr>
            <a:spLocks noGrp="1" noChangeArrowheads="1"/>
          </p:cNvSpPr>
          <p:nvPr>
            <p:ph type="title"/>
          </p:nvPr>
        </p:nvSpPr>
        <p:spPr>
          <a:xfrm>
            <a:off x="1782366" y="58341"/>
            <a:ext cx="5829300" cy="857250"/>
          </a:xfrm>
        </p:spPr>
        <p:txBody>
          <a:bodyPr/>
          <a:lstStyle/>
          <a:p>
            <a:r>
              <a:rPr lang="en-US" altLang="en-US" dirty="0">
                <a:cs typeface="Arial" panose="020B0604020202020204" pitchFamily="34" charset="0"/>
              </a:rPr>
              <a:t>Immediate Post-Intubation Evaluation</a:t>
            </a:r>
          </a:p>
        </p:txBody>
      </p:sp>
      <p:sp>
        <p:nvSpPr>
          <p:cNvPr id="28675" name="Rectangle 4">
            <a:extLst>
              <a:ext uri="{FF2B5EF4-FFF2-40B4-BE49-F238E27FC236}">
                <a16:creationId xmlns:a16="http://schemas.microsoft.com/office/drawing/2014/main" id="{E64A0FD7-294A-9B46-B668-458A06A03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012" y="1521619"/>
            <a:ext cx="3262313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altLang="en-US" sz="1500" dirty="0">
                <a:latin typeface="Arial" panose="020B0604020202020204" pitchFamily="34" charset="0"/>
              </a:rPr>
              <a:t>Capnography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altLang="en-US" sz="1500" dirty="0">
                <a:latin typeface="Arial" panose="020B0604020202020204" pitchFamily="34" charset="0"/>
              </a:rPr>
              <a:t>Visualization (laryngoscopy, bronchoscopy)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altLang="en-US" sz="1500" dirty="0">
                <a:latin typeface="Arial" panose="020B0604020202020204" pitchFamily="34" charset="0"/>
              </a:rPr>
              <a:t>Tube condensation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altLang="en-US" sz="1500" dirty="0">
                <a:latin typeface="Arial" panose="020B0604020202020204" pitchFamily="34" charset="0"/>
              </a:rPr>
              <a:t>Breath sounds and chest rise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altLang="en-US" sz="1500" dirty="0">
                <a:latin typeface="Arial" panose="020B0604020202020204" pitchFamily="34" charset="0"/>
              </a:rPr>
              <a:t>Increasing SpO2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altLang="en-US" sz="1500" dirty="0">
                <a:latin typeface="Arial" panose="020B0604020202020204" pitchFamily="34" charset="0"/>
              </a:rPr>
              <a:t>Appropriate tube size (number indicates the internal diameter in mm)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alt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CXR:  ETT tip 2- 5 cm above  main carina</a:t>
            </a:r>
          </a:p>
          <a:p>
            <a:pPr>
              <a:spcBef>
                <a:spcPct val="0"/>
              </a:spcBef>
              <a:buFont typeface="Wingdings" pitchFamily="2" charset="2"/>
              <a:buChar char="q"/>
              <a:defRPr/>
            </a:pPr>
            <a:r>
              <a:rPr lang="en-US" alt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ABG 15-30 minutes afterward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en-US" sz="1500" dirty="0">
              <a:latin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71443" y="1241493"/>
            <a:ext cx="3639184" cy="3315624"/>
            <a:chOff x="6495256" y="1828799"/>
            <a:chExt cx="4852244" cy="4420831"/>
          </a:xfrm>
        </p:grpSpPr>
        <p:grpSp>
          <p:nvGrpSpPr>
            <p:cNvPr id="29698" name="Group 1"/>
            <p:cNvGrpSpPr>
              <a:grpSpLocks/>
            </p:cNvGrpSpPr>
            <p:nvPr/>
          </p:nvGrpSpPr>
          <p:grpSpPr bwMode="auto">
            <a:xfrm>
              <a:off x="6495256" y="1828799"/>
              <a:ext cx="4852244" cy="3540125"/>
              <a:chOff x="3886200" y="1816100"/>
              <a:chExt cx="4852245" cy="3540125"/>
            </a:xfrm>
          </p:grpSpPr>
          <p:pic>
            <p:nvPicPr>
              <p:cNvPr id="29700" name="Picture 2" descr="june03b1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6200" y="1816100"/>
                <a:ext cx="4716463" cy="3540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9701" name="Straight Arrow Connector 6"/>
              <p:cNvCxnSpPr>
                <a:cxnSpLocks noChangeShapeType="1"/>
              </p:cNvCxnSpPr>
              <p:nvPr/>
            </p:nvCxnSpPr>
            <p:spPr bwMode="auto">
              <a:xfrm flipH="1">
                <a:off x="6078538" y="2336800"/>
                <a:ext cx="1444625" cy="482600"/>
              </a:xfrm>
              <a:prstGeom prst="straightConnector1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9702" name="Straight Arrow Connector 9"/>
              <p:cNvCxnSpPr>
                <a:cxnSpLocks noChangeShapeType="1"/>
                <a:stCxn id="29704" idx="1"/>
              </p:cNvCxnSpPr>
              <p:nvPr/>
            </p:nvCxnSpPr>
            <p:spPr bwMode="auto">
              <a:xfrm flipH="1">
                <a:off x="6084889" y="3193595"/>
                <a:ext cx="1077911" cy="14744"/>
              </a:xfrm>
              <a:prstGeom prst="straightConnector1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703" name="TextBox 12"/>
              <p:cNvSpPr txBox="1">
                <a:spLocks noChangeArrowheads="1"/>
              </p:cNvSpPr>
              <p:nvPr/>
            </p:nvSpPr>
            <p:spPr bwMode="auto">
              <a:xfrm>
                <a:off x="7543800" y="1885951"/>
                <a:ext cx="1066617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5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ETT tip</a:t>
                </a:r>
              </a:p>
            </p:txBody>
          </p:sp>
          <p:sp>
            <p:nvSpPr>
              <p:cNvPr id="29704" name="TextBox 13"/>
              <p:cNvSpPr txBox="1">
                <a:spLocks noChangeArrowheads="1"/>
              </p:cNvSpPr>
              <p:nvPr/>
            </p:nvSpPr>
            <p:spPr bwMode="auto">
              <a:xfrm>
                <a:off x="7162800" y="2978151"/>
                <a:ext cx="157564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5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Main carina</a:t>
                </a:r>
              </a:p>
            </p:txBody>
          </p:sp>
          <p:sp>
            <p:nvSpPr>
              <p:cNvPr id="29705" name="Left Brace 15"/>
              <p:cNvSpPr>
                <a:spLocks/>
              </p:cNvSpPr>
              <p:nvPr/>
            </p:nvSpPr>
            <p:spPr bwMode="auto">
              <a:xfrm>
                <a:off x="5556250" y="2878138"/>
                <a:ext cx="219075" cy="342900"/>
              </a:xfrm>
              <a:prstGeom prst="leftBrace">
                <a:avLst>
                  <a:gd name="adj1" fmla="val 8341"/>
                  <a:gd name="adj2" fmla="val 50000"/>
                </a:avLst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706" name="TextBox 16"/>
              <p:cNvSpPr txBox="1">
                <a:spLocks noChangeArrowheads="1"/>
              </p:cNvSpPr>
              <p:nvPr/>
            </p:nvSpPr>
            <p:spPr bwMode="auto">
              <a:xfrm>
                <a:off x="4267200" y="2876551"/>
                <a:ext cx="1229396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5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 – 5 cm</a:t>
                </a: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7910756" y="5849521"/>
              <a:ext cx="210724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7030A0"/>
                  </a:solidFill>
                </a:rPr>
                <a:t>Properly Placed ETT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2726"/>
      </p:ext>
    </p:extLst>
  </p:cSld>
  <p:clrMapOvr>
    <a:masterClrMapping/>
  </p:clrMapOvr>
  <p:transition advTm="18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59445"/>
            <a:ext cx="6629400" cy="971550"/>
          </a:xfrm>
        </p:spPr>
        <p:txBody>
          <a:bodyPr/>
          <a:lstStyle/>
          <a:p>
            <a:r>
              <a:rPr lang="en-US" altLang="en-US" sz="2700" dirty="0">
                <a:latin typeface="Arial" panose="020B0604020202020204" pitchFamily="34" charset="0"/>
              </a:rPr>
              <a:t>Common Initial Default Ventilator Settings</a:t>
            </a:r>
            <a:br>
              <a:rPr lang="en-US" altLang="en-US" sz="2700" dirty="0">
                <a:latin typeface="Arial" panose="020B0604020202020204" pitchFamily="34" charset="0"/>
              </a:rPr>
            </a:br>
            <a:endParaRPr lang="en-US" altLang="en-US" sz="2700" dirty="0">
              <a:latin typeface="Arial" panose="020B0604020202020204" pitchFamily="34" charset="0"/>
            </a:endParaRPr>
          </a:p>
        </p:txBody>
      </p:sp>
      <p:sp>
        <p:nvSpPr>
          <p:cNvPr id="105474" name="Text Box 12"/>
          <p:cNvSpPr txBox="1">
            <a:spLocks noChangeArrowheads="1"/>
          </p:cNvSpPr>
          <p:nvPr/>
        </p:nvSpPr>
        <p:spPr bwMode="auto">
          <a:xfrm>
            <a:off x="1651397" y="3789404"/>
            <a:ext cx="62984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500" dirty="0">
                <a:latin typeface="Arial" panose="020B0604020202020204" pitchFamily="34" charset="0"/>
              </a:rPr>
              <a:t>ABGs, airway pressures, clinical management, and synchrony will guide subsequent changes.</a:t>
            </a:r>
          </a:p>
        </p:txBody>
      </p:sp>
      <p:grpSp>
        <p:nvGrpSpPr>
          <p:cNvPr id="105476" name="Group 1"/>
          <p:cNvGrpSpPr>
            <a:grpSpLocks/>
          </p:cNvGrpSpPr>
          <p:nvPr/>
        </p:nvGrpSpPr>
        <p:grpSpPr bwMode="auto">
          <a:xfrm>
            <a:off x="2171700" y="1314450"/>
            <a:ext cx="6693344" cy="2310052"/>
            <a:chOff x="3886200" y="2132013"/>
            <a:chExt cx="8924459" cy="3080067"/>
          </a:xfrm>
        </p:grpSpPr>
        <p:sp>
          <p:nvSpPr>
            <p:cNvPr id="105477" name="Text Box 3"/>
            <p:cNvSpPr txBox="1">
              <a:spLocks noChangeArrowheads="1"/>
            </p:cNvSpPr>
            <p:nvPr/>
          </p:nvSpPr>
          <p:spPr bwMode="auto">
            <a:xfrm>
              <a:off x="3886200" y="2133600"/>
              <a:ext cx="1203748" cy="2708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100" dirty="0">
                  <a:latin typeface="Arial" panose="020B0604020202020204" pitchFamily="34" charset="0"/>
                </a:rPr>
                <a:t>Mode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100" dirty="0">
                  <a:latin typeface="Arial" panose="020B0604020202020204" pitchFamily="34" charset="0"/>
                </a:rPr>
                <a:t>RR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100" dirty="0">
                  <a:latin typeface="Arial" panose="020B0604020202020204" pitchFamily="34" charset="0"/>
                </a:rPr>
                <a:t>V</a:t>
              </a:r>
              <a:r>
                <a:rPr lang="en-US" altLang="en-US" sz="2100" baseline="-25000" dirty="0">
                  <a:latin typeface="Arial" panose="020B0604020202020204" pitchFamily="34" charset="0"/>
                </a:rPr>
                <a:t>T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100" dirty="0">
                  <a:latin typeface="Arial" panose="020B0604020202020204" pitchFamily="34" charset="0"/>
                </a:rPr>
                <a:t>FiO</a:t>
              </a:r>
              <a:r>
                <a:rPr lang="en-US" altLang="en-US" sz="2100" baseline="-25000" dirty="0">
                  <a:latin typeface="Arial" panose="020B0604020202020204" pitchFamily="34" charset="0"/>
                </a:rPr>
                <a:t>2</a:t>
              </a:r>
              <a:endParaRPr lang="en-US" altLang="en-US" sz="2100" dirty="0">
                <a:latin typeface="Arial" panose="020B0604020202020204" pitchFamily="34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100" dirty="0">
                  <a:latin typeface="Arial" panose="020B0604020202020204" pitchFamily="34" charset="0"/>
                </a:rPr>
                <a:t>PEEP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100" dirty="0">
                  <a:latin typeface="Arial" panose="020B0604020202020204" pitchFamily="34" charset="0"/>
                </a:rPr>
                <a:t>V</a:t>
              </a:r>
              <a:r>
                <a:rPr lang="en-US" altLang="en-US" sz="2100" baseline="-25000" dirty="0">
                  <a:latin typeface="Arial" panose="020B0604020202020204" pitchFamily="34" charset="0"/>
                </a:rPr>
                <a:t>i</a:t>
              </a:r>
            </a:p>
          </p:txBody>
        </p:sp>
        <p:sp>
          <p:nvSpPr>
            <p:cNvPr id="105478" name="Text Box 4"/>
            <p:cNvSpPr txBox="1">
              <a:spLocks noChangeArrowheads="1"/>
            </p:cNvSpPr>
            <p:nvPr/>
          </p:nvSpPr>
          <p:spPr bwMode="auto">
            <a:xfrm>
              <a:off x="5410201" y="2132013"/>
              <a:ext cx="3886200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AC/VC </a:t>
              </a:r>
            </a:p>
          </p:txBody>
        </p:sp>
        <p:sp>
          <p:nvSpPr>
            <p:cNvPr id="105479" name="Text Box 5"/>
            <p:cNvSpPr txBox="1">
              <a:spLocks noChangeArrowheads="1"/>
            </p:cNvSpPr>
            <p:nvPr/>
          </p:nvSpPr>
          <p:spPr bwMode="auto">
            <a:xfrm>
              <a:off x="5370513" y="2586038"/>
              <a:ext cx="1032761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14-20</a:t>
              </a:r>
            </a:p>
          </p:txBody>
        </p:sp>
        <p:sp>
          <p:nvSpPr>
            <p:cNvPr id="105480" name="Text Box 6"/>
            <p:cNvSpPr txBox="1">
              <a:spLocks noChangeArrowheads="1"/>
            </p:cNvSpPr>
            <p:nvPr/>
          </p:nvSpPr>
          <p:spPr bwMode="auto">
            <a:xfrm>
              <a:off x="5410200" y="3048000"/>
              <a:ext cx="1220847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6 cc/kg</a:t>
              </a:r>
            </a:p>
          </p:txBody>
        </p:sp>
        <p:sp>
          <p:nvSpPr>
            <p:cNvPr id="105481" name="Text Box 9"/>
            <p:cNvSpPr txBox="1">
              <a:spLocks noChangeArrowheads="1"/>
            </p:cNvSpPr>
            <p:nvPr/>
          </p:nvSpPr>
          <p:spPr bwMode="auto">
            <a:xfrm>
              <a:off x="5430839" y="3881437"/>
              <a:ext cx="1488015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5 cmH</a:t>
              </a:r>
              <a:r>
                <a:rPr lang="en-US" altLang="en-US" sz="1800" baseline="-25000" dirty="0">
                  <a:latin typeface="Arial" panose="020B0604020202020204" pitchFamily="34" charset="0"/>
                </a:rPr>
                <a:t>2</a:t>
              </a:r>
              <a:r>
                <a:rPr lang="en-US" altLang="en-US" sz="1800" dirty="0">
                  <a:latin typeface="Arial" panose="020B0604020202020204" pitchFamily="34" charset="0"/>
                </a:rPr>
                <a:t>O</a:t>
              </a:r>
            </a:p>
          </p:txBody>
        </p:sp>
        <p:sp>
          <p:nvSpPr>
            <p:cNvPr id="105482" name="Rectangle 10"/>
            <p:cNvSpPr>
              <a:spLocks noChangeArrowheads="1"/>
            </p:cNvSpPr>
            <p:nvPr/>
          </p:nvSpPr>
          <p:spPr bwMode="auto">
            <a:xfrm>
              <a:off x="5410200" y="3429000"/>
              <a:ext cx="1545723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0.40 - 1.0</a:t>
              </a:r>
            </a:p>
          </p:txBody>
        </p:sp>
        <p:sp>
          <p:nvSpPr>
            <p:cNvPr id="105483" name="Text Box 9"/>
            <p:cNvSpPr txBox="1">
              <a:spLocks noChangeArrowheads="1"/>
            </p:cNvSpPr>
            <p:nvPr/>
          </p:nvSpPr>
          <p:spPr bwMode="auto">
            <a:xfrm>
              <a:off x="5410200" y="4338638"/>
              <a:ext cx="5546817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(flow) 60-70 L/min, decelerating (ramp)</a:t>
              </a:r>
            </a:p>
          </p:txBody>
        </p:sp>
        <p:sp>
          <p:nvSpPr>
            <p:cNvPr id="105484" name="Right Brace 14"/>
            <p:cNvSpPr>
              <a:spLocks/>
            </p:cNvSpPr>
            <p:nvPr/>
          </p:nvSpPr>
          <p:spPr bwMode="auto">
            <a:xfrm>
              <a:off x="7391400" y="2743200"/>
              <a:ext cx="685800" cy="762000"/>
            </a:xfrm>
            <a:prstGeom prst="rightBrace">
              <a:avLst>
                <a:gd name="adj1" fmla="val 8333"/>
                <a:gd name="adj2" fmla="val 50000"/>
              </a:avLst>
            </a:prstGeom>
            <a:solidFill>
              <a:srgbClr val="00B0F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05485" name="Right Brace 15"/>
            <p:cNvSpPr>
              <a:spLocks/>
            </p:cNvSpPr>
            <p:nvPr/>
          </p:nvSpPr>
          <p:spPr bwMode="auto">
            <a:xfrm>
              <a:off x="7391400" y="3581400"/>
              <a:ext cx="685800" cy="685800"/>
            </a:xfrm>
            <a:prstGeom prst="rightBrace">
              <a:avLst>
                <a:gd name="adj1" fmla="val 8333"/>
                <a:gd name="adj2" fmla="val 500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05486" name="Rectangle 16"/>
            <p:cNvSpPr>
              <a:spLocks noChangeArrowheads="1"/>
            </p:cNvSpPr>
            <p:nvPr/>
          </p:nvSpPr>
          <p:spPr bwMode="auto">
            <a:xfrm>
              <a:off x="8169275" y="2819401"/>
              <a:ext cx="4144297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RR and TV will affect PaCO</a:t>
              </a:r>
              <a:r>
                <a:rPr lang="en-US" altLang="en-US" sz="1800" baseline="-25000" dirty="0">
                  <a:latin typeface="Arial" panose="020B0604020202020204" pitchFamily="34" charset="0"/>
                </a:rPr>
                <a:t>2</a:t>
              </a:r>
              <a:endParaRPr lang="en-US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05487" name="Rectangle 17"/>
            <p:cNvSpPr>
              <a:spLocks noChangeArrowheads="1"/>
            </p:cNvSpPr>
            <p:nvPr/>
          </p:nvSpPr>
          <p:spPr bwMode="auto">
            <a:xfrm>
              <a:off x="8153400" y="3657600"/>
              <a:ext cx="4657259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</a:rPr>
                <a:t> FiO2 and PEEP will affect PaO</a:t>
              </a:r>
              <a:r>
                <a:rPr lang="en-US" altLang="en-US" sz="1800" baseline="-25000" dirty="0">
                  <a:latin typeface="Arial" panose="020B0604020202020204" pitchFamily="34" charset="0"/>
                </a:rPr>
                <a:t>2</a:t>
              </a:r>
              <a:endParaRPr lang="en-US" altLang="en-US" sz="1800" dirty="0">
                <a:latin typeface="Arial" panose="020B0604020202020204" pitchFamily="34" charset="0"/>
              </a:endParaRPr>
            </a:p>
          </p:txBody>
        </p:sp>
        <p:sp>
          <p:nvSpPr>
            <p:cNvPr id="105488" name="TextBox 1"/>
            <p:cNvSpPr txBox="1">
              <a:spLocks noChangeArrowheads="1"/>
            </p:cNvSpPr>
            <p:nvPr/>
          </p:nvSpPr>
          <p:spPr bwMode="auto">
            <a:xfrm>
              <a:off x="3962400" y="4037013"/>
              <a:ext cx="331715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b="1" dirty="0">
                  <a:latin typeface="Arial" panose="020B0604020202020204" pitchFamily="34" charset="0"/>
                </a:rPr>
                <a:t>.</a:t>
              </a:r>
            </a:p>
          </p:txBody>
        </p:sp>
        <p:sp>
          <p:nvSpPr>
            <p:cNvPr id="105489" name="TextBox 1"/>
            <p:cNvSpPr txBox="1">
              <a:spLocks noChangeArrowheads="1"/>
            </p:cNvSpPr>
            <p:nvPr/>
          </p:nvSpPr>
          <p:spPr bwMode="auto">
            <a:xfrm>
              <a:off x="5400675" y="4719638"/>
              <a:ext cx="246308" cy="49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 dirty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2550235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Most Common Initial Mode</a:t>
            </a:r>
          </a:p>
        </p:txBody>
      </p:sp>
      <p:sp>
        <p:nvSpPr>
          <p:cNvPr id="69634" name="Content Placeholder 3"/>
          <p:cNvSpPr>
            <a:spLocks noGrp="1" noChangeArrowheads="1"/>
          </p:cNvSpPr>
          <p:nvPr>
            <p:ph idx="1"/>
          </p:nvPr>
        </p:nvSpPr>
        <p:spPr>
          <a:xfrm>
            <a:off x="514350" y="1143000"/>
            <a:ext cx="7772400" cy="3086100"/>
          </a:xfrm>
        </p:spPr>
        <p:txBody>
          <a:bodyPr/>
          <a:lstStyle/>
          <a:p>
            <a:pPr marL="174621" lvl="1" indent="0">
              <a:buNone/>
            </a:pPr>
            <a:r>
              <a:rPr lang="en-US" altLang="en-US" sz="2400" b="1" dirty="0"/>
              <a:t>Assist/Control (AC)</a:t>
            </a:r>
          </a:p>
          <a:p>
            <a:pPr lvl="1"/>
            <a:r>
              <a:rPr lang="en-US" altLang="en-US" sz="2400" dirty="0"/>
              <a:t>Both spontaneously triggered breaths and timed (controlled) breaths get “assisted” by the ventilator to deliver the same set volume</a:t>
            </a:r>
          </a:p>
          <a:p>
            <a:pPr lvl="2"/>
            <a:r>
              <a:rPr lang="en-US" sz="1600" dirty="0"/>
              <a:t>AC/VC = assist control, volume control</a:t>
            </a:r>
          </a:p>
          <a:p>
            <a:pPr lvl="4"/>
            <a:r>
              <a:rPr lang="en-US" sz="1600" dirty="0"/>
              <a:t>Set a tidal volume (V</a:t>
            </a:r>
            <a:r>
              <a:rPr lang="en-US" sz="1600" baseline="-25000" dirty="0"/>
              <a:t>t</a:t>
            </a:r>
            <a:r>
              <a:rPr lang="en-US" sz="1600" dirty="0"/>
              <a:t>) and flow (V)</a:t>
            </a:r>
          </a:p>
          <a:p>
            <a:pPr lvl="4"/>
            <a:r>
              <a:rPr lang="en-US" sz="1600" dirty="0"/>
              <a:t>Pressures and inspiratory time are the dependent variables (outcomes, cannot be directly controlled)</a:t>
            </a:r>
          </a:p>
          <a:p>
            <a:pPr lvl="3"/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97120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772400" cy="857250"/>
          </a:xfrm>
        </p:spPr>
        <p:txBody>
          <a:bodyPr/>
          <a:lstStyle/>
          <a:p>
            <a:r>
              <a:rPr lang="en-US" dirty="0"/>
              <a:t>AC-VC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086600" y="2432287"/>
            <a:ext cx="17329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A = assisted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C = controlled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884904"/>
            <a:ext cx="4113308" cy="371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44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Right Vent Settings: ARDS Ventilation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627" y="1086389"/>
            <a:ext cx="7030088" cy="3403132"/>
          </a:xfrm>
        </p:spPr>
        <p:txBody>
          <a:bodyPr/>
          <a:lstStyle/>
          <a:p>
            <a:r>
              <a:rPr lang="en-US" sz="2000" dirty="0"/>
              <a:t>In the MICU, we usually start with </a:t>
            </a:r>
            <a:r>
              <a:rPr lang="en-US" sz="2000" b="1" dirty="0"/>
              <a:t>Volume Control. </a:t>
            </a:r>
            <a:r>
              <a:rPr lang="en-US" sz="2000" dirty="0"/>
              <a:t>This means you set:</a:t>
            </a:r>
          </a:p>
          <a:p>
            <a:pPr lvl="1"/>
            <a:r>
              <a:rPr lang="en-US" sz="2000" dirty="0"/>
              <a:t>Respiratory Rate</a:t>
            </a:r>
          </a:p>
          <a:p>
            <a:pPr lvl="1"/>
            <a:r>
              <a:rPr lang="en-US" sz="2000" dirty="0"/>
              <a:t>Tidal volume</a:t>
            </a:r>
          </a:p>
          <a:p>
            <a:pPr lvl="2"/>
            <a:r>
              <a:rPr lang="en-US" sz="1600" dirty="0"/>
              <a:t>In COVID-19 patients, we aim for ‘low tidal volume ventilation’</a:t>
            </a:r>
          </a:p>
          <a:p>
            <a:pPr lvl="2"/>
            <a:r>
              <a:rPr lang="en-US" sz="1600" dirty="0"/>
              <a:t>This means 6-8cc/kg of </a:t>
            </a:r>
            <a:r>
              <a:rPr lang="en-US" sz="1600" b="1" dirty="0"/>
              <a:t>ideal body weight.</a:t>
            </a:r>
            <a:r>
              <a:rPr lang="en-US" sz="1600" dirty="0"/>
              <a:t> </a:t>
            </a:r>
          </a:p>
          <a:p>
            <a:pPr lvl="1"/>
            <a:r>
              <a:rPr lang="en-US" sz="2000" dirty="0"/>
              <a:t>FiO2 (%)</a:t>
            </a:r>
          </a:p>
          <a:p>
            <a:pPr lvl="1"/>
            <a:r>
              <a:rPr lang="en-US" sz="2000" dirty="0"/>
              <a:t>Positive end-expiratory pressure (PEEP)</a:t>
            </a:r>
          </a:p>
          <a:p>
            <a:pPr lvl="2"/>
            <a:r>
              <a:rPr lang="en-US" sz="1600" dirty="0"/>
              <a:t>Use higher levels of PEEP (12-15 cmH2O)</a:t>
            </a:r>
          </a:p>
          <a:p>
            <a:endParaRPr lang="en-US" sz="2000" dirty="0"/>
          </a:p>
          <a:p>
            <a:pPr marL="174625" lvl="1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84405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CC6028-B04C-344C-99D4-E90525EC2F7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EAC782-13FF-3A45-9FF6-623064A624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6D292-7BBA-A54F-91F0-8B280E2BBE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F44234-5125-F54E-A365-A4CA9C182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30" y="360316"/>
            <a:ext cx="7180264" cy="762000"/>
          </a:xfrm>
        </p:spPr>
        <p:txBody>
          <a:bodyPr/>
          <a:lstStyle/>
          <a:p>
            <a:r>
              <a:rPr lang="en-US" dirty="0"/>
              <a:t>Special Considerations for the COVID-19 ICU Patient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8E441A-8258-DF4B-A22F-693F4CB3C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80" y="1393371"/>
            <a:ext cx="7347440" cy="3109899"/>
          </a:xfrm>
        </p:spPr>
        <p:txBody>
          <a:bodyPr/>
          <a:lstStyle/>
          <a:p>
            <a:r>
              <a:rPr lang="en-US" dirty="0"/>
              <a:t>Appropriate PPE</a:t>
            </a:r>
          </a:p>
          <a:p>
            <a:r>
              <a:rPr lang="en-US" dirty="0"/>
              <a:t>Acute hypoxemic respiratory failure/ARDS</a:t>
            </a:r>
          </a:p>
          <a:p>
            <a:r>
              <a:rPr lang="en-US" dirty="0"/>
              <a:t>Increased sedation needs</a:t>
            </a:r>
          </a:p>
          <a:p>
            <a:r>
              <a:rPr lang="en-US" dirty="0"/>
              <a:t>Shock </a:t>
            </a:r>
          </a:p>
          <a:p>
            <a:pPr lvl="1"/>
            <a:r>
              <a:rPr lang="en-US" dirty="0"/>
              <a:t>Usually septic shock </a:t>
            </a:r>
          </a:p>
          <a:p>
            <a:pPr lvl="1"/>
            <a:r>
              <a:rPr lang="en-US" dirty="0"/>
              <a:t>Can be cardiogenic shock</a:t>
            </a:r>
          </a:p>
          <a:p>
            <a:r>
              <a:rPr lang="en-US" dirty="0"/>
              <a:t>Special treatment options</a:t>
            </a:r>
          </a:p>
          <a:p>
            <a:r>
              <a:rPr lang="en-US" dirty="0"/>
              <a:t>Increased secretions /airway clearance</a:t>
            </a:r>
          </a:p>
          <a:p>
            <a:r>
              <a:rPr lang="en-US" dirty="0"/>
              <a:t>Rounding logistics</a:t>
            </a:r>
          </a:p>
          <a:p>
            <a:r>
              <a:rPr lang="en-US" dirty="0"/>
              <a:t>Family communication and support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59E024-8413-C64A-B099-471BA0722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23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Right Vent Settings: Tidal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004604"/>
            <a:ext cx="7030088" cy="3403132"/>
          </a:xfrm>
        </p:spPr>
        <p:txBody>
          <a:bodyPr/>
          <a:lstStyle/>
          <a:p>
            <a:r>
              <a:rPr lang="en-US" sz="1800" dirty="0"/>
              <a:t>Tidal Volume:</a:t>
            </a:r>
          </a:p>
          <a:p>
            <a:pPr lvl="1"/>
            <a:r>
              <a:rPr lang="en-US" sz="1800" dirty="0"/>
              <a:t>Use this handy chart!! Easily found online from ARDSNet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6146" name="Picture 2" descr="The ARDSnet ideal body weight/tidal volume chart takes all of the ...">
            <a:extLst>
              <a:ext uri="{FF2B5EF4-FFF2-40B4-BE49-F238E27FC236}">
                <a16:creationId xmlns:a16="http://schemas.microsoft.com/office/drawing/2014/main" id="{4BBE37B7-3B06-4FC1-8AF0-729321C42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t="13634" r="8694" b="11245"/>
          <a:stretch/>
        </p:blipFill>
        <p:spPr bwMode="auto">
          <a:xfrm>
            <a:off x="2316938" y="1699986"/>
            <a:ext cx="4510124" cy="319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481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Right Vent Settings: fiO2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39"/>
            <a:ext cx="7030088" cy="3403132"/>
          </a:xfrm>
        </p:spPr>
        <p:txBody>
          <a:bodyPr/>
          <a:lstStyle/>
          <a:p>
            <a:r>
              <a:rPr lang="en-US" sz="1800" dirty="0"/>
              <a:t>Fraction of inhaled Oxygen (FiO2)</a:t>
            </a:r>
          </a:p>
          <a:p>
            <a:pPr lvl="1"/>
            <a:r>
              <a:rPr lang="en-US" sz="1800" dirty="0"/>
              <a:t>Goal spO2 is 88-95%</a:t>
            </a:r>
          </a:p>
          <a:p>
            <a:pPr lvl="1"/>
            <a:r>
              <a:rPr lang="en-US" sz="1800" dirty="0"/>
              <a:t>Goal PaO2 is 55-80</a:t>
            </a:r>
          </a:p>
          <a:p>
            <a:pPr lvl="1"/>
            <a:r>
              <a:rPr lang="en-US" sz="1800" dirty="0"/>
              <a:t>Make sure you’re basing decisions on a good waveform!</a:t>
            </a:r>
          </a:p>
          <a:p>
            <a:pPr lvl="1"/>
            <a:r>
              <a:rPr lang="en-US" sz="1800" dirty="0"/>
              <a:t>Oxygen therapy can be toxic. In general, we risk injury from hyperoxia above 60% fiO2. If you’re getting above that threshold, consider trying other therapies, such as increasing PEEP and proning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9218" name="Picture 2" descr="SpO2 Monitoring Guideline">
            <a:extLst>
              <a:ext uri="{FF2B5EF4-FFF2-40B4-BE49-F238E27FC236}">
                <a16:creationId xmlns:a16="http://schemas.microsoft.com/office/drawing/2014/main" id="{758F68EF-60AF-4555-9DFD-2025268E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24" y="3582293"/>
            <a:ext cx="57150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727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Right Vent Settings: PEEP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39"/>
            <a:ext cx="7030088" cy="3403132"/>
          </a:xfrm>
        </p:spPr>
        <p:txBody>
          <a:bodyPr/>
          <a:lstStyle/>
          <a:p>
            <a:r>
              <a:rPr lang="en-US" sz="1800" dirty="0"/>
              <a:t>Positive End Expiratory Pressure (PEEP)</a:t>
            </a:r>
          </a:p>
          <a:p>
            <a:endParaRPr lang="en-US" sz="1800" dirty="0"/>
          </a:p>
          <a:p>
            <a:pPr lvl="1"/>
            <a:r>
              <a:rPr lang="en-US" sz="1800" dirty="0"/>
              <a:t>We have found that patients with COVID benefit greatly from increasing PEEP. Make sure you’re making the most of it!</a:t>
            </a:r>
          </a:p>
          <a:p>
            <a:pPr lvl="1"/>
            <a:r>
              <a:rPr lang="en-US" sz="1800" dirty="0"/>
              <a:t>Increasing PEEP will increase the Plateau Pressure. Try to keep the Plateau Pressure </a:t>
            </a:r>
            <a:r>
              <a:rPr lang="en-US" sz="1800" b="1" dirty="0"/>
              <a:t>less than 30 cm H2O.</a:t>
            </a:r>
            <a:endParaRPr lang="en-US" sz="1800" dirty="0"/>
          </a:p>
          <a:p>
            <a:pPr lvl="1"/>
            <a:r>
              <a:rPr lang="en-US" sz="1800" dirty="0"/>
              <a:t>PEEP is often underutilized. One guideline, from the PROSEVA trial, can be found below:</a:t>
            </a:r>
            <a:endParaRPr lang="en-US" sz="1800" b="1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794E70-1E62-4F60-8187-94D33FBBB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483" y="3567730"/>
            <a:ext cx="7633034" cy="67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87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P/F Ratio?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39"/>
            <a:ext cx="7030088" cy="3403132"/>
          </a:xfrm>
        </p:spPr>
        <p:txBody>
          <a:bodyPr/>
          <a:lstStyle/>
          <a:p>
            <a:r>
              <a:rPr lang="en-US" sz="1800" dirty="0"/>
              <a:t>The P/F ratio is the ratio of the PaO2 to the fiO2.</a:t>
            </a:r>
          </a:p>
          <a:p>
            <a:endParaRPr lang="en-US" sz="1800" dirty="0"/>
          </a:p>
          <a:p>
            <a:r>
              <a:rPr lang="en-US" sz="1800" dirty="0"/>
              <a:t>For instance, if a patient has a PaO2 of 80 on 90% fiO2, the P/F ratio is:</a:t>
            </a:r>
          </a:p>
          <a:p>
            <a:pPr marL="0" indent="0" algn="ctr">
              <a:buNone/>
            </a:pPr>
            <a:r>
              <a:rPr lang="en-US" sz="1800" dirty="0"/>
              <a:t>80/0.9 = 88.9</a:t>
            </a:r>
          </a:p>
          <a:p>
            <a:endParaRPr lang="en-US" sz="1800" dirty="0"/>
          </a:p>
          <a:p>
            <a:r>
              <a:rPr lang="en-US" sz="1800" dirty="0"/>
              <a:t>If the P/F ratio is &gt;150, the patient is doing well on current management.</a:t>
            </a:r>
          </a:p>
          <a:p>
            <a:endParaRPr lang="en-US" sz="1800" dirty="0"/>
          </a:p>
          <a:p>
            <a:r>
              <a:rPr lang="en-US" sz="1800" dirty="0"/>
              <a:t>If the P/F ratio is &lt;150, consider </a:t>
            </a:r>
            <a:r>
              <a:rPr lang="en-US" sz="1800" b="1" dirty="0"/>
              <a:t>PRONING</a:t>
            </a:r>
            <a:r>
              <a:rPr lang="en-US" sz="1800" dirty="0"/>
              <a:t> 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21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Proning?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80" y="1100139"/>
            <a:ext cx="4527519" cy="3403132"/>
          </a:xfrm>
        </p:spPr>
        <p:txBody>
          <a:bodyPr/>
          <a:lstStyle/>
          <a:p>
            <a:r>
              <a:rPr lang="en-US" sz="1800" dirty="0"/>
              <a:t>Proning improves oxygenation by redistributing blood flow towards parts of the lung with better ventilation</a:t>
            </a:r>
          </a:p>
          <a:p>
            <a:endParaRPr lang="en-US" sz="1800" dirty="0"/>
          </a:p>
          <a:p>
            <a:r>
              <a:rPr lang="en-US" sz="1800" dirty="0"/>
              <a:t>Every patient with a P/F ratio of &lt;150 should be considered for prone positioning</a:t>
            </a:r>
          </a:p>
          <a:p>
            <a:endParaRPr lang="en-US" sz="1800" dirty="0"/>
          </a:p>
          <a:p>
            <a:r>
              <a:rPr lang="en-US" sz="1800" dirty="0"/>
              <a:t>Does NOT need a special bed: can be done in traditional ICU beds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  <p:pic>
        <p:nvPicPr>
          <p:cNvPr id="10242" name="Picture 2" descr="Prone Position - Explanation and Uses | Biology Dictionary">
            <a:extLst>
              <a:ext uri="{FF2B5EF4-FFF2-40B4-BE49-F238E27FC236}">
                <a16:creationId xmlns:a16="http://schemas.microsoft.com/office/drawing/2014/main" id="{12A44EB5-852E-442B-AFC5-F8D01D6A6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899" y="1451744"/>
            <a:ext cx="3533549" cy="224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681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Proning: Special Considerations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440C30-C787-4BE8-88AC-F4696CCC2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497" y="4742833"/>
            <a:ext cx="7347440" cy="297656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6EE00D-970B-4130-BB08-54CD232D9CA3}"/>
              </a:ext>
            </a:extLst>
          </p:cNvPr>
          <p:cNvSpPr txBox="1">
            <a:spLocks/>
          </p:cNvSpPr>
          <p:nvPr/>
        </p:nvSpPr>
        <p:spPr>
          <a:xfrm>
            <a:off x="840109" y="1142131"/>
            <a:ext cx="3014953" cy="3733002"/>
          </a:xfrm>
          <a:prstGeom prst="rect">
            <a:avLst/>
          </a:prstGeom>
        </p:spPr>
        <p:txBody>
          <a:bodyPr/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Contraindications to proning:</a:t>
            </a:r>
          </a:p>
          <a:p>
            <a:r>
              <a:rPr lang="en-US" sz="1500" dirty="0"/>
              <a:t>Ventral burns or wounds</a:t>
            </a:r>
          </a:p>
          <a:p>
            <a:r>
              <a:rPr lang="en-US" sz="1500" dirty="0"/>
              <a:t>Spinal instability</a:t>
            </a:r>
          </a:p>
          <a:p>
            <a:r>
              <a:rPr lang="en-US" sz="1500" dirty="0"/>
              <a:t>Open chest</a:t>
            </a:r>
          </a:p>
          <a:p>
            <a:r>
              <a:rPr lang="en-US" sz="1500" dirty="0"/>
              <a:t>Refractory shock (3 or more vasopressors)</a:t>
            </a:r>
          </a:p>
          <a:p>
            <a:r>
              <a:rPr lang="en-US" sz="1500" dirty="0"/>
              <a:t>Unstable arrhythmias</a:t>
            </a:r>
          </a:p>
          <a:p>
            <a:r>
              <a:rPr lang="en-US" sz="1500" dirty="0"/>
              <a:t>Third trimester pregnancy</a:t>
            </a:r>
          </a:p>
          <a:p>
            <a:r>
              <a:rPr lang="en-US" sz="1500" dirty="0"/>
              <a:t>Increased ICP</a:t>
            </a:r>
          </a:p>
          <a:p>
            <a:r>
              <a:rPr lang="en-US" sz="1500" dirty="0"/>
              <a:t>Increased intraocular pressure</a:t>
            </a:r>
          </a:p>
          <a:p>
            <a:r>
              <a:rPr lang="en-US" sz="1500" dirty="0"/>
              <a:t>Recent cardiac arrest</a:t>
            </a:r>
          </a:p>
          <a:p>
            <a:r>
              <a:rPr lang="en-US" sz="1500" dirty="0"/>
              <a:t>Anterior chest tube with air leak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99C7B8-7614-4980-97D8-778DFEDD7660}"/>
              </a:ext>
            </a:extLst>
          </p:cNvPr>
          <p:cNvSpPr/>
          <p:nvPr/>
        </p:nvSpPr>
        <p:spPr>
          <a:xfrm>
            <a:off x="767830" y="1149730"/>
            <a:ext cx="3190649" cy="3381019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EE5EDB-DC4E-4FF6-8FF8-7FD82AE9D698}"/>
              </a:ext>
            </a:extLst>
          </p:cNvPr>
          <p:cNvSpPr txBox="1">
            <a:spLocks/>
          </p:cNvSpPr>
          <p:nvPr/>
        </p:nvSpPr>
        <p:spPr>
          <a:xfrm>
            <a:off x="5099496" y="1142131"/>
            <a:ext cx="3014953" cy="3733002"/>
          </a:xfrm>
          <a:prstGeom prst="rect">
            <a:avLst/>
          </a:prstGeom>
        </p:spPr>
        <p:txBody>
          <a:bodyPr/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Reasons to stop proning:</a:t>
            </a:r>
          </a:p>
          <a:p>
            <a:r>
              <a:rPr lang="en-US" sz="1500" dirty="0"/>
              <a:t>Hemoptysis</a:t>
            </a:r>
          </a:p>
          <a:p>
            <a:r>
              <a:rPr lang="en-US" sz="1500" dirty="0"/>
              <a:t>SpO2 &lt;85% or PaO2 &lt;55 mmHg on FiO2 0.8 for &gt;15 minutes</a:t>
            </a:r>
          </a:p>
          <a:p>
            <a:r>
              <a:rPr lang="en-US" sz="1500" dirty="0"/>
              <a:t>PaCO2 &gt;60 mmHg OR pH &lt;7.20 for &gt;3 hrs</a:t>
            </a:r>
          </a:p>
          <a:p>
            <a:r>
              <a:rPr lang="en-US" sz="1500" dirty="0"/>
              <a:t>Plateau pressure &gt;35 for &gt;30 minutes</a:t>
            </a:r>
          </a:p>
          <a:p>
            <a:r>
              <a:rPr lang="en-US" sz="1500" dirty="0"/>
              <a:t>Unstable arrhythmia</a:t>
            </a:r>
          </a:p>
          <a:p>
            <a:r>
              <a:rPr lang="en-US" sz="1500" dirty="0"/>
              <a:t>Need for 3 or more vasopressors or addition of 2 new vasopressors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A0C332-E84A-4F72-AE2F-72A09F12BC8B}"/>
              </a:ext>
            </a:extLst>
          </p:cNvPr>
          <p:cNvSpPr/>
          <p:nvPr/>
        </p:nvSpPr>
        <p:spPr>
          <a:xfrm>
            <a:off x="5027217" y="1149731"/>
            <a:ext cx="3190649" cy="3381018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37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3575C-BBB6-D341-A479-525E47C57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308" y="112565"/>
            <a:ext cx="7159932" cy="762000"/>
          </a:xfrm>
        </p:spPr>
        <p:txBody>
          <a:bodyPr/>
          <a:lstStyle/>
          <a:p>
            <a:r>
              <a:rPr lang="en-US" dirty="0"/>
              <a:t>COVID-19 ARDS Vent Management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81C62-1ED9-E341-AFB7-E980D8CC66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57" r="25881" b="25679"/>
          <a:stretch/>
        </p:blipFill>
        <p:spPr>
          <a:xfrm>
            <a:off x="1175211" y="1153551"/>
            <a:ext cx="6196259" cy="3497029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7DB1DDBC-F0F2-5243-8968-E4B707AC1C5A}"/>
              </a:ext>
            </a:extLst>
          </p:cNvPr>
          <p:cNvSpPr>
            <a:spLocks noChangeAspect="1"/>
          </p:cNvSpPr>
          <p:nvPr/>
        </p:nvSpPr>
        <p:spPr>
          <a:xfrm>
            <a:off x="2968283" y="4086665"/>
            <a:ext cx="182880" cy="18288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8B2456DA-4A41-8948-9C5B-14CD9B527497}"/>
              </a:ext>
            </a:extLst>
          </p:cNvPr>
          <p:cNvSpPr>
            <a:spLocks noChangeAspect="1"/>
          </p:cNvSpPr>
          <p:nvPr/>
        </p:nvSpPr>
        <p:spPr>
          <a:xfrm>
            <a:off x="6328117" y="4107767"/>
            <a:ext cx="182880" cy="18288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E5E9B5F1-4A83-2841-8B21-D3EECFAACDCB}"/>
              </a:ext>
            </a:extLst>
          </p:cNvPr>
          <p:cNvSpPr>
            <a:spLocks noChangeAspect="1"/>
          </p:cNvSpPr>
          <p:nvPr/>
        </p:nvSpPr>
        <p:spPr>
          <a:xfrm>
            <a:off x="4122501" y="4574186"/>
            <a:ext cx="182880" cy="18288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425DF9-F65D-9B4D-B032-757493528E5E}"/>
              </a:ext>
            </a:extLst>
          </p:cNvPr>
          <p:cNvSpPr txBox="1"/>
          <p:nvPr/>
        </p:nvSpPr>
        <p:spPr>
          <a:xfrm>
            <a:off x="4314083" y="4501016"/>
            <a:ext cx="3868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Lung Rescue (ECMO) 5-5555.  You may ask for help</a:t>
            </a:r>
          </a:p>
          <a:p>
            <a:r>
              <a:rPr lang="en-US" sz="1400" dirty="0"/>
              <a:t>from any PCCM fellow or attending. </a:t>
            </a:r>
          </a:p>
        </p:txBody>
      </p:sp>
    </p:spTree>
    <p:extLst>
      <p:ext uri="{BB962C8B-B14F-4D97-AF65-F5344CB8AC3E}">
        <p14:creationId xmlns:p14="http://schemas.microsoft.com/office/powerpoint/2010/main" val="3310786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intubation, the patient appeared comfortable with adequate oxygenation and ventilation on your initial ventilator settings.  You were able to titrate down the FiO2 to 50%.</a:t>
            </a:r>
          </a:p>
          <a:p>
            <a:r>
              <a:rPr lang="en-US" dirty="0"/>
              <a:t>1 hour later, the nurse informs you that the patient is agitated and saturating 86% despite increasing the FiO2 to 100%.</a:t>
            </a:r>
          </a:p>
          <a:p>
            <a:r>
              <a:rPr lang="en-US" dirty="0"/>
              <a:t>What is your approach to sedation for this patient?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3CE6-B443-46AE-9632-06F02CA35D60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FF29-DD77-7748-87AC-9652605D853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916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D798-A25F-D44E-BA1E-1B7C1661A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892" y="1999464"/>
            <a:ext cx="3886200" cy="1143000"/>
          </a:xfrm>
        </p:spPr>
        <p:txBody>
          <a:bodyPr/>
          <a:lstStyle/>
          <a:p>
            <a:r>
              <a:rPr lang="en-US" dirty="0"/>
              <a:t>Sedation in the Intubated COVID-19 patient</a:t>
            </a:r>
          </a:p>
        </p:txBody>
      </p:sp>
    </p:spTree>
    <p:extLst>
      <p:ext uri="{BB962C8B-B14F-4D97-AF65-F5344CB8AC3E}">
        <p14:creationId xmlns:p14="http://schemas.microsoft.com/office/powerpoint/2010/main" val="18262126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Sedation in the ICU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31" y="1063582"/>
            <a:ext cx="7347440" cy="3403132"/>
          </a:xfrm>
        </p:spPr>
        <p:txBody>
          <a:bodyPr/>
          <a:lstStyle/>
          <a:p>
            <a:r>
              <a:rPr lang="en-US" sz="1800" dirty="0"/>
              <a:t>Our experience shows that COVID-19 patients appear to require higher levels of sedation.</a:t>
            </a:r>
          </a:p>
          <a:p>
            <a:r>
              <a:rPr lang="en-US" sz="1800" dirty="0"/>
              <a:t>Development of agitation and delirium is associated with:</a:t>
            </a:r>
          </a:p>
          <a:p>
            <a:pPr lvl="1"/>
            <a:r>
              <a:rPr lang="en-US" sz="1800" dirty="0"/>
              <a:t>Acute hypoxemia</a:t>
            </a:r>
          </a:p>
          <a:p>
            <a:r>
              <a:rPr lang="en-US" sz="1800" dirty="0"/>
              <a:t>Deep sedation may be indicated to ensure patients are synchronous with the ventilator.</a:t>
            </a:r>
          </a:p>
          <a:p>
            <a:pPr lvl="1"/>
            <a:r>
              <a:rPr lang="en-US" sz="1800" dirty="0"/>
              <a:t>Initial sedation is typically fentanyl and Propofol or precede</a:t>
            </a:r>
          </a:p>
          <a:p>
            <a:pPr lvl="1"/>
            <a:r>
              <a:rPr lang="en-US" sz="1800" dirty="0"/>
              <a:t>Consider early use of ketamine or benzos if limited by sedation-related hypotension </a:t>
            </a:r>
          </a:p>
          <a:p>
            <a:pPr lvl="1"/>
            <a:r>
              <a:rPr lang="en-US" sz="1800" dirty="0"/>
              <a:t>Before neuromuscular blockade can be initiated, patients must be deeply sedated (need RASS of -4 to -5)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pPr marL="174625" lvl="1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42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59 y/o man with a history of HTN and DM presents to the ED with low-grade fever, cough, and modest SOB.  He has mild bilateral lower lobe infiltrates.  He is COVID + and requires 2 L NC.</a:t>
            </a:r>
          </a:p>
          <a:p>
            <a:r>
              <a:rPr lang="en-US" dirty="0"/>
              <a:t>He is admitted to the floor.  Overnight, his O2 requirement increased from 2 to 6 L.  He does not appear in respiratory distress.</a:t>
            </a:r>
          </a:p>
          <a:p>
            <a:r>
              <a:rPr lang="en-US" dirty="0"/>
              <a:t>What is your next step?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087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328CA1-C0B2-2141-B09A-DAF73C8C0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Sedation Considerations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E01F4C-AD3E-1344-A866-C73C5E337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Prolonged fentanyl infusions lead to tachyphylaxis requiring alternative agents</a:t>
            </a:r>
          </a:p>
          <a:p>
            <a:pPr lvl="1"/>
            <a:r>
              <a:rPr lang="en-US" dirty="0"/>
              <a:t>Hydromorphone or morphine</a:t>
            </a:r>
          </a:p>
          <a:p>
            <a:pPr lvl="1"/>
            <a:r>
              <a:rPr lang="en-US" dirty="0"/>
              <a:t>Aggressive bowel regimen needed</a:t>
            </a:r>
          </a:p>
          <a:p>
            <a:r>
              <a:rPr lang="en-US" dirty="0"/>
              <a:t>Prolonged, high dose Propofol can lead to hypertriglyceridemia and Propofol infusion syndrome (PRIS).</a:t>
            </a:r>
          </a:p>
          <a:p>
            <a:pPr lvl="1"/>
            <a:r>
              <a:rPr lang="en-US" dirty="0"/>
              <a:t>Monitor weekly triglycerides</a:t>
            </a:r>
          </a:p>
          <a:p>
            <a:r>
              <a:rPr lang="en-US" dirty="0"/>
              <a:t>Prolonged lorazepam infusions can lead to propylene glycol toxicity</a:t>
            </a:r>
          </a:p>
          <a:p>
            <a:pPr lvl="1"/>
            <a:r>
              <a:rPr lang="en-US" dirty="0"/>
              <a:t>Alternative medication is midazolam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06E397-8F68-0842-A0D5-985642EE3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Anticipate adverse effects of prolonged infusions:</a:t>
            </a:r>
          </a:p>
        </p:txBody>
      </p:sp>
    </p:spTree>
    <p:extLst>
      <p:ext uri="{BB962C8B-B14F-4D97-AF65-F5344CB8AC3E}">
        <p14:creationId xmlns:p14="http://schemas.microsoft.com/office/powerpoint/2010/main" val="1097056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achieving deep sedation with fentanyl and propofol, the patient develops hypotension.  You add lorazepam and titrate off the propofol.  However, he remains hypotensive.  You give a 1 L fluid bolus but his BP remains 80/40.</a:t>
            </a:r>
          </a:p>
          <a:p>
            <a:r>
              <a:rPr lang="en-US" dirty="0"/>
              <a:t>What is your next step?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67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D798-A25F-D44E-BA1E-1B7C1661A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892" y="1999464"/>
            <a:ext cx="3886200" cy="1143000"/>
          </a:xfrm>
        </p:spPr>
        <p:txBody>
          <a:bodyPr/>
          <a:lstStyle/>
          <a:p>
            <a:r>
              <a:rPr lang="en-US" dirty="0"/>
              <a:t>Managing Shock in the COVID-19 Patient</a:t>
            </a:r>
          </a:p>
        </p:txBody>
      </p:sp>
    </p:spTree>
    <p:extLst>
      <p:ext uri="{BB962C8B-B14F-4D97-AF65-F5344CB8AC3E}">
        <p14:creationId xmlns:p14="http://schemas.microsoft.com/office/powerpoint/2010/main" val="2774009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A497F-D0D4-EC42-A159-66D0FB552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84" y="126213"/>
            <a:ext cx="7159932" cy="762000"/>
          </a:xfrm>
        </p:spPr>
        <p:txBody>
          <a:bodyPr/>
          <a:lstStyle/>
          <a:p>
            <a:r>
              <a:rPr lang="en-US" dirty="0"/>
              <a:t>Patterns of Shock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498080D-5F5B-D442-848C-C5A6F509FF1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2899" y="888213"/>
          <a:ext cx="8441872" cy="364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711">
                  <a:extLst>
                    <a:ext uri="{9D8B030D-6E8A-4147-A177-3AD203B41FA5}">
                      <a16:colId xmlns:a16="http://schemas.microsoft.com/office/drawing/2014/main" val="1885366671"/>
                    </a:ext>
                  </a:extLst>
                </a:gridCol>
                <a:gridCol w="1893202">
                  <a:extLst>
                    <a:ext uri="{9D8B030D-6E8A-4147-A177-3AD203B41FA5}">
                      <a16:colId xmlns:a16="http://schemas.microsoft.com/office/drawing/2014/main" val="1619370661"/>
                    </a:ext>
                  </a:extLst>
                </a:gridCol>
                <a:gridCol w="1447181">
                  <a:extLst>
                    <a:ext uri="{9D8B030D-6E8A-4147-A177-3AD203B41FA5}">
                      <a16:colId xmlns:a16="http://schemas.microsoft.com/office/drawing/2014/main" val="2413293880"/>
                    </a:ext>
                  </a:extLst>
                </a:gridCol>
                <a:gridCol w="1561551">
                  <a:extLst>
                    <a:ext uri="{9D8B030D-6E8A-4147-A177-3AD203B41FA5}">
                      <a16:colId xmlns:a16="http://schemas.microsoft.com/office/drawing/2014/main" val="2458926693"/>
                    </a:ext>
                  </a:extLst>
                </a:gridCol>
                <a:gridCol w="1404227">
                  <a:extLst>
                    <a:ext uri="{9D8B030D-6E8A-4147-A177-3AD203B41FA5}">
                      <a16:colId xmlns:a16="http://schemas.microsoft.com/office/drawing/2014/main" val="2305755686"/>
                    </a:ext>
                  </a:extLst>
                </a:gridCol>
              </a:tblGrid>
              <a:tr h="84582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SHOCK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CO</a:t>
                      </a:r>
                    </a:p>
                    <a:p>
                      <a:pPr algn="ctr"/>
                      <a:r>
                        <a:rPr lang="en-US" sz="1500" dirty="0"/>
                        <a:t>(Pump</a:t>
                      </a:r>
                      <a:r>
                        <a:rPr lang="en-US" sz="1500" baseline="0" dirty="0"/>
                        <a:t> Function)</a:t>
                      </a:r>
                      <a:endParaRPr lang="en-US" sz="15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CVP</a:t>
                      </a:r>
                    </a:p>
                    <a:p>
                      <a:pPr algn="ctr"/>
                      <a:r>
                        <a:rPr lang="en-US" sz="1500" dirty="0"/>
                        <a:t>(Preload)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SVR</a:t>
                      </a:r>
                    </a:p>
                    <a:p>
                      <a:pPr algn="ctr"/>
                      <a:r>
                        <a:rPr lang="en-US" sz="1500" dirty="0"/>
                        <a:t>(Afterload)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Tissue Perfusion </a:t>
                      </a:r>
                      <a:r>
                        <a:rPr lang="en-US" sz="1500" dirty="0"/>
                        <a:t>(ScVO</a:t>
                      </a:r>
                      <a:r>
                        <a:rPr lang="en-US" sz="1500" baseline="-25000" dirty="0"/>
                        <a:t>2</a:t>
                      </a:r>
                      <a:r>
                        <a:rPr lang="en-US" sz="1500" dirty="0"/>
                        <a:t>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59793492"/>
                  </a:ext>
                </a:extLst>
              </a:tr>
              <a:tr h="7003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Cardiogenic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DOWN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&lt;65%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75891961"/>
                  </a:ext>
                </a:extLst>
              </a:tr>
              <a:tr h="7003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Obstructive (PE)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DOWN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&gt;65%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96729350"/>
                  </a:ext>
                </a:extLst>
              </a:tr>
              <a:tr h="7003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Hypovolemic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DOWN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DOWN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&lt;65% (late)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91806089"/>
                  </a:ext>
                </a:extLst>
              </a:tr>
              <a:tr h="7003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Distributive</a:t>
                      </a:r>
                    </a:p>
                    <a:p>
                      <a:pPr algn="ctr"/>
                      <a:r>
                        <a:rPr lang="en-US" sz="1800" dirty="0"/>
                        <a:t>(septic shock)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UP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DOWN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DOWN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&gt;65%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73245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117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Surviving Sepsis for COVID-19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902" y="1208303"/>
            <a:ext cx="7347440" cy="2976561"/>
          </a:xfrm>
        </p:spPr>
        <p:txBody>
          <a:bodyPr/>
          <a:lstStyle/>
          <a:p>
            <a:r>
              <a:rPr lang="en-US" dirty="0"/>
              <a:t>Consider a </a:t>
            </a:r>
            <a:r>
              <a:rPr lang="en-US" b="1" dirty="0"/>
              <a:t>conservative</a:t>
            </a:r>
            <a:r>
              <a:rPr lang="en-US" dirty="0"/>
              <a:t> approach to fluid resuscitation (a little less may be more in these patients to help with oxygenation)</a:t>
            </a:r>
          </a:p>
          <a:p>
            <a:r>
              <a:rPr lang="en-US" dirty="0"/>
              <a:t>Use crystalloids over colloids</a:t>
            </a:r>
          </a:p>
          <a:p>
            <a:r>
              <a:rPr lang="en-US" dirty="0"/>
              <a:t>Use norepinephrine as the first-line vasopressor</a:t>
            </a:r>
          </a:p>
          <a:p>
            <a:pPr lvl="1"/>
            <a:r>
              <a:rPr lang="en-US" dirty="0"/>
              <a:t>Consider angiotensin II as a second-line agent if available</a:t>
            </a:r>
          </a:p>
          <a:p>
            <a:pPr lvl="1"/>
            <a:r>
              <a:rPr lang="en-US" dirty="0"/>
              <a:t>Otherwise, second-line agents: vasopressin or epinephrine</a:t>
            </a:r>
          </a:p>
          <a:p>
            <a:r>
              <a:rPr lang="en-US" dirty="0"/>
              <a:t>Monitor for development of cardiogenic shock </a:t>
            </a:r>
          </a:p>
          <a:p>
            <a:pPr lvl="1"/>
            <a:r>
              <a:rPr lang="en-US" dirty="0"/>
              <a:t>Reports of myocardial injury due to coronavirus </a:t>
            </a:r>
          </a:p>
          <a:p>
            <a:r>
              <a:rPr lang="en-US" dirty="0"/>
              <a:t>We do NOT recommend corticosteroids in these patients unless concern for adrenal insufficiency or presence of refractory shock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90458" y="4589502"/>
            <a:ext cx="391069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Alhazzani et al.  </a:t>
            </a:r>
            <a:r>
              <a:rPr lang="en-US" sz="1050" i="1" dirty="0"/>
              <a:t>Surviving Sepsis Campaign: Guidelines on the Management of Critically Ill Adults with Coronavirus Disease 2019 (COVID-19)</a:t>
            </a:r>
            <a:r>
              <a:rPr lang="en-US" sz="1050" dirty="0"/>
              <a:t>. 2020</a:t>
            </a:r>
          </a:p>
        </p:txBody>
      </p:sp>
    </p:spTree>
    <p:extLst>
      <p:ext uri="{BB962C8B-B14F-4D97-AF65-F5344CB8AC3E}">
        <p14:creationId xmlns:p14="http://schemas.microsoft.com/office/powerpoint/2010/main" val="334021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721" y="-223369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Vasoactive Medications- “Pressors”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154618"/>
              </p:ext>
            </p:extLst>
          </p:nvPr>
        </p:nvGraphicFramePr>
        <p:xfrm>
          <a:off x="383721" y="901433"/>
          <a:ext cx="8634550" cy="4181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8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67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46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5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2452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Starting</a:t>
                      </a:r>
                      <a:r>
                        <a:rPr lang="en-US" sz="1700" baseline="0" dirty="0"/>
                        <a:t> Dose</a:t>
                      </a:r>
                      <a:endParaRPr lang="en-US" sz="1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Max</a:t>
                      </a:r>
                      <a:r>
                        <a:rPr lang="en-US" sz="1700" baseline="0" dirty="0"/>
                        <a:t> Dose</a:t>
                      </a:r>
                      <a:endParaRPr lang="en-US" sz="1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Mechanism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Caveat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519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Norepinephrine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2-5 mcg/min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30 mcg/min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Vasoconstriction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Some ionotropic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51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Vasopressin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0.04 units/min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Not titratable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Vasoconstriction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0673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Angiotensin II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20 ng/kg/min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80 ng/kg/min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Angiotensin II agonists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Only used in distributive shock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5699949"/>
                  </a:ext>
                </a:extLst>
              </a:tr>
              <a:tr h="30751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Epinephrine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1-5 mcg/min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</a:t>
                      </a:r>
                      <a:r>
                        <a:rPr lang="en-US" sz="1700" baseline="0" dirty="0"/>
                        <a:t> mcg/min</a:t>
                      </a:r>
                      <a:endParaRPr lang="en-US" sz="1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Everything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91099098"/>
                  </a:ext>
                </a:extLst>
              </a:tr>
              <a:tr h="55067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Phenylephrine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50-100</a:t>
                      </a:r>
                      <a:r>
                        <a:rPr lang="en-US" sz="1700" baseline="0" dirty="0"/>
                        <a:t> mcg/min</a:t>
                      </a:r>
                      <a:endParaRPr lang="en-US" sz="1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200 mcg/min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Vasoconstriction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Can cause bradycardia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0673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Dopamine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2-5</a:t>
                      </a:r>
                      <a:r>
                        <a:rPr lang="en-US" sz="1700" baseline="0" dirty="0"/>
                        <a:t> mcg/kg/min</a:t>
                      </a:r>
                      <a:endParaRPr lang="en-US" sz="1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 mcg/kg/min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Vasoconstriction</a:t>
                      </a:r>
                    </a:p>
                    <a:p>
                      <a:pPr algn="ctr"/>
                      <a:r>
                        <a:rPr lang="en-US" sz="1700" dirty="0"/>
                        <a:t>Some</a:t>
                      </a:r>
                      <a:r>
                        <a:rPr lang="en-US" sz="1700" baseline="0" dirty="0"/>
                        <a:t> inotropy</a:t>
                      </a:r>
                      <a:endParaRPr lang="en-US" sz="17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Tachycardia</a:t>
                      </a:r>
                      <a:r>
                        <a:rPr lang="en-US" sz="1700" baseline="0" dirty="0"/>
                        <a:t> common</a:t>
                      </a:r>
                      <a:endParaRPr lang="en-US" sz="1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3827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Dobutamine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2-5 mcg/kg/min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10  mcg/kg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Inotrope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Can cause hypotension</a:t>
                      </a:r>
                      <a:r>
                        <a:rPr lang="en-US" sz="1700" baseline="0" dirty="0"/>
                        <a:t> and arrhythmias</a:t>
                      </a:r>
                      <a:endParaRPr lang="en-US" sz="17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449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51883-75AC-AB40-A94E-03FA0669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F6F1C-3D86-4F4C-BC12-29DEEEE516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6974" y="1273492"/>
            <a:ext cx="3577127" cy="2976561"/>
          </a:xfrm>
        </p:spPr>
        <p:txBody>
          <a:bodyPr/>
          <a:lstStyle/>
          <a:p>
            <a:r>
              <a:rPr lang="en-US" dirty="0"/>
              <a:t>Troponin</a:t>
            </a:r>
          </a:p>
          <a:p>
            <a:r>
              <a:rPr lang="en-US" dirty="0"/>
              <a:t>Liver function tests </a:t>
            </a:r>
          </a:p>
          <a:p>
            <a:r>
              <a:rPr lang="en-US" dirty="0"/>
              <a:t>LDH</a:t>
            </a:r>
          </a:p>
          <a:p>
            <a:r>
              <a:rPr lang="en-US" dirty="0"/>
              <a:t>CRP (tracks with IL-6 levels)</a:t>
            </a:r>
          </a:p>
          <a:p>
            <a:r>
              <a:rPr lang="en-US" dirty="0"/>
              <a:t>D-dimer (could be a prognostic marker)</a:t>
            </a:r>
          </a:p>
          <a:p>
            <a:r>
              <a:rPr lang="en-US" dirty="0"/>
              <a:t>Prothrombin time (PT)</a:t>
            </a:r>
          </a:p>
          <a:p>
            <a:r>
              <a:rPr lang="en-US" dirty="0"/>
              <a:t>CK and aldolase</a:t>
            </a:r>
          </a:p>
          <a:p>
            <a:r>
              <a:rPr lang="en-US" dirty="0"/>
              <a:t>Ferritin</a:t>
            </a:r>
          </a:p>
          <a:p>
            <a:r>
              <a:rPr lang="en-US" dirty="0"/>
              <a:t>Procalcitonin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590FE0-5F17-A342-9C03-B3F0C602D18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4695834" y="1271388"/>
            <a:ext cx="3582987" cy="2978665"/>
          </a:xfrm>
        </p:spPr>
        <p:txBody>
          <a:bodyPr/>
          <a:lstStyle/>
          <a:p>
            <a:r>
              <a:rPr lang="en-US" dirty="0"/>
              <a:t>To be considered on an individual patient basis given clinical indication:</a:t>
            </a:r>
          </a:p>
          <a:p>
            <a:pPr lvl="1"/>
            <a:r>
              <a:rPr lang="en-US" dirty="0"/>
              <a:t>Blood culture</a:t>
            </a:r>
          </a:p>
          <a:p>
            <a:pPr lvl="1"/>
            <a:r>
              <a:rPr lang="en-US" dirty="0"/>
              <a:t>S. pneumoniae urinary antigen </a:t>
            </a:r>
          </a:p>
          <a:p>
            <a:pPr lvl="1"/>
            <a:r>
              <a:rPr lang="en-US" dirty="0"/>
              <a:t>Legionella urinary antigen</a:t>
            </a:r>
          </a:p>
          <a:p>
            <a:r>
              <a:rPr lang="en-US" dirty="0"/>
              <a:t>For immunocompromised consider: </a:t>
            </a:r>
          </a:p>
          <a:p>
            <a:pPr lvl="1"/>
            <a:r>
              <a:rPr lang="en-US" dirty="0"/>
              <a:t>Urine histo/blasto antigens</a:t>
            </a:r>
          </a:p>
          <a:p>
            <a:pPr lvl="1"/>
            <a:r>
              <a:rPr lang="en-US" dirty="0"/>
              <a:t>Serum B-d glucan and aspergillus galactomannan</a:t>
            </a:r>
          </a:p>
        </p:txBody>
      </p:sp>
    </p:spTree>
    <p:extLst>
      <p:ext uri="{BB962C8B-B14F-4D97-AF65-F5344CB8AC3E}">
        <p14:creationId xmlns:p14="http://schemas.microsoft.com/office/powerpoint/2010/main" val="18840515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53EA4-8980-1F44-977A-DF36DC173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Pressor Choice in COVID-19 Patients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21D35-DBC9-4540-9F40-8C9DD162B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recommend judicious use of fluids for COVID-19 patients</a:t>
            </a:r>
          </a:p>
          <a:p>
            <a:r>
              <a:rPr lang="en-US" dirty="0"/>
              <a:t>For septic shock: </a:t>
            </a:r>
          </a:p>
          <a:p>
            <a:pPr lvl="1"/>
            <a:r>
              <a:rPr lang="en-US" dirty="0"/>
              <a:t>First line pressor choice is norepinephrine </a:t>
            </a:r>
          </a:p>
          <a:p>
            <a:pPr lvl="1"/>
            <a:r>
              <a:rPr lang="en-US" dirty="0"/>
              <a:t>Second line pressor choice is angiotensin II</a:t>
            </a:r>
          </a:p>
          <a:p>
            <a:r>
              <a:rPr lang="en-US" dirty="0"/>
              <a:t>For cardiogenic shock (reported to be seen later in course): </a:t>
            </a:r>
          </a:p>
          <a:p>
            <a:pPr lvl="1"/>
            <a:r>
              <a:rPr lang="en-US" dirty="0"/>
              <a:t>Consider use of dobutamine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133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51883-75AC-AB40-A94E-03FA06699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Daily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F6F1C-3D86-4F4C-BC12-29DEEEE516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CBC with differential</a:t>
            </a:r>
          </a:p>
          <a:p>
            <a:r>
              <a:rPr lang="en-US" dirty="0"/>
              <a:t>CMP and magnesium </a:t>
            </a:r>
          </a:p>
          <a:p>
            <a:r>
              <a:rPr lang="en-US" dirty="0"/>
              <a:t>ABG (if clinically indicated)</a:t>
            </a:r>
          </a:p>
          <a:p>
            <a:r>
              <a:rPr lang="en-US" dirty="0"/>
              <a:t>Mixed venous oxygen saturation (if hemodynamically unstable with central access)</a:t>
            </a:r>
          </a:p>
        </p:txBody>
      </p:sp>
    </p:spTree>
    <p:extLst>
      <p:ext uri="{BB962C8B-B14F-4D97-AF65-F5344CB8AC3E}">
        <p14:creationId xmlns:p14="http://schemas.microsoft.com/office/powerpoint/2010/main" val="559800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patient stabilizes on low dose norepinephrine.</a:t>
            </a:r>
          </a:p>
          <a:p>
            <a:r>
              <a:rPr lang="en-US" dirty="0"/>
              <a:t>What COVID-19 treatment options are recommended for this patient?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ADF77-BC36-4485-A646-B0B3AA21CFA9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FF29-DD77-7748-87AC-9652605D853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130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39957-4840-7241-BA17-09E57C6400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87C13-09AF-7F40-8D12-B5F60B13AA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C0F7D-3AE0-354F-A802-85B4029F9C8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816CCF-BC59-3847-85F7-86C2FE4A6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 MICU Consult Needed?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55A4ED-9F21-7049-939B-BD0B72305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/>
              <a:t>Page COVID-19 MICU triage pager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* Special attention to persistent hypoxemia (SpO2 &lt; 90%, PaO2 &lt;65 or P/F &lt; 300) despite FiO2 0.50 or 4-6L NC or rapidly increasing O2 requirements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863AC7-3E97-0A40-B559-AFF33B9490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146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D798-A25F-D44E-BA1E-1B7C1661A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892" y="1999464"/>
            <a:ext cx="3886200" cy="1143000"/>
          </a:xfrm>
        </p:spPr>
        <p:txBody>
          <a:bodyPr/>
          <a:lstStyle/>
          <a:p>
            <a:r>
              <a:rPr lang="en-US" dirty="0"/>
              <a:t>COVID-19 Treatment Options</a:t>
            </a:r>
          </a:p>
        </p:txBody>
      </p:sp>
    </p:spTree>
    <p:extLst>
      <p:ext uri="{BB962C8B-B14F-4D97-AF65-F5344CB8AC3E}">
        <p14:creationId xmlns:p14="http://schemas.microsoft.com/office/powerpoint/2010/main" val="2758245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3E8CB4-0214-8545-A79C-46168997D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Drug Considerations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21C14-6BBA-C14F-9745-F96C3F363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564" y="868706"/>
            <a:ext cx="4891316" cy="404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972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59348B-39A3-6140-939A-A7D13B363C8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9B44B80-C542-3444-8449-750F3D760E45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2EC8A-76CC-FC4A-A111-7EA9024C5F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7A6128-7890-0D43-A172-B9665D51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Drugs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424BE2-4174-934A-BE6F-D884E663E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08" y="823922"/>
            <a:ext cx="5491424" cy="431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404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25000-C13C-2747-A0BB-168016A0A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 Clinical Trials for COVID-19 Patients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A78A3-C34F-E340-84B0-597577AAC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5061-5747-054A-B183-C2DBAAE4B6BA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A7349-0EBD-7745-8798-5132229B1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22CBF-D801-2745-B836-EA62C631D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FF29-DD77-7748-87AC-9652605D8537}" type="slidenum">
              <a:rPr lang="en-US" smtClean="0"/>
              <a:t>43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5F5DA-9A82-0044-8FE1-CEC41E04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780" y="1040642"/>
            <a:ext cx="6089905" cy="35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015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patient remains stable and is able to be weaned off vasopressors.  The nurse notes copious secretions with in-line suctioning.  Additionally, the patient is noted to have increased peak pressures.</a:t>
            </a:r>
          </a:p>
          <a:p>
            <a:r>
              <a:rPr lang="en-US" dirty="0"/>
              <a:t>How should you and the RT approach respiratory care for this patient?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CC1D2-7453-4998-8890-1C7A1260CBA9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FF29-DD77-7748-87AC-9652605D853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43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D798-A25F-D44E-BA1E-1B7C1661A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892" y="1999464"/>
            <a:ext cx="3886200" cy="1143000"/>
          </a:xfrm>
        </p:spPr>
        <p:txBody>
          <a:bodyPr/>
          <a:lstStyle/>
          <a:p>
            <a:r>
              <a:rPr lang="en-US" dirty="0"/>
              <a:t>Respiratory Care in the COVID-19 Patient</a:t>
            </a:r>
          </a:p>
        </p:txBody>
      </p:sp>
    </p:spTree>
    <p:extLst>
      <p:ext uri="{BB962C8B-B14F-4D97-AF65-F5344CB8AC3E}">
        <p14:creationId xmlns:p14="http://schemas.microsoft.com/office/powerpoint/2010/main" val="3917774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66D44-B78A-AE47-90BA-11EAB0C48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04" y="256841"/>
            <a:ext cx="7159932" cy="762000"/>
          </a:xfrm>
        </p:spPr>
        <p:txBody>
          <a:bodyPr/>
          <a:lstStyle/>
          <a:p>
            <a:r>
              <a:rPr lang="en-US" dirty="0"/>
              <a:t>Respiratory Therapy Considerations For COVID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AD610-6894-1347-A9EF-F40A21EAC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197" y="1161926"/>
            <a:ext cx="7350339" cy="2978954"/>
          </a:xfrm>
        </p:spPr>
        <p:txBody>
          <a:bodyPr/>
          <a:lstStyle/>
          <a:p>
            <a:r>
              <a:rPr lang="en-US" dirty="0"/>
              <a:t>Bronchodilator therapy</a:t>
            </a:r>
          </a:p>
          <a:p>
            <a:pPr lvl="1"/>
            <a:r>
              <a:rPr lang="en-US" dirty="0"/>
              <a:t>Preferred use of mdi</a:t>
            </a:r>
          </a:p>
          <a:p>
            <a:pPr lvl="2"/>
            <a:r>
              <a:rPr lang="en-US" dirty="0"/>
              <a:t>Can be given in-line in vented patient</a:t>
            </a:r>
          </a:p>
          <a:p>
            <a:pPr lvl="2"/>
            <a:r>
              <a:rPr lang="en-US" dirty="0"/>
              <a:t>Use of spaced with spontaneously breathing patient</a:t>
            </a:r>
          </a:p>
          <a:p>
            <a:pPr lvl="2"/>
            <a:r>
              <a:rPr lang="en-US" dirty="0"/>
              <a:t>Nebulizers can be given but requiring person in the room and N95 mask (high aerosol generation)</a:t>
            </a:r>
          </a:p>
          <a:p>
            <a:pPr lvl="1"/>
            <a:r>
              <a:rPr lang="en-US" dirty="0"/>
              <a:t>Airway clearance </a:t>
            </a:r>
          </a:p>
          <a:p>
            <a:pPr lvl="2"/>
            <a:r>
              <a:rPr lang="en-US" dirty="0"/>
              <a:t>Vest </a:t>
            </a:r>
          </a:p>
          <a:p>
            <a:pPr lvl="2"/>
            <a:r>
              <a:rPr lang="en-US" dirty="0"/>
              <a:t>Sport bed</a:t>
            </a:r>
          </a:p>
          <a:p>
            <a:pPr lvl="2"/>
            <a:r>
              <a:rPr lang="en-US" dirty="0"/>
              <a:t>Manual percussion (less favorable, requires RT at the bedside)</a:t>
            </a:r>
          </a:p>
          <a:p>
            <a:pPr lvl="2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46118-FA0A-3641-B28F-A82DA0021A3E}"/>
              </a:ext>
            </a:extLst>
          </p:cNvPr>
          <p:cNvSpPr txBox="1"/>
          <p:nvPr/>
        </p:nvSpPr>
        <p:spPr>
          <a:xfrm>
            <a:off x="363330" y="4140880"/>
            <a:ext cx="8634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***COVID-19 patients develop think tenacious secretions ~ Day 5 that may require bronch</a:t>
            </a:r>
          </a:p>
        </p:txBody>
      </p:sp>
    </p:spTree>
    <p:extLst>
      <p:ext uri="{BB962C8B-B14F-4D97-AF65-F5344CB8AC3E}">
        <p14:creationId xmlns:p14="http://schemas.microsoft.com/office/powerpoint/2010/main" val="275329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SBT?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739" y="1543050"/>
            <a:ext cx="7419561" cy="3086100"/>
          </a:xfrm>
        </p:spPr>
        <p:txBody>
          <a:bodyPr/>
          <a:lstStyle/>
          <a:p>
            <a:r>
              <a:rPr lang="en-US" sz="2000" dirty="0"/>
              <a:t>Spontaneous breathing trial</a:t>
            </a:r>
          </a:p>
          <a:p>
            <a:r>
              <a:rPr lang="en-US" sz="2000" dirty="0"/>
              <a:t>Supporting patient with only enough ventilator support to overcome resistance from the ETT or allowing them to breath on their own</a:t>
            </a:r>
          </a:p>
          <a:p>
            <a:pPr lvl="1"/>
            <a:r>
              <a:rPr lang="en-US" sz="2000" dirty="0"/>
              <a:t>Most often done using pressure support (PS):</a:t>
            </a:r>
          </a:p>
          <a:p>
            <a:pPr lvl="2"/>
            <a:r>
              <a:rPr lang="en-US" sz="1800" dirty="0"/>
              <a:t>NMH: inspiratory pressure of 5, PEEP 5</a:t>
            </a:r>
          </a:p>
          <a:p>
            <a:pPr lvl="1"/>
            <a:r>
              <a:rPr lang="en-US" sz="2000" dirty="0"/>
              <a:t>Also can use a T-piece, CPAP</a:t>
            </a:r>
          </a:p>
          <a:p>
            <a:pPr marL="342900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2319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 noChangeArrowheads="1"/>
          </p:cNvSpPr>
          <p:nvPr>
            <p:ph type="title"/>
          </p:nvPr>
        </p:nvSpPr>
        <p:spPr>
          <a:xfrm>
            <a:off x="1200150" y="0"/>
            <a:ext cx="7772400" cy="857250"/>
          </a:xfrm>
        </p:spPr>
        <p:txBody>
          <a:bodyPr/>
          <a:lstStyle/>
          <a:p>
            <a:r>
              <a:rPr lang="en-US" altLang="en-US" dirty="0"/>
              <a:t>Candidates for SBT</a:t>
            </a:r>
          </a:p>
        </p:txBody>
      </p:sp>
      <p:sp>
        <p:nvSpPr>
          <p:cNvPr id="108546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85800" y="1314450"/>
            <a:ext cx="7772400" cy="3086100"/>
          </a:xfrm>
        </p:spPr>
        <p:txBody>
          <a:bodyPr/>
          <a:lstStyle/>
          <a:p>
            <a:r>
              <a:rPr lang="en-US" altLang="en-US" sz="2000" dirty="0"/>
              <a:t>Adequate mental status </a:t>
            </a:r>
          </a:p>
          <a:p>
            <a:pPr lvl="1"/>
            <a:r>
              <a:rPr lang="en-US" altLang="en-US" sz="2000" dirty="0"/>
              <a:t>Can tolerate an SAT: spontaneous awakening trial</a:t>
            </a:r>
          </a:p>
          <a:p>
            <a:r>
              <a:rPr lang="en-US" altLang="en-US" sz="2000" dirty="0"/>
              <a:t>No immediate plan for procedures</a:t>
            </a:r>
          </a:p>
          <a:p>
            <a:r>
              <a:rPr lang="en-US" altLang="en-US" sz="2000" dirty="0"/>
              <a:t>Hemodynamic stability</a:t>
            </a:r>
          </a:p>
          <a:p>
            <a:r>
              <a:rPr lang="en-US" altLang="en-US" sz="2000" dirty="0"/>
              <a:t>Sustainable minute ventilation</a:t>
            </a:r>
          </a:p>
          <a:p>
            <a:r>
              <a:rPr lang="en-US" altLang="en-US" sz="2000" dirty="0"/>
              <a:t>Adequate oxygenation</a:t>
            </a:r>
          </a:p>
          <a:p>
            <a:r>
              <a:rPr lang="en-US" altLang="en-US" sz="2000" dirty="0"/>
              <a:t>Low levels of PEEP</a:t>
            </a:r>
          </a:p>
          <a:p>
            <a:pPr marL="0" indent="0">
              <a:buNone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26675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3585" y="14288"/>
            <a:ext cx="7772400" cy="857250"/>
          </a:xfrm>
        </p:spPr>
        <p:txBody>
          <a:bodyPr/>
          <a:lstStyle/>
          <a:p>
            <a:r>
              <a:rPr lang="en-US" dirty="0"/>
              <a:t>Passing an SBT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5900"/>
            <a:ext cx="4057650" cy="3086100"/>
          </a:xfrm>
        </p:spPr>
        <p:txBody>
          <a:bodyPr/>
          <a:lstStyle/>
          <a:p>
            <a:r>
              <a:rPr lang="en-US" dirty="0"/>
              <a:t>Able to oxygenate and ventilate without the ventilator</a:t>
            </a:r>
          </a:p>
          <a:p>
            <a:r>
              <a:rPr lang="en-US" dirty="0"/>
              <a:t>Rapid shallow breathing index (RSBI) of &lt;105</a:t>
            </a:r>
          </a:p>
          <a:p>
            <a:r>
              <a:rPr lang="en-US" dirty="0"/>
              <a:t>Ask yourself – Does the patient look comfortable with stable vital signs?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359" y="371475"/>
            <a:ext cx="3886200" cy="971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582" y="1714500"/>
            <a:ext cx="4563753" cy="334327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 bwMode="auto">
          <a:xfrm rot="1822291">
            <a:off x="8460455" y="1411343"/>
            <a:ext cx="419822" cy="5511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761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patient is desaturating and placed on a NRB and transferred to the COVID ICU.</a:t>
            </a:r>
          </a:p>
          <a:p>
            <a:r>
              <a:rPr lang="en-US" dirty="0"/>
              <a:t>How do PPE recommendations change when caring for patients in the ICU?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533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76A3C93-CA09-9048-8D09-8B13F95D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364" y="218932"/>
            <a:ext cx="7180264" cy="762000"/>
          </a:xfrm>
        </p:spPr>
        <p:txBody>
          <a:bodyPr/>
          <a:lstStyle/>
          <a:p>
            <a:r>
              <a:rPr lang="en-US" dirty="0"/>
              <a:t>Spontaneous Awakening Trial (SAT) and Spontaneous Breathing Trial (SBT)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5C0A7D-FC81-6841-95FC-471EB19F2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15" y="927757"/>
            <a:ext cx="3149762" cy="421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76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857250"/>
          </a:xfrm>
        </p:spPr>
        <p:txBody>
          <a:bodyPr/>
          <a:lstStyle/>
          <a:p>
            <a:r>
              <a:rPr lang="en-US" altLang="en-US" dirty="0"/>
              <a:t>When to extubate?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F2F1A-41C0-084D-A587-2374DFE12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369" y="1257300"/>
            <a:ext cx="7772400" cy="3086100"/>
          </a:xfrm>
        </p:spPr>
        <p:txBody>
          <a:bodyPr/>
          <a:lstStyle/>
          <a:p>
            <a:pPr>
              <a:defRPr/>
            </a:pPr>
            <a:r>
              <a:rPr lang="en-US" dirty="0"/>
              <a:t>Requirements for extubation:</a:t>
            </a:r>
          </a:p>
          <a:p>
            <a:pPr lvl="1">
              <a:defRPr/>
            </a:pPr>
            <a:r>
              <a:rPr lang="en-US" dirty="0"/>
              <a:t>Hemodynamic stability</a:t>
            </a:r>
          </a:p>
          <a:p>
            <a:pPr lvl="1">
              <a:defRPr/>
            </a:pPr>
            <a:r>
              <a:rPr lang="en-US" dirty="0"/>
              <a:t>No planned procedures</a:t>
            </a:r>
          </a:p>
          <a:p>
            <a:pPr lvl="1">
              <a:defRPr/>
            </a:pPr>
            <a:r>
              <a:rPr lang="en-US" dirty="0"/>
              <a:t>No need for frequent suctioning</a:t>
            </a:r>
          </a:p>
          <a:p>
            <a:pPr lvl="1">
              <a:defRPr/>
            </a:pPr>
            <a:r>
              <a:rPr lang="en-US" dirty="0"/>
              <a:t>Able to protect airway, good mental status</a:t>
            </a:r>
          </a:p>
          <a:p>
            <a:pPr lvl="1">
              <a:defRPr/>
            </a:pPr>
            <a:r>
              <a:rPr lang="en-US" dirty="0"/>
              <a:t>Cuff leak (ask an RT)</a:t>
            </a:r>
          </a:p>
          <a:p>
            <a:pPr lvl="1">
              <a:defRPr/>
            </a:pPr>
            <a:r>
              <a:rPr lang="en-US" dirty="0"/>
              <a:t> Able to ventilate and oxygenate without the ventilator</a:t>
            </a:r>
          </a:p>
          <a:p>
            <a:pPr lvl="2">
              <a:defRPr/>
            </a:pPr>
            <a:r>
              <a:rPr lang="en-US" dirty="0"/>
              <a:t>Passed an SBT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 marL="342900" lvl="1" indent="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698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39246-D546-7A46-A097-847C1E38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Extubation in COVID-19 Patients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1B469-0522-B742-974D-D7CC2171D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Favor HFNC with humidity for immediate post-extubation supplementation</a:t>
            </a:r>
          </a:p>
          <a:p>
            <a:r>
              <a:rPr lang="en-US" sz="2000" dirty="0"/>
              <a:t>Trial of NIV with </a:t>
            </a:r>
            <a:r>
              <a:rPr lang="en-US" sz="2000" b="1" dirty="0"/>
              <a:t>full face mask </a:t>
            </a:r>
            <a:r>
              <a:rPr lang="en-US" sz="2000" dirty="0"/>
              <a:t>and </a:t>
            </a:r>
            <a:r>
              <a:rPr lang="en-US" sz="2000" b="1" dirty="0"/>
              <a:t>filtered exhalation port </a:t>
            </a:r>
            <a:r>
              <a:rPr lang="en-US" sz="2000" dirty="0"/>
              <a:t>may be considered in select cases (i.e. COPD)</a:t>
            </a:r>
          </a:p>
          <a:p>
            <a:r>
              <a:rPr lang="en-US" sz="2000" dirty="0"/>
              <a:t>If trach, trach collar trial with in-line suction or filtered heat moisture exchanger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60464-4566-1E41-9E37-43EF9C632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45A59-5D41-A445-9BBF-C6DE50AEF216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06243-6B70-AD4A-8D6F-3A0AFEB6B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DC38-4C5A-8A4D-AD28-37D9BE6C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3FF29-DD77-7748-87AC-9652605D853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9786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D798-A25F-D44E-BA1E-1B7C1661A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29" y="2072035"/>
            <a:ext cx="4486749" cy="1237222"/>
          </a:xfrm>
        </p:spPr>
        <p:txBody>
          <a:bodyPr/>
          <a:lstStyle/>
          <a:p>
            <a:r>
              <a:rPr lang="en-US" dirty="0"/>
              <a:t>Patient/Family Engagement, Visitation, and End of Life Care</a:t>
            </a:r>
          </a:p>
        </p:txBody>
      </p:sp>
    </p:spTree>
    <p:extLst>
      <p:ext uri="{BB962C8B-B14F-4D97-AF65-F5344CB8AC3E}">
        <p14:creationId xmlns:p14="http://schemas.microsoft.com/office/powerpoint/2010/main" val="30070177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582DC7-B35A-5749-B677-70D3B0E5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Visitor Policy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45BC0F-320A-D940-A83F-DBA222069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visitors are allowed</a:t>
            </a:r>
          </a:p>
          <a:p>
            <a:pPr lvl="1"/>
            <a:r>
              <a:rPr lang="en-US" dirty="0"/>
              <a:t>End-of-life care exception possible (talk to nurse manager/charge nurse)</a:t>
            </a:r>
          </a:p>
        </p:txBody>
      </p:sp>
    </p:spTree>
    <p:extLst>
      <p:ext uri="{BB962C8B-B14F-4D97-AF65-F5344CB8AC3E}">
        <p14:creationId xmlns:p14="http://schemas.microsoft.com/office/powerpoint/2010/main" val="1890859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DC8AFE-6450-3845-AA0B-84844BCB324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D2DB0-920A-D84D-B3E2-C95F0AA7621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52942-A973-B444-AAF7-8E2B561BC4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4B4684F-0371-0641-BB5F-822B1AF9F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556" y="245003"/>
            <a:ext cx="7180264" cy="762000"/>
          </a:xfrm>
        </p:spPr>
        <p:txBody>
          <a:bodyPr/>
          <a:lstStyle/>
          <a:p>
            <a:r>
              <a:rPr lang="en-US" dirty="0"/>
              <a:t>Surrogate Decision Making and Family Communication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BE4209-2829-5F40-80FF-1A8E0525B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healthcare POA or healthcare surrogate per routine </a:t>
            </a:r>
          </a:p>
          <a:p>
            <a:r>
              <a:rPr lang="en-US" dirty="0"/>
              <a:t>Always identify a secondary agent in case primary is not available</a:t>
            </a:r>
          </a:p>
          <a:p>
            <a:r>
              <a:rPr lang="en-US" dirty="0"/>
              <a:t>Designate a single contact person that will be updated by the team daily</a:t>
            </a:r>
          </a:p>
          <a:p>
            <a:pPr lvl="1"/>
            <a:r>
              <a:rPr lang="en-US" dirty="0"/>
              <a:t>If deemed appropriate facetime and video chat may be acceptable/preferred (difficult to have end of life conversations over phone)</a:t>
            </a:r>
          </a:p>
          <a:p>
            <a:pPr lvl="1"/>
            <a:r>
              <a:rPr lang="en-US"/>
              <a:t>iPads </a:t>
            </a:r>
            <a:r>
              <a:rPr lang="en-US" dirty="0"/>
              <a:t>soon to be available to facilitate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1734897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99BEE-2D4B-0247-A176-77A9529D8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Timing of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16DD8A-4478-A145-A16F-38088C20D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02" y="1070972"/>
            <a:ext cx="8260536" cy="3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9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EE5A7-4E5D-1C4D-B071-0DEA7E2F937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A720F6-B81D-544A-AB6A-9D681918EE1B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57B084-78F7-F14B-8E5D-6BB0736893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0338B-8E1E-104B-BA0A-D4BCCC72E8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883FF29-DD77-7748-87AC-9652605D8537}" type="slidenum">
              <a:rPr lang="en-US" smtClean="0"/>
              <a:t>57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5D6AA0-4223-0D42-854F-03432213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Cardiopulmonary Resuscitation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FA96A3-33BA-414E-B050-A6E47E396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81" y="1207394"/>
            <a:ext cx="7864276" cy="2976561"/>
          </a:xfrm>
        </p:spPr>
        <p:txBody>
          <a:bodyPr/>
          <a:lstStyle/>
          <a:p>
            <a:r>
              <a:rPr lang="en-US" dirty="0"/>
              <a:t>We DO NOT have a </a:t>
            </a:r>
            <a:r>
              <a:rPr lang="en-US" i="1" dirty="0"/>
              <a:t>universal DNR </a:t>
            </a:r>
            <a:r>
              <a:rPr lang="en-US" dirty="0"/>
              <a:t>policy</a:t>
            </a:r>
          </a:p>
          <a:p>
            <a:r>
              <a:rPr lang="en-US" dirty="0"/>
              <a:t>The following recommendations do not replace clinical judgment</a:t>
            </a:r>
          </a:p>
          <a:p>
            <a:r>
              <a:rPr lang="en-US" dirty="0"/>
              <a:t>Unexpected cardiac arrest: sudden development or cardiac failure in the setting of improving/stabilized pulmonary disease</a:t>
            </a:r>
          </a:p>
          <a:p>
            <a:pPr lvl="1"/>
            <a:r>
              <a:rPr lang="en-US" dirty="0"/>
              <a:t>CPR </a:t>
            </a:r>
            <a:r>
              <a:rPr lang="en-US" b="1" dirty="0"/>
              <a:t>SHOULD </a:t>
            </a:r>
            <a:r>
              <a:rPr lang="en-US" dirty="0"/>
              <a:t>be performed if consistent with patient preferences/code status</a:t>
            </a:r>
          </a:p>
          <a:p>
            <a:r>
              <a:rPr lang="en-US" dirty="0"/>
              <a:t>Expected cardiac arrest: progressive hemodynamic deterioration refractory to maximal intensive care, clear that CPR is unlikely to be successful</a:t>
            </a:r>
          </a:p>
          <a:p>
            <a:pPr lvl="1"/>
            <a:r>
              <a:rPr lang="en-US" dirty="0"/>
              <a:t>CPR </a:t>
            </a:r>
            <a:r>
              <a:rPr lang="en-US" b="1" dirty="0"/>
              <a:t>SHOUD NOT</a:t>
            </a:r>
            <a:r>
              <a:rPr lang="en-US" dirty="0"/>
              <a:t> be performed </a:t>
            </a:r>
          </a:p>
          <a:p>
            <a:pPr lvl="1"/>
            <a:r>
              <a:rPr lang="en-US" dirty="0"/>
              <a:t>Must document why CPR will have no reasonable chance of success in medical record</a:t>
            </a:r>
          </a:p>
          <a:p>
            <a:pPr lvl="1"/>
            <a:r>
              <a:rPr lang="en-US" dirty="0"/>
              <a:t>Notify the family that CPR will not be performed</a:t>
            </a:r>
          </a:p>
        </p:txBody>
      </p:sp>
    </p:spTree>
    <p:extLst>
      <p:ext uri="{BB962C8B-B14F-4D97-AF65-F5344CB8AC3E}">
        <p14:creationId xmlns:p14="http://schemas.microsoft.com/office/powerpoint/2010/main" val="14644050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E970B5-14E1-334D-8E3A-43FB1AE245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730605-753E-BE40-A29E-4E3BEE40E4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784D7-8D93-6547-B454-35C62BCF0C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4BC3DA-F078-FF4B-9A3E-0816998CF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Ethics and Allocation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B86554-4C6B-7A46-80AE-2FEB6E7BE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decisions must be made for allocation of resources among 2 or more people who could benefit, consult NM Allocation Decision Making Team</a:t>
            </a:r>
          </a:p>
          <a:p>
            <a:pPr lvl="1"/>
            <a:r>
              <a:rPr lang="en-US" dirty="0">
                <a:hlinkClick r:id="rId2"/>
              </a:rPr>
              <a:t>ethics@nm.org</a:t>
            </a:r>
            <a:endParaRPr lang="en-US"/>
          </a:p>
          <a:p>
            <a:pPr lvl="1"/>
            <a:r>
              <a:rPr lang="en-US" dirty="0"/>
              <a:t>Pager: 312-921-3343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70DD93-0F3E-3D4B-A1CF-38469F18F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06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ACC517AF-68CD-2348-8928-A9B651BB5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9017" y="2965536"/>
            <a:ext cx="4386944" cy="1768108"/>
          </a:xfrm>
        </p:spPr>
        <p:txBody>
          <a:bodyPr/>
          <a:lstStyle/>
          <a:p>
            <a:r>
              <a:rPr lang="en-US" dirty="0"/>
              <a:t>Division of Pulmonary and Critical Care Medicine</a:t>
            </a:r>
          </a:p>
          <a:p>
            <a:endParaRPr lang="en-US" dirty="0"/>
          </a:p>
          <a:p>
            <a:r>
              <a:rPr lang="en-US" dirty="0"/>
              <a:t>Editors: 	Khalilah Gates, MD</a:t>
            </a:r>
          </a:p>
          <a:p>
            <a:r>
              <a:rPr lang="en-US" dirty="0"/>
              <a:t>		Clara Schroedl, 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11AA4-1518-4A60-9EC1-86FAB79F177A}"/>
              </a:ext>
            </a:extLst>
          </p:cNvPr>
          <p:cNvSpPr txBox="1">
            <a:spLocks/>
          </p:cNvSpPr>
          <p:nvPr/>
        </p:nvSpPr>
        <p:spPr>
          <a:xfrm>
            <a:off x="1083780" y="1845425"/>
            <a:ext cx="3654475" cy="281024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174625" indent="-174625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3225" indent="-22860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0238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96925" indent="-1666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lvl="1" indent="0">
              <a:buFont typeface="Lucida Grande"/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3413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D798-A25F-D44E-BA1E-1B7C1661A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429" y="2072035"/>
            <a:ext cx="4486749" cy="1237222"/>
          </a:xfrm>
        </p:spPr>
        <p:txBody>
          <a:bodyPr/>
          <a:lstStyle/>
          <a:p>
            <a:r>
              <a:rPr lang="en-US" dirty="0"/>
              <a:t>PPE, Rounding and Daily Assessments</a:t>
            </a:r>
          </a:p>
        </p:txBody>
      </p:sp>
    </p:spTree>
    <p:extLst>
      <p:ext uri="{BB962C8B-B14F-4D97-AF65-F5344CB8AC3E}">
        <p14:creationId xmlns:p14="http://schemas.microsoft.com/office/powerpoint/2010/main" val="1098242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614354-77C8-C44B-9134-FBFB0150046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D1923B-957E-DA41-8755-267B18E95B6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FCDF-BADD-F340-A66E-AF2013568D4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0E7AB4-49B2-D44F-B2D3-A1ED5C09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30" y="245003"/>
            <a:ext cx="7180264" cy="762000"/>
          </a:xfrm>
        </p:spPr>
        <p:txBody>
          <a:bodyPr/>
          <a:lstStyle/>
          <a:p>
            <a:r>
              <a:rPr lang="en-US" dirty="0"/>
              <a:t>PPE Recommendations for Care of COVID-19 Patients in the ICU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5D817-4386-DF4F-B1B7-6CD1718D3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154" y="1382170"/>
            <a:ext cx="7347440" cy="2976561"/>
          </a:xfrm>
        </p:spPr>
        <p:txBody>
          <a:bodyPr/>
          <a:lstStyle/>
          <a:p>
            <a:r>
              <a:rPr lang="en-US" sz="1600" dirty="0"/>
              <a:t>N95 respirators are worn for all patient encounters</a:t>
            </a:r>
          </a:p>
          <a:p>
            <a:pPr lvl="1"/>
            <a:r>
              <a:rPr lang="en-US" sz="1600" dirty="0"/>
              <a:t>The N95 may be used continuously between patients and safely stored unless damaged/soiled</a:t>
            </a:r>
          </a:p>
          <a:p>
            <a:pPr lvl="1"/>
            <a:r>
              <a:rPr lang="en-US" sz="1600" dirty="0"/>
              <a:t>Extreme caution not to contaminate self when donning/doffing the N95 </a:t>
            </a:r>
          </a:p>
          <a:p>
            <a:r>
              <a:rPr lang="en-US" sz="1600" dirty="0"/>
              <a:t>Contact precautions: gown and gloves</a:t>
            </a:r>
          </a:p>
          <a:p>
            <a:r>
              <a:rPr lang="en-US" sz="1600" dirty="0"/>
              <a:t>Eye protection: goggles or face shield</a:t>
            </a:r>
          </a:p>
          <a:p>
            <a:pPr lvl="1"/>
            <a:r>
              <a:rPr lang="en-US" sz="1600" dirty="0"/>
              <a:t>Perform hand hygiene before and after touching eye protection</a:t>
            </a:r>
          </a:p>
          <a:p>
            <a:pPr lvl="1"/>
            <a:r>
              <a:rPr lang="en-US" sz="1600" dirty="0"/>
              <a:t>Eye protection may be worn continuously and disinfected rather than disposed</a:t>
            </a:r>
          </a:p>
          <a:p>
            <a:r>
              <a:rPr lang="en-US" sz="1600" dirty="0"/>
              <a:t>Consider covering hair</a:t>
            </a:r>
          </a:p>
          <a:p>
            <a:r>
              <a:rPr lang="en-US" sz="1600" dirty="0"/>
              <a:t>Recommend scrubs </a:t>
            </a:r>
          </a:p>
        </p:txBody>
      </p:sp>
    </p:spTree>
    <p:extLst>
      <p:ext uri="{BB962C8B-B14F-4D97-AF65-F5344CB8AC3E}">
        <p14:creationId xmlns:p14="http://schemas.microsoft.com/office/powerpoint/2010/main" val="3187445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622A27-DCD1-C043-91D7-04A0426E0F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6745936-C9D5-7947-9CA1-12707DAB62BD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045B16-8CF9-AF43-B737-F17640BCCF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>
              <a:solidFill>
                <a:srgbClr val="605F62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330D9-A690-E74E-87F0-52D7FA13C2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6E2C2DB-05F5-E345-806B-D7B6D4381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Rounding Logistics in the COVID-19 ICU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BDE36F-6868-1647-B878-43A7EAB2D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381" y="1012764"/>
            <a:ext cx="7347440" cy="2976561"/>
          </a:xfrm>
        </p:spPr>
        <p:txBody>
          <a:bodyPr/>
          <a:lstStyle/>
          <a:p>
            <a:r>
              <a:rPr lang="en-US" dirty="0"/>
              <a:t>“Bedside” interprofessional rounds are conducted in front of each patient’s room</a:t>
            </a:r>
          </a:p>
          <a:p>
            <a:r>
              <a:rPr lang="en-US" dirty="0"/>
              <a:t>Team does not enter room after discussion</a:t>
            </a:r>
          </a:p>
          <a:p>
            <a:pPr lvl="1"/>
            <a:r>
              <a:rPr lang="en-US" dirty="0"/>
              <a:t>If any vent or drip changes are needed, ask for changes before nurse/RT leaves the room</a:t>
            </a:r>
          </a:p>
          <a:p>
            <a:pPr lvl="1"/>
            <a:r>
              <a:rPr lang="en-US" dirty="0"/>
              <a:t>Clear communication with nurses to minimize number of entries into the room </a:t>
            </a:r>
          </a:p>
          <a:p>
            <a:pPr lvl="1"/>
            <a:r>
              <a:rPr lang="en-US" dirty="0"/>
              <a:t>All monitors and vents are turned outward to be seen outside the room</a:t>
            </a:r>
          </a:p>
          <a:p>
            <a:pPr lvl="1"/>
            <a:r>
              <a:rPr lang="en-US" dirty="0"/>
              <a:t>Examination of patients occurs after rounds completed</a:t>
            </a:r>
          </a:p>
          <a:p>
            <a:pPr lvl="2"/>
            <a:r>
              <a:rPr lang="en-US" dirty="0"/>
              <a:t>“pre-rounding” by the resident/APP is not necessary but enter the room for acute patient care needs</a:t>
            </a:r>
          </a:p>
          <a:p>
            <a:pPr lvl="2"/>
            <a:r>
              <a:rPr lang="en-US" dirty="0"/>
              <a:t>Either the fellow or the attending will examine the patients</a:t>
            </a:r>
          </a:p>
          <a:p>
            <a:pPr lvl="2"/>
            <a:r>
              <a:rPr lang="en-US" dirty="0"/>
              <a:t>Evaluate patients once daily to conserve PPE</a:t>
            </a:r>
          </a:p>
        </p:txBody>
      </p:sp>
    </p:spTree>
    <p:extLst>
      <p:ext uri="{BB962C8B-B14F-4D97-AF65-F5344CB8AC3E}">
        <p14:creationId xmlns:p14="http://schemas.microsoft.com/office/powerpoint/2010/main" val="899431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10BBC-5339-9544-BAE4-705EB178D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647" y="253223"/>
            <a:ext cx="7514898" cy="7522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7030A0"/>
                </a:solidFill>
              </a:rPr>
              <a:t>Items to be Assessed Daily on Each Patient (as appropriate)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73241-3D59-5C4C-8FC2-7C2BE8A97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8572" y="1279677"/>
            <a:ext cx="7190249" cy="29765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Vitals with trends</a:t>
            </a:r>
          </a:p>
          <a:p>
            <a:r>
              <a:rPr lang="en-US" dirty="0"/>
              <a:t>I/0’s-what output is what:</a:t>
            </a:r>
          </a:p>
          <a:p>
            <a:pPr lvl="1"/>
            <a:r>
              <a:rPr lang="en-US" dirty="0"/>
              <a:t>Urine, stool, chest tube, other drains, NG</a:t>
            </a:r>
          </a:p>
          <a:p>
            <a:r>
              <a:rPr lang="en-US" dirty="0"/>
              <a:t>Antibiotic duration</a:t>
            </a:r>
          </a:p>
          <a:p>
            <a:r>
              <a:rPr lang="en-US" dirty="0"/>
              <a:t>For mechanically ventilated patients </a:t>
            </a:r>
          </a:p>
          <a:p>
            <a:pPr lvl="1"/>
            <a:r>
              <a:rPr lang="en-US" dirty="0"/>
              <a:t>Date intubated</a:t>
            </a:r>
          </a:p>
          <a:p>
            <a:pPr lvl="1"/>
            <a:r>
              <a:rPr lang="en-US" dirty="0"/>
              <a:t>Size of tube (can put in physical exam)</a:t>
            </a:r>
          </a:p>
          <a:p>
            <a:pPr lvl="1"/>
            <a:r>
              <a:rPr lang="en-US" dirty="0"/>
              <a:t>Vent settings with ABG if appropriate</a:t>
            </a:r>
          </a:p>
          <a:p>
            <a:pPr lvl="1"/>
            <a:r>
              <a:rPr lang="en-US" dirty="0"/>
              <a:t>Peak and plateau pressures and compliance when relevant</a:t>
            </a:r>
          </a:p>
          <a:p>
            <a:r>
              <a:rPr lang="en-US" dirty="0"/>
              <a:t>ICU checklist</a:t>
            </a:r>
          </a:p>
          <a:p>
            <a:pPr lvl="1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B79FC6-70C3-AB4C-9419-0F2959E9A81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221F580-C0C7-FE4A-BB06-8E6F259722CB}" type="datetime1">
              <a:rPr lang="en-US" smtClean="0"/>
              <a:t>4/1/20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979A8-6359-5A4F-BD81-940A386B43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D558541-60C9-42A2-8392-FF12533A6B7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894864"/>
      </p:ext>
    </p:extLst>
  </p:cSld>
  <p:clrMapOvr>
    <a:masterClrMapping/>
  </p:clrMapOvr>
</p:sld>
</file>

<file path=ppt/theme/theme1.xml><?xml version="1.0" encoding="utf-8"?>
<a:theme xmlns:a="http://schemas.openxmlformats.org/drawingml/2006/main" name="Northwestern Medicine Low Brand">
  <a:themeElements>
    <a:clrScheme name="NM Colors">
      <a:dk1>
        <a:srgbClr val="54585A"/>
      </a:dk1>
      <a:lt1>
        <a:sysClr val="window" lastClr="FFFFFF"/>
      </a:lt1>
      <a:dk2>
        <a:srgbClr val="61468B"/>
      </a:dk2>
      <a:lt2>
        <a:srgbClr val="CFC7DC"/>
      </a:lt2>
      <a:accent1>
        <a:srgbClr val="917EAE"/>
      </a:accent1>
      <a:accent2>
        <a:srgbClr val="B0A2C5"/>
      </a:accent2>
      <a:accent3>
        <a:srgbClr val="00A144"/>
      </a:accent3>
      <a:accent4>
        <a:srgbClr val="CFD641"/>
      </a:accent4>
      <a:accent5>
        <a:srgbClr val="EDAC1A"/>
      </a:accent5>
      <a:accent6>
        <a:srgbClr val="DF6426"/>
      </a:accent6>
      <a:hlink>
        <a:srgbClr val="B1ACCE"/>
      </a:hlink>
      <a:folHlink>
        <a:srgbClr val="D4D5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39023</TotalTime>
  <Words>2756</Words>
  <Application>Microsoft Macintosh PowerPoint</Application>
  <PresentationFormat>On-screen Show (16:9)</PresentationFormat>
  <Paragraphs>540</Paragraphs>
  <Slides>59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Calibri</vt:lpstr>
      <vt:lpstr>Lucida Grande</vt:lpstr>
      <vt:lpstr>Times New Roman</vt:lpstr>
      <vt:lpstr>Wingdings</vt:lpstr>
      <vt:lpstr>Northwestern Medicine Low Brand</vt:lpstr>
      <vt:lpstr>Caring for the COVID ICU Patient Division of Pulmonary and Critical Care</vt:lpstr>
      <vt:lpstr>Special Considerations for the COVID-19 ICU Patient</vt:lpstr>
      <vt:lpstr>Case Example</vt:lpstr>
      <vt:lpstr>Is a MICU Consult Needed? </vt:lpstr>
      <vt:lpstr>Case Example</vt:lpstr>
      <vt:lpstr>PPE, Rounding and Daily Assessments</vt:lpstr>
      <vt:lpstr>PPE Recommendations for Care of COVID-19 Patients in the ICU</vt:lpstr>
      <vt:lpstr>Rounding Logistics in the COVID-19 ICU</vt:lpstr>
      <vt:lpstr>Items to be Assessed Daily on Each Patient (as appropriate)</vt:lpstr>
      <vt:lpstr>ICU Checklist-FAST HUGS BID </vt:lpstr>
      <vt:lpstr>Case Example</vt:lpstr>
      <vt:lpstr>Managing Severe ARDS in the COVID Patient</vt:lpstr>
      <vt:lpstr>When to Intubate a COVID-19 Patient</vt:lpstr>
      <vt:lpstr>Case Example</vt:lpstr>
      <vt:lpstr>Immediate Post-Intubation Evaluation</vt:lpstr>
      <vt:lpstr>Common Initial Default Ventilator Settings </vt:lpstr>
      <vt:lpstr>Most Common Initial Mode</vt:lpstr>
      <vt:lpstr>AC-VC</vt:lpstr>
      <vt:lpstr>Getting the Right Vent Settings: ARDS Ventilation</vt:lpstr>
      <vt:lpstr>Getting the Right Vent Settings: Tidal Volume</vt:lpstr>
      <vt:lpstr>Getting the Right Vent Settings: fiO2</vt:lpstr>
      <vt:lpstr>Getting the Right Vent Settings: PEEP</vt:lpstr>
      <vt:lpstr>What is a P/F Ratio?</vt:lpstr>
      <vt:lpstr>What is Proning?</vt:lpstr>
      <vt:lpstr>Proning: Special Considerations</vt:lpstr>
      <vt:lpstr>COVID-19 ARDS Vent Management Algorithm</vt:lpstr>
      <vt:lpstr>Case Example</vt:lpstr>
      <vt:lpstr>Sedation in the Intubated COVID-19 patient</vt:lpstr>
      <vt:lpstr>Sedation in the ICU</vt:lpstr>
      <vt:lpstr>Sedation Considerations</vt:lpstr>
      <vt:lpstr>Case Example</vt:lpstr>
      <vt:lpstr>Managing Shock in the COVID-19 Patient</vt:lpstr>
      <vt:lpstr>Patterns of Shock</vt:lpstr>
      <vt:lpstr>Surviving Sepsis for COVID-19 patients</vt:lpstr>
      <vt:lpstr>Vasoactive Medications- “Pressors”</vt:lpstr>
      <vt:lpstr>Baseline Labs</vt:lpstr>
      <vt:lpstr>Pressor Choice in COVID-19 Patients </vt:lpstr>
      <vt:lpstr>Recommended Daily Labs</vt:lpstr>
      <vt:lpstr>Case Example</vt:lpstr>
      <vt:lpstr>COVID-19 Treatment Options</vt:lpstr>
      <vt:lpstr>Special Drug Considerations</vt:lpstr>
      <vt:lpstr>Other Drugs</vt:lpstr>
      <vt:lpstr>NM Clinical Trials for COVID-19 Patients</vt:lpstr>
      <vt:lpstr>Case Example</vt:lpstr>
      <vt:lpstr>Respiratory Care in the COVID-19 Patient</vt:lpstr>
      <vt:lpstr>Respiratory Therapy Considerations For COVID Patients</vt:lpstr>
      <vt:lpstr>What is an SBT?</vt:lpstr>
      <vt:lpstr>Candidates for SBT</vt:lpstr>
      <vt:lpstr>Passing an SBT</vt:lpstr>
      <vt:lpstr>Spontaneous Awakening Trial (SAT) and Spontaneous Breathing Trial (SBT)</vt:lpstr>
      <vt:lpstr>When to extubate?</vt:lpstr>
      <vt:lpstr>Extubation in COVID-19 Patients</vt:lpstr>
      <vt:lpstr>Patient/Family Engagement, Visitation, and End of Life Care</vt:lpstr>
      <vt:lpstr>Visitor Policy</vt:lpstr>
      <vt:lpstr>Surrogate Decision Making and Family Communication</vt:lpstr>
      <vt:lpstr>Recommended Timing of Communication</vt:lpstr>
      <vt:lpstr>Cardiopulmonary Resuscitation</vt:lpstr>
      <vt:lpstr>Ethics and Allocation</vt:lpstr>
      <vt:lpstr>Thank You</vt:lpstr>
    </vt:vector>
  </TitlesOfParts>
  <Company>Liska + Associates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SunJoo</dc:creator>
  <cp:lastModifiedBy>Khalilah Latrece Gates</cp:lastModifiedBy>
  <cp:revision>432</cp:revision>
  <cp:lastPrinted>2014-06-10T20:21:59Z</cp:lastPrinted>
  <dcterms:created xsi:type="dcterms:W3CDTF">2014-06-10T15:03:59Z</dcterms:created>
  <dcterms:modified xsi:type="dcterms:W3CDTF">2020-04-01T15:09:14Z</dcterms:modified>
</cp:coreProperties>
</file>