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321" r:id="rId2"/>
    <p:sldId id="450" r:id="rId3"/>
    <p:sldId id="491" r:id="rId4"/>
    <p:sldId id="492" r:id="rId5"/>
    <p:sldId id="460" r:id="rId6"/>
    <p:sldId id="493" r:id="rId7"/>
    <p:sldId id="494" r:id="rId8"/>
    <p:sldId id="489" r:id="rId9"/>
    <p:sldId id="523" r:id="rId10"/>
    <p:sldId id="524" r:id="rId11"/>
    <p:sldId id="495" r:id="rId12"/>
    <p:sldId id="525" r:id="rId13"/>
    <p:sldId id="497" r:id="rId14"/>
    <p:sldId id="522" r:id="rId15"/>
    <p:sldId id="509" r:id="rId16"/>
    <p:sldId id="521" r:id="rId17"/>
    <p:sldId id="496" r:id="rId18"/>
    <p:sldId id="259" r:id="rId19"/>
    <p:sldId id="526" r:id="rId2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74">
          <p15:clr>
            <a:srgbClr val="A4A3A4"/>
          </p15:clr>
        </p15:guide>
        <p15:guide id="2" orient="horz" pos="932">
          <p15:clr>
            <a:srgbClr val="A4A3A4"/>
          </p15:clr>
        </p15:guide>
        <p15:guide id="3" orient="horz" pos="484">
          <p15:clr>
            <a:srgbClr val="A4A3A4"/>
          </p15:clr>
        </p15:guide>
        <p15:guide id="4" orient="horz" pos="198">
          <p15:clr>
            <a:srgbClr val="A4A3A4"/>
          </p15:clr>
        </p15:guide>
        <p15:guide id="5" orient="horz" pos="3053">
          <p15:clr>
            <a:srgbClr val="A4A3A4"/>
          </p15:clr>
        </p15:guide>
        <p15:guide id="6" orient="horz" pos="1792">
          <p15:clr>
            <a:srgbClr val="A4A3A4"/>
          </p15:clr>
        </p15:guide>
        <p15:guide id="7" orient="horz" pos="3139">
          <p15:clr>
            <a:srgbClr val="A4A3A4"/>
          </p15:clr>
        </p15:guide>
        <p15:guide id="8" pos="2956">
          <p15:clr>
            <a:srgbClr val="A4A3A4"/>
          </p15:clr>
        </p15:guide>
        <p15:guide id="9" pos="5215">
          <p15:clr>
            <a:srgbClr val="A4A3A4"/>
          </p15:clr>
        </p15:guide>
        <p15:guide id="10" pos="1793">
          <p15:clr>
            <a:srgbClr val="A4A3A4"/>
          </p15:clr>
        </p15:guide>
        <p15:guide id="11" pos="2848">
          <p15:clr>
            <a:srgbClr val="A4A3A4"/>
          </p15:clr>
        </p15:guide>
        <p15:guide id="12" pos="3064">
          <p15:clr>
            <a:srgbClr val="A4A3A4"/>
          </p15:clr>
        </p15:guide>
        <p15:guide id="13" pos="2172">
          <p15:clr>
            <a:srgbClr val="A4A3A4"/>
          </p15:clr>
        </p15:guide>
        <p15:guide id="14" pos="697">
          <p15:clr>
            <a:srgbClr val="A4A3A4"/>
          </p15:clr>
        </p15:guide>
        <p15:guide id="15" pos="40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384AF4"/>
    <a:srgbClr val="DAEBFA"/>
    <a:srgbClr val="000000"/>
    <a:srgbClr val="5146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459" autoAdjust="0"/>
    <p:restoredTop sz="77198" autoAdjust="0"/>
  </p:normalViewPr>
  <p:slideViewPr>
    <p:cSldViewPr snapToGrid="0" showGuides="1">
      <p:cViewPr varScale="1">
        <p:scale>
          <a:sx n="94" d="100"/>
          <a:sy n="94" d="100"/>
        </p:scale>
        <p:origin x="232" y="176"/>
      </p:cViewPr>
      <p:guideLst>
        <p:guide orient="horz" pos="2974"/>
        <p:guide orient="horz" pos="932"/>
        <p:guide orient="horz" pos="484"/>
        <p:guide orient="horz" pos="198"/>
        <p:guide orient="horz" pos="3053"/>
        <p:guide orient="horz" pos="1792"/>
        <p:guide orient="horz" pos="3139"/>
        <p:guide pos="2956"/>
        <p:guide pos="5215"/>
        <p:guide pos="1793"/>
        <p:guide pos="2848"/>
        <p:guide pos="3064"/>
        <p:guide pos="2172"/>
        <p:guide pos="697"/>
        <p:guide pos="40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EB8D27-857B-1D46-9882-5AD2AC5949D5}" type="datetimeFigureOut">
              <a:rPr lang="en-US" smtClean="0"/>
              <a:t>3/30/20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4C21C2-727B-8F4B-AE82-FA71E01AE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22497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D516FD-B34A-B148-AC4C-9AC1B5900D58}" type="datetimeFigureOut">
              <a:rPr lang="en-US" smtClean="0"/>
              <a:t>3/30/20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FE7591-D03B-AB48-97D7-CE06F1471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9253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6639C7-349C-4E60-B60D-7F6680B590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1564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99690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46654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28973-65CD-B84D-A4DB-69D73B29AA0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1435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28973-65CD-B84D-A4DB-69D73B29AA0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5970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0682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9568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68509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FE7591-D03B-AB48-97D7-CE06F147133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4952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5401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92310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FE7591-D03B-AB48-97D7-CE06F147133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8582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FE7591-D03B-AB48-97D7-CE06F147133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337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849615" y="1422113"/>
            <a:ext cx="6302198" cy="1520204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Document Title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77586" y="3001044"/>
            <a:ext cx="6274227" cy="6858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Document Title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1884363" y="4832849"/>
            <a:ext cx="857339" cy="1682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C6E5087-EA13-F94E-9BC7-B39B28388318}" type="datetime1">
              <a:rPr lang="en-US" smtClean="0"/>
              <a:t>3/30/20</a:t>
            </a:fld>
            <a:endParaRPr lang="en-US"/>
          </a:p>
        </p:txBody>
      </p:sp>
      <p:pic>
        <p:nvPicPr>
          <p:cNvPr id="11" name="Picture 10" descr="NM-Logo-Stacked-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88" y="314325"/>
            <a:ext cx="2489274" cy="464588"/>
          </a:xfrm>
          <a:prstGeom prst="rect">
            <a:avLst/>
          </a:prstGeom>
        </p:spPr>
      </p:pic>
      <p:pic>
        <p:nvPicPr>
          <p:cNvPr id="2" name="Picture 1" descr="PPT-RGB-Shapes2.ai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615" y="281213"/>
            <a:ext cx="224790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026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Your Phot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 userDrawn="1"/>
        </p:nvSpPr>
        <p:spPr>
          <a:xfrm>
            <a:off x="9220199" y="877304"/>
            <a:ext cx="2365477" cy="3237496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schemeClr val="bg1"/>
                </a:solidFill>
              </a:rPr>
              <a:t>How to put in your own Photo: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schemeClr val="bg1"/>
                </a:solidFill>
              </a:rPr>
              <a:t>Go to ‘View-Slide Master’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schemeClr val="bg1"/>
                </a:solidFill>
              </a:rPr>
              <a:t>Go to ‘Insert-Picture’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schemeClr val="bg1"/>
                </a:solidFill>
              </a:rPr>
              <a:t>Browse to the</a:t>
            </a:r>
            <a:r>
              <a:rPr lang="en-US" sz="1200" spc="-50" baseline="0" dirty="0">
                <a:solidFill>
                  <a:schemeClr val="bg1"/>
                </a:solidFill>
              </a:rPr>
              <a:t> image you would like to place. Image should be 1024x768, 1200x900, or other 4:3 aspect ratio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schemeClr val="bg1"/>
                </a:solidFill>
              </a:rPr>
              <a:t>Select image and click OK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schemeClr val="bg1"/>
                </a:solidFill>
              </a:rPr>
              <a:t>Scale to full screen size if necessary.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schemeClr val="bg1"/>
                </a:solidFill>
              </a:rPr>
              <a:t>Click image, go</a:t>
            </a:r>
            <a:r>
              <a:rPr lang="en-US" sz="1200" spc="-50" baseline="0" dirty="0">
                <a:solidFill>
                  <a:schemeClr val="bg1"/>
                </a:solidFill>
              </a:rPr>
              <a:t> to ‘Format-</a:t>
            </a:r>
            <a:r>
              <a:rPr lang="en-US" sz="1200" spc="-50" dirty="0">
                <a:solidFill>
                  <a:schemeClr val="bg1"/>
                </a:solidFill>
              </a:rPr>
              <a:t>Send to Back’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schemeClr val="bg1"/>
                </a:solidFill>
              </a:rPr>
              <a:t>Go to ‘View-Normal’ to return to slides</a:t>
            </a:r>
          </a:p>
        </p:txBody>
      </p:sp>
      <p:sp>
        <p:nvSpPr>
          <p:cNvPr id="16" name="Freeform 15"/>
          <p:cNvSpPr/>
          <p:nvPr userDrawn="1"/>
        </p:nvSpPr>
        <p:spPr bwMode="gray">
          <a:xfrm>
            <a:off x="-32776" y="-32487"/>
            <a:ext cx="6690687" cy="5200570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1099017" y="1767452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99017" y="2965536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7" name="Picture 6" descr="NM-Logo-Stacked-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14" y="314325"/>
            <a:ext cx="2489274" cy="46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563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 Your Phot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 userDrawn="1"/>
        </p:nvSpPr>
        <p:spPr bwMode="gray">
          <a:xfrm>
            <a:off x="-32776" y="-32487"/>
            <a:ext cx="6690687" cy="5200570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1099017" y="1767452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99017" y="2965536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6" name="Picture 5" descr="NM-Logo-Stacked-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14" y="314325"/>
            <a:ext cx="2489274" cy="46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599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 Your Phot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 userDrawn="1"/>
        </p:nvSpPr>
        <p:spPr bwMode="gray">
          <a:xfrm>
            <a:off x="-32776" y="-32487"/>
            <a:ext cx="6690687" cy="5200570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1099017" y="1767452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99017" y="2965536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6" name="Picture 5" descr="NM-Logo-Stacked-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88" y="314325"/>
            <a:ext cx="2489274" cy="46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2541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09212" y="4271027"/>
            <a:ext cx="4386944" cy="6858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3" name="Picture 2" descr="PPT-RGB-Shapes3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" y="2745014"/>
            <a:ext cx="9144000" cy="1422123"/>
          </a:xfrm>
          <a:prstGeom prst="rect">
            <a:avLst/>
          </a:prstGeom>
        </p:spPr>
      </p:pic>
      <p:pic>
        <p:nvPicPr>
          <p:cNvPr id="10" name="Picture 9" descr="NM-Logo-Stacked-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14" y="314325"/>
            <a:ext cx="2489274" cy="464588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086799" y="2844801"/>
            <a:ext cx="7282544" cy="1196676"/>
          </a:xfrm>
          <a:prstGeom prst="rect">
            <a:avLst/>
          </a:prstGeom>
        </p:spPr>
        <p:txBody>
          <a:bodyPr rIns="0" bIns="0" anchor="ctr" anchorCtr="0"/>
          <a:lstStyle>
            <a:lvl1pPr>
              <a:lnSpc>
                <a:spcPct val="90000"/>
              </a:lnSpc>
              <a:defRPr sz="28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Breaker Page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398646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>
          <a:xfrm>
            <a:off x="2350008" y="4827469"/>
            <a:ext cx="850392" cy="168275"/>
          </a:xfrm>
          <a:prstGeom prst="rect">
            <a:avLst/>
          </a:prstGeom>
        </p:spPr>
        <p:txBody>
          <a:bodyPr/>
          <a:lstStyle/>
          <a:p>
            <a:fld id="{B6745936-C9D5-7947-9CA1-12707DAB62BD}" type="datetime1">
              <a:rPr lang="en-US" smtClean="0"/>
              <a:t>3/30/20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3121994" y="4780683"/>
            <a:ext cx="5181600" cy="231266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8305799" y="4780684"/>
            <a:ext cx="346745" cy="231266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098557" y="127411"/>
            <a:ext cx="7180264" cy="76200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931380" y="1526709"/>
            <a:ext cx="7347440" cy="297656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98556" y="896882"/>
            <a:ext cx="7180263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</p:spTree>
    <p:extLst>
      <p:ext uri="{BB962C8B-B14F-4D97-AF65-F5344CB8AC3E}">
        <p14:creationId xmlns:p14="http://schemas.microsoft.com/office/powerpoint/2010/main" val="11947304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11"/>
          <p:cNvSpPr>
            <a:spLocks noGrp="1"/>
          </p:cNvSpPr>
          <p:nvPr>
            <p:ph type="dt" sz="half" idx="14"/>
          </p:nvPr>
        </p:nvSpPr>
        <p:spPr>
          <a:xfrm>
            <a:off x="2350008" y="4827469"/>
            <a:ext cx="850392" cy="168275"/>
          </a:xfrm>
          <a:prstGeom prst="rect">
            <a:avLst/>
          </a:prstGeom>
        </p:spPr>
        <p:txBody>
          <a:bodyPr/>
          <a:lstStyle/>
          <a:p>
            <a:fld id="{1659E50D-B6F6-5649-960B-2F3C3CBA396C}" type="datetime1">
              <a:rPr lang="en-US" smtClean="0"/>
              <a:t>3/30/20</a:t>
            </a:fld>
            <a:endParaRPr lang="en-US" dirty="0"/>
          </a:p>
        </p:txBody>
      </p:sp>
      <p:sp>
        <p:nvSpPr>
          <p:cNvPr id="14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3121994" y="4780683"/>
            <a:ext cx="5181600" cy="231266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15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8305799" y="4780684"/>
            <a:ext cx="346745" cy="231266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098557" y="127411"/>
            <a:ext cx="7180264" cy="76200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31380" y="1526710"/>
            <a:ext cx="3577127" cy="2976561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98556" y="896882"/>
            <a:ext cx="7180264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sz="half" idx="17"/>
          </p:nvPr>
        </p:nvSpPr>
        <p:spPr>
          <a:xfrm>
            <a:off x="4695833" y="1524606"/>
            <a:ext cx="3582987" cy="2978665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72655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11"/>
          <p:cNvSpPr>
            <a:spLocks noGrp="1"/>
          </p:cNvSpPr>
          <p:nvPr>
            <p:ph type="dt" sz="half" idx="14"/>
          </p:nvPr>
        </p:nvSpPr>
        <p:spPr>
          <a:xfrm>
            <a:off x="2350008" y="4827469"/>
            <a:ext cx="850392" cy="168275"/>
          </a:xfrm>
          <a:prstGeom prst="rect">
            <a:avLst/>
          </a:prstGeom>
        </p:spPr>
        <p:txBody>
          <a:bodyPr/>
          <a:lstStyle/>
          <a:p>
            <a:fld id="{B6378771-5DAB-3241-A947-2BDD7FD783E9}" type="datetime1">
              <a:rPr lang="en-US" smtClean="0"/>
              <a:t>3/30/20</a:t>
            </a:fld>
            <a:endParaRPr lang="en-US" dirty="0"/>
          </a:p>
        </p:txBody>
      </p:sp>
      <p:sp>
        <p:nvSpPr>
          <p:cNvPr id="16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3121994" y="4780683"/>
            <a:ext cx="5181600" cy="231266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17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8305799" y="4780684"/>
            <a:ext cx="346745" cy="231266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8"/>
          </p:nvPr>
        </p:nvSpPr>
        <p:spPr>
          <a:xfrm>
            <a:off x="932494" y="1799760"/>
            <a:ext cx="3587119" cy="2697161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098557" y="127411"/>
            <a:ext cx="7180264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1107414" y="1523713"/>
            <a:ext cx="3412205" cy="295195"/>
          </a:xfrm>
        </p:spPr>
        <p:txBody>
          <a:bodyPr anchor="b"/>
          <a:lstStyle>
            <a:lvl1pPr marL="0" indent="0">
              <a:buNone/>
              <a:defRPr sz="17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98556" y="896882"/>
            <a:ext cx="7180264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half" idx="19"/>
          </p:nvPr>
        </p:nvSpPr>
        <p:spPr>
          <a:xfrm>
            <a:off x="4688513" y="1799760"/>
            <a:ext cx="3587119" cy="2697161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20"/>
          </p:nvPr>
        </p:nvSpPr>
        <p:spPr>
          <a:xfrm>
            <a:off x="4863433" y="1523713"/>
            <a:ext cx="3412205" cy="295195"/>
          </a:xfrm>
        </p:spPr>
        <p:txBody>
          <a:bodyPr anchor="b"/>
          <a:lstStyle>
            <a:lvl1pPr marL="0" indent="0">
              <a:buNone/>
              <a:defRPr sz="17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94655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/ imag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11"/>
          <p:cNvSpPr>
            <a:spLocks noGrp="1"/>
          </p:cNvSpPr>
          <p:nvPr>
            <p:ph type="dt" sz="half" idx="16"/>
          </p:nvPr>
        </p:nvSpPr>
        <p:spPr>
          <a:xfrm>
            <a:off x="2350008" y="4827469"/>
            <a:ext cx="850392" cy="168275"/>
          </a:xfrm>
          <a:prstGeom prst="rect">
            <a:avLst/>
          </a:prstGeom>
        </p:spPr>
        <p:txBody>
          <a:bodyPr/>
          <a:lstStyle/>
          <a:p>
            <a:fld id="{4E09AA9A-920D-8D40-A67E-63619958F3C0}" type="datetime1">
              <a:rPr lang="en-US" smtClean="0"/>
              <a:t>3/30/20</a:t>
            </a:fld>
            <a:endParaRPr lang="en-US" dirty="0"/>
          </a:p>
        </p:txBody>
      </p:sp>
      <p:sp>
        <p:nvSpPr>
          <p:cNvPr id="20" name="Footer Placeholder 12"/>
          <p:cNvSpPr>
            <a:spLocks noGrp="1"/>
          </p:cNvSpPr>
          <p:nvPr>
            <p:ph type="ftr" sz="quarter" idx="17"/>
          </p:nvPr>
        </p:nvSpPr>
        <p:spPr>
          <a:xfrm>
            <a:off x="3121994" y="4780683"/>
            <a:ext cx="5181600" cy="231266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21" name="Slide Number Placeholder 13"/>
          <p:cNvSpPr>
            <a:spLocks noGrp="1"/>
          </p:cNvSpPr>
          <p:nvPr>
            <p:ph type="sldNum" sz="quarter" idx="18"/>
          </p:nvPr>
        </p:nvSpPr>
        <p:spPr>
          <a:xfrm>
            <a:off x="8305799" y="4780684"/>
            <a:ext cx="346745" cy="231266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098557" y="127411"/>
            <a:ext cx="7180264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"/>
          </p:nvPr>
        </p:nvSpPr>
        <p:spPr>
          <a:xfrm>
            <a:off x="1105814" y="3148557"/>
            <a:ext cx="3413806" cy="347472"/>
          </a:xfrm>
        </p:spPr>
        <p:txBody>
          <a:bodyPr anchor="b"/>
          <a:lstStyle>
            <a:lvl1pPr marL="0" indent="0">
              <a:buNone/>
              <a:defRPr sz="17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Content Placeholder 3"/>
          <p:cNvSpPr>
            <a:spLocks noGrp="1"/>
          </p:cNvSpPr>
          <p:nvPr>
            <p:ph sz="half" idx="2"/>
          </p:nvPr>
        </p:nvSpPr>
        <p:spPr>
          <a:xfrm>
            <a:off x="1104906" y="3418648"/>
            <a:ext cx="3414713" cy="1064379"/>
          </a:xfrm>
        </p:spPr>
        <p:txBody>
          <a:bodyPr vert="horz" lIns="0" tIns="0" rIns="91440" bIns="45720" rtlCol="0">
            <a:noAutofit/>
          </a:bodyPr>
          <a:lstStyle>
            <a:lvl1pPr marL="0" indent="0">
              <a:buNone/>
              <a:defRPr lang="en-US" smtClean="0"/>
            </a:lvl1pPr>
            <a:lvl2pPr marL="206375" indent="0">
              <a:buNone/>
              <a:defRPr lang="en-US" smtClean="0"/>
            </a:lvl2pPr>
            <a:lvl3pPr marL="457200" indent="0">
              <a:buNone/>
              <a:defRPr lang="en-US" smtClean="0"/>
            </a:lvl3pPr>
            <a:lvl4pPr marL="631825" indent="0">
              <a:buNone/>
              <a:defRPr lang="en-US" smtClean="0"/>
            </a:lvl4pPr>
            <a:lvl5pPr marL="804862" indent="0">
              <a:buNone/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98557" y="896882"/>
            <a:ext cx="7180263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  <p:sp>
        <p:nvSpPr>
          <p:cNvPr id="23" name="Picture Placeholder 12"/>
          <p:cNvSpPr>
            <a:spLocks noGrp="1"/>
          </p:cNvSpPr>
          <p:nvPr>
            <p:ph type="pic" sz="quarter" idx="14" hasCustomPrompt="1"/>
          </p:nvPr>
        </p:nvSpPr>
        <p:spPr>
          <a:xfrm>
            <a:off x="1108075" y="1526709"/>
            <a:ext cx="3411545" cy="154628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idx="19"/>
          </p:nvPr>
        </p:nvSpPr>
        <p:spPr>
          <a:xfrm>
            <a:off x="4865008" y="3148557"/>
            <a:ext cx="3413806" cy="347472"/>
          </a:xfrm>
        </p:spPr>
        <p:txBody>
          <a:bodyPr anchor="b"/>
          <a:lstStyle>
            <a:lvl1pPr marL="0" indent="0">
              <a:buNone/>
              <a:defRPr sz="17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Content Placeholder 3"/>
          <p:cNvSpPr>
            <a:spLocks noGrp="1"/>
          </p:cNvSpPr>
          <p:nvPr>
            <p:ph sz="half" idx="20"/>
          </p:nvPr>
        </p:nvSpPr>
        <p:spPr>
          <a:xfrm>
            <a:off x="4864100" y="3418648"/>
            <a:ext cx="3414713" cy="1064379"/>
          </a:xfrm>
        </p:spPr>
        <p:txBody>
          <a:bodyPr vert="horz" lIns="0" tIns="0" rIns="91440" bIns="45720" rtlCol="0">
            <a:noAutofit/>
          </a:bodyPr>
          <a:lstStyle>
            <a:lvl1pPr marL="0" indent="0">
              <a:buNone/>
              <a:defRPr lang="en-US" smtClean="0"/>
            </a:lvl1pPr>
            <a:lvl2pPr marL="206375" indent="0">
              <a:buNone/>
              <a:defRPr lang="en-US" smtClean="0"/>
            </a:lvl2pPr>
            <a:lvl3pPr marL="457200" indent="0">
              <a:buNone/>
              <a:defRPr lang="en-US" smtClean="0"/>
            </a:lvl3pPr>
            <a:lvl4pPr marL="631825" indent="0">
              <a:buNone/>
              <a:defRPr lang="en-US" smtClean="0"/>
            </a:lvl4pPr>
            <a:lvl5pPr marL="804862" indent="0">
              <a:buNone/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Picture Placeholder 12"/>
          <p:cNvSpPr>
            <a:spLocks noGrp="1"/>
          </p:cNvSpPr>
          <p:nvPr>
            <p:ph type="pic" sz="quarter" idx="21" hasCustomPrompt="1"/>
          </p:nvPr>
        </p:nvSpPr>
        <p:spPr>
          <a:xfrm>
            <a:off x="4867269" y="1526709"/>
            <a:ext cx="3411545" cy="154628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5715528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cked Two Content +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ate Placeholder 11"/>
          <p:cNvSpPr>
            <a:spLocks noGrp="1"/>
          </p:cNvSpPr>
          <p:nvPr>
            <p:ph type="dt" sz="half" idx="22"/>
          </p:nvPr>
        </p:nvSpPr>
        <p:spPr>
          <a:xfrm>
            <a:off x="2350008" y="4827469"/>
            <a:ext cx="850392" cy="168275"/>
          </a:xfrm>
          <a:prstGeom prst="rect">
            <a:avLst/>
          </a:prstGeom>
        </p:spPr>
        <p:txBody>
          <a:bodyPr/>
          <a:lstStyle/>
          <a:p>
            <a:fld id="{89B548ED-5066-9B42-911D-14570FBB6DB3}" type="datetime1">
              <a:rPr lang="en-US" smtClean="0"/>
              <a:t>3/30/20</a:t>
            </a:fld>
            <a:endParaRPr lang="en-US" dirty="0"/>
          </a:p>
        </p:txBody>
      </p:sp>
      <p:sp>
        <p:nvSpPr>
          <p:cNvPr id="22" name="Footer Placeholder 12"/>
          <p:cNvSpPr>
            <a:spLocks noGrp="1"/>
          </p:cNvSpPr>
          <p:nvPr>
            <p:ph type="ftr" sz="quarter" idx="23"/>
          </p:nvPr>
        </p:nvSpPr>
        <p:spPr>
          <a:xfrm>
            <a:off x="3121994" y="4780683"/>
            <a:ext cx="5181600" cy="231266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23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8305799" y="4780684"/>
            <a:ext cx="346745" cy="231266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24" hasCustomPrompt="1"/>
          </p:nvPr>
        </p:nvSpPr>
        <p:spPr>
          <a:xfrm>
            <a:off x="5195169" y="1524466"/>
            <a:ext cx="3948831" cy="2971333"/>
          </a:xfrm>
        </p:spPr>
        <p:txBody>
          <a:bodyPr vert="horz" lIns="0" tIns="0" rIns="91440" bIns="45720" rtlCol="0">
            <a:noAutofit/>
          </a:bodyPr>
          <a:lstStyle>
            <a:lvl1pPr marL="0" indent="0">
              <a:buNone/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Placeholder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098557" y="127411"/>
            <a:ext cx="7180264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98557" y="896882"/>
            <a:ext cx="7180263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8"/>
          </p:nvPr>
        </p:nvSpPr>
        <p:spPr>
          <a:xfrm>
            <a:off x="932494" y="1799760"/>
            <a:ext cx="3931606" cy="1087903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idx="1"/>
          </p:nvPr>
        </p:nvSpPr>
        <p:spPr>
          <a:xfrm>
            <a:off x="1107414" y="1523713"/>
            <a:ext cx="3756686" cy="295195"/>
          </a:xfrm>
        </p:spPr>
        <p:txBody>
          <a:bodyPr anchor="b"/>
          <a:lstStyle>
            <a:lvl1pPr marL="0" indent="0">
              <a:buNone/>
              <a:defRPr sz="17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Content Placeholder 2"/>
          <p:cNvSpPr>
            <a:spLocks noGrp="1"/>
          </p:cNvSpPr>
          <p:nvPr>
            <p:ph sz="half" idx="25"/>
          </p:nvPr>
        </p:nvSpPr>
        <p:spPr>
          <a:xfrm>
            <a:off x="932494" y="3301348"/>
            <a:ext cx="3931606" cy="1087903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idx="26"/>
          </p:nvPr>
        </p:nvSpPr>
        <p:spPr>
          <a:xfrm>
            <a:off x="1107414" y="3025301"/>
            <a:ext cx="3756686" cy="295195"/>
          </a:xfrm>
        </p:spPr>
        <p:txBody>
          <a:bodyPr anchor="b"/>
          <a:lstStyle>
            <a:lvl1pPr marL="0" indent="0">
              <a:buNone/>
              <a:defRPr sz="17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90902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Facts + Sid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1"/>
          <p:cNvSpPr>
            <a:spLocks noGrp="1"/>
          </p:cNvSpPr>
          <p:nvPr>
            <p:ph type="dt" sz="half" idx="17"/>
          </p:nvPr>
        </p:nvSpPr>
        <p:spPr>
          <a:xfrm>
            <a:off x="2350008" y="4827469"/>
            <a:ext cx="850392" cy="168275"/>
          </a:xfrm>
          <a:prstGeom prst="rect">
            <a:avLst/>
          </a:prstGeom>
        </p:spPr>
        <p:txBody>
          <a:bodyPr/>
          <a:lstStyle/>
          <a:p>
            <a:fld id="{9D010846-6694-FC49-9A1E-26F9C921BD2E}" type="datetime1">
              <a:rPr lang="en-US" smtClean="0"/>
              <a:t>3/30/20</a:t>
            </a:fld>
            <a:endParaRPr lang="en-US" dirty="0"/>
          </a:p>
        </p:txBody>
      </p:sp>
      <p:sp>
        <p:nvSpPr>
          <p:cNvPr id="12" name="Footer Placeholder 12"/>
          <p:cNvSpPr>
            <a:spLocks noGrp="1"/>
          </p:cNvSpPr>
          <p:nvPr>
            <p:ph type="ftr" sz="quarter" idx="18"/>
          </p:nvPr>
        </p:nvSpPr>
        <p:spPr>
          <a:xfrm>
            <a:off x="3121994" y="4780683"/>
            <a:ext cx="5181600" cy="231266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13" name="Slide Number Placeholder 13"/>
          <p:cNvSpPr>
            <a:spLocks noGrp="1"/>
          </p:cNvSpPr>
          <p:nvPr>
            <p:ph type="sldNum" sz="quarter" idx="19"/>
          </p:nvPr>
        </p:nvSpPr>
        <p:spPr>
          <a:xfrm>
            <a:off x="8305799" y="4780684"/>
            <a:ext cx="346745" cy="231266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654424" y="1525450"/>
            <a:ext cx="2209800" cy="2970350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54585A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6065837" y="1525450"/>
            <a:ext cx="2209800" cy="2970350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54585A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1098557" y="127411"/>
            <a:ext cx="7180264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98557" y="896882"/>
            <a:ext cx="7180263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sz="half" idx="20"/>
          </p:nvPr>
        </p:nvSpPr>
        <p:spPr>
          <a:xfrm>
            <a:off x="932495" y="1799760"/>
            <a:ext cx="2515556" cy="2697161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idx="1"/>
          </p:nvPr>
        </p:nvSpPr>
        <p:spPr>
          <a:xfrm>
            <a:off x="1108995" y="1521946"/>
            <a:ext cx="2339055" cy="295195"/>
          </a:xfrm>
        </p:spPr>
        <p:txBody>
          <a:bodyPr anchor="b"/>
          <a:lstStyle>
            <a:lvl1pPr marL="0" indent="0">
              <a:buNone/>
              <a:defRPr sz="17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4013078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Freeform 14"/>
          <p:cNvSpPr/>
          <p:nvPr userDrawn="1"/>
        </p:nvSpPr>
        <p:spPr bwMode="gray">
          <a:xfrm>
            <a:off x="-32776" y="-32487"/>
            <a:ext cx="6690687" cy="5200570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1099017" y="1767452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99017" y="2965536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7" name="Picture 6" descr="NM-Logo-Stacked-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88" y="314325"/>
            <a:ext cx="2489274" cy="46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8471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1"/>
          <p:cNvSpPr>
            <a:spLocks noGrp="1"/>
          </p:cNvSpPr>
          <p:nvPr>
            <p:ph type="dt" sz="half" idx="14"/>
          </p:nvPr>
        </p:nvSpPr>
        <p:spPr>
          <a:xfrm>
            <a:off x="2350008" y="4827469"/>
            <a:ext cx="850392" cy="168275"/>
          </a:xfrm>
          <a:prstGeom prst="rect">
            <a:avLst/>
          </a:prstGeom>
        </p:spPr>
        <p:txBody>
          <a:bodyPr/>
          <a:lstStyle/>
          <a:p>
            <a:fld id="{C9B44B80-C542-3444-8449-750F3D760E45}" type="datetime1">
              <a:rPr lang="en-US" smtClean="0"/>
              <a:t>3/30/20</a:t>
            </a:fld>
            <a:endParaRPr lang="en-US" dirty="0"/>
          </a:p>
        </p:txBody>
      </p:sp>
      <p:sp>
        <p:nvSpPr>
          <p:cNvPr id="12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3121994" y="4780683"/>
            <a:ext cx="5181600" cy="231266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13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8305799" y="4780684"/>
            <a:ext cx="346745" cy="231266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98557" y="127411"/>
            <a:ext cx="7180264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98557" y="896882"/>
            <a:ext cx="7180263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  <p:pic>
        <p:nvPicPr>
          <p:cNvPr id="9" name="Picture 8" descr="NM-Logo-Stacked-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01" y="4712251"/>
            <a:ext cx="1451553" cy="27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7015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1"/>
          <p:cNvSpPr>
            <a:spLocks noGrp="1"/>
          </p:cNvSpPr>
          <p:nvPr>
            <p:ph type="dt" sz="half" idx="14"/>
          </p:nvPr>
        </p:nvSpPr>
        <p:spPr>
          <a:xfrm>
            <a:off x="2350008" y="4827469"/>
            <a:ext cx="850392" cy="168275"/>
          </a:xfrm>
          <a:prstGeom prst="rect">
            <a:avLst/>
          </a:prstGeom>
        </p:spPr>
        <p:txBody>
          <a:bodyPr/>
          <a:lstStyle/>
          <a:p>
            <a:fld id="{C9B44B80-C542-3444-8449-750F3D760E45}" type="datetime1">
              <a:rPr lang="en-US" smtClean="0"/>
              <a:t>3/30/20</a:t>
            </a:fld>
            <a:endParaRPr lang="en-US" dirty="0"/>
          </a:p>
        </p:txBody>
      </p:sp>
      <p:sp>
        <p:nvSpPr>
          <p:cNvPr id="12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3121994" y="4780683"/>
            <a:ext cx="5181600" cy="231266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13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8305799" y="4780684"/>
            <a:ext cx="346745" cy="231266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NM-Logo-Stacked-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88" y="4712251"/>
            <a:ext cx="1451553" cy="27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244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11"/>
          <p:cNvSpPr>
            <a:spLocks noGrp="1"/>
          </p:cNvSpPr>
          <p:nvPr>
            <p:ph type="dt" sz="half" idx="14"/>
          </p:nvPr>
        </p:nvSpPr>
        <p:spPr>
          <a:xfrm>
            <a:off x="2350008" y="4827469"/>
            <a:ext cx="850392" cy="168275"/>
          </a:xfrm>
          <a:prstGeom prst="rect">
            <a:avLst/>
          </a:prstGeom>
        </p:spPr>
        <p:txBody>
          <a:bodyPr/>
          <a:lstStyle/>
          <a:p>
            <a:fld id="{C9B44B80-C542-3444-8449-750F3D760E45}" type="datetime1">
              <a:rPr lang="en-US" smtClean="0"/>
              <a:t>3/30/20</a:t>
            </a:fld>
            <a:endParaRPr lang="en-US" dirty="0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3121994" y="4780683"/>
            <a:ext cx="5181600" cy="231266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13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8305799" y="4780684"/>
            <a:ext cx="346745" cy="231266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6077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 bwMode="gray">
          <a:xfrm>
            <a:off x="1095194" y="2069851"/>
            <a:ext cx="6722378" cy="876329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117607" y="2989589"/>
            <a:ext cx="6400800" cy="6858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Slide Subtitle</a:t>
            </a:r>
          </a:p>
        </p:txBody>
      </p:sp>
      <p:sp>
        <p:nvSpPr>
          <p:cNvPr id="17" name="Date Placeholder 11"/>
          <p:cNvSpPr>
            <a:spLocks noGrp="1"/>
          </p:cNvSpPr>
          <p:nvPr>
            <p:ph type="dt" sz="half" idx="14"/>
          </p:nvPr>
        </p:nvSpPr>
        <p:spPr>
          <a:xfrm>
            <a:off x="2350008" y="4827469"/>
            <a:ext cx="850392" cy="168275"/>
          </a:xfrm>
          <a:prstGeom prst="rect">
            <a:avLst/>
          </a:prstGeom>
        </p:spPr>
        <p:txBody>
          <a:bodyPr/>
          <a:lstStyle/>
          <a:p>
            <a:fld id="{C9B44B80-C542-3444-8449-750F3D760E45}" type="datetime1">
              <a:rPr lang="en-US" smtClean="0"/>
              <a:t>3/30/20</a:t>
            </a:fld>
            <a:endParaRPr lang="en-US" dirty="0"/>
          </a:p>
        </p:txBody>
      </p:sp>
      <p:sp>
        <p:nvSpPr>
          <p:cNvPr id="18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3121994" y="4780683"/>
            <a:ext cx="5181600" cy="231266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19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8305799" y="4780684"/>
            <a:ext cx="346745" cy="231266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NM-Logo-Stacked-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01" y="4712251"/>
            <a:ext cx="1451553" cy="27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328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597D8-BF1C-1845-A0D7-735F910AC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B073B0-A877-B240-B13A-8E60D20682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9EE36-7E31-0A40-82E4-C07AE1493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83B72-7CC4-DC46-BA23-6664C34EEEBC}" type="datetimeFigureOut">
              <a:rPr lang="en-US" smtClean="0"/>
              <a:t>3/30/20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761783-74DC-1B4A-94B3-874C7894C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9E2D0D-595E-F34C-89BD-75C474380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317F8-8C7F-C14E-8C7C-A5CB585DB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0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dence image1rgb 16x9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19" y="0"/>
            <a:ext cx="9119681" cy="5143500"/>
          </a:xfrm>
          <a:prstGeom prst="rect">
            <a:avLst/>
          </a:prstGeom>
        </p:spPr>
      </p:pic>
      <p:sp>
        <p:nvSpPr>
          <p:cNvPr id="16" name="Freeform 15"/>
          <p:cNvSpPr/>
          <p:nvPr userDrawn="1"/>
        </p:nvSpPr>
        <p:spPr bwMode="gray">
          <a:xfrm>
            <a:off x="-32776" y="-32487"/>
            <a:ext cx="6690687" cy="5200570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1099017" y="1767452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99017" y="2965536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7" name="Picture 6" descr="NM-Logo-Stacked-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88" y="314325"/>
            <a:ext cx="2489274" cy="46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97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16" name="Freeform 15"/>
          <p:cNvSpPr/>
          <p:nvPr userDrawn="1"/>
        </p:nvSpPr>
        <p:spPr bwMode="gray">
          <a:xfrm>
            <a:off x="-32776" y="-32487"/>
            <a:ext cx="6690687" cy="5200570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1099017" y="1767452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99017" y="2965536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7" name="Picture 6" descr="NM-Logo-Stacked-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88" y="314325"/>
            <a:ext cx="2489274" cy="46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941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dence image2rgb 16x9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19681" cy="5143500"/>
          </a:xfrm>
          <a:prstGeom prst="rect">
            <a:avLst/>
          </a:prstGeom>
        </p:spPr>
      </p:pic>
      <p:sp>
        <p:nvSpPr>
          <p:cNvPr id="16" name="Freeform 15"/>
          <p:cNvSpPr/>
          <p:nvPr userDrawn="1"/>
        </p:nvSpPr>
        <p:spPr bwMode="gray">
          <a:xfrm>
            <a:off x="-32776" y="-32487"/>
            <a:ext cx="6690687" cy="5200570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1099017" y="1767452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99017" y="2965536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7" name="Picture 6" descr="NM-Logo-Stacked-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88" y="314325"/>
            <a:ext cx="2489274" cy="46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219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dence Building16x9rgb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962"/>
          <a:stretch/>
        </p:blipFill>
        <p:spPr>
          <a:xfrm>
            <a:off x="2391963" y="0"/>
            <a:ext cx="6752038" cy="5143500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 bwMode="gray">
          <a:xfrm>
            <a:off x="-32776" y="-32487"/>
            <a:ext cx="6690687" cy="5200570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1099017" y="1767452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99017" y="2965536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8" name="Picture 7" descr="NM-Logo-Stacked-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88" y="314325"/>
            <a:ext cx="2489274" cy="46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829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ke Forest16x9rgb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19" y="0"/>
            <a:ext cx="9119681" cy="5143500"/>
          </a:xfrm>
          <a:prstGeom prst="rect">
            <a:avLst/>
          </a:prstGeom>
        </p:spPr>
      </p:pic>
      <p:sp>
        <p:nvSpPr>
          <p:cNvPr id="16" name="Freeform 15"/>
          <p:cNvSpPr/>
          <p:nvPr userDrawn="1"/>
        </p:nvSpPr>
        <p:spPr bwMode="gray">
          <a:xfrm>
            <a:off x="-32776" y="-32487"/>
            <a:ext cx="6690687" cy="5200570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1099017" y="1767452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99017" y="2965536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7" name="Picture 6" descr="NM-Logo-Stacked-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88" y="314325"/>
            <a:ext cx="2489274" cy="46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131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Freeform 15"/>
          <p:cNvSpPr/>
          <p:nvPr userDrawn="1"/>
        </p:nvSpPr>
        <p:spPr bwMode="gray">
          <a:xfrm>
            <a:off x="-32776" y="-32487"/>
            <a:ext cx="6690687" cy="5200570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1099017" y="1767452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99017" y="2965536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9" name="Picture 8" descr="NM-Logo-Stacked-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14" y="314325"/>
            <a:ext cx="2489274" cy="46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165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9" name="Freeform 8"/>
          <p:cNvSpPr/>
          <p:nvPr userDrawn="1"/>
        </p:nvSpPr>
        <p:spPr bwMode="gray">
          <a:xfrm>
            <a:off x="-32776" y="-32487"/>
            <a:ext cx="6690687" cy="5200570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1099017" y="1767452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99017" y="2965536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8" name="Picture 7" descr="NM-Logo-Stacked-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88" y="314325"/>
            <a:ext cx="2489274" cy="46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327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1100604" y="126213"/>
            <a:ext cx="7159932" cy="762000"/>
          </a:xfrm>
          <a:prstGeom prst="rect">
            <a:avLst/>
          </a:prstGeom>
        </p:spPr>
        <p:txBody>
          <a:bodyPr vert="horz" lIns="0" tIns="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932609" y="1524784"/>
            <a:ext cx="7350339" cy="2978954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2"/>
          </p:nvPr>
        </p:nvSpPr>
        <p:spPr>
          <a:xfrm>
            <a:off x="2350008" y="4833819"/>
            <a:ext cx="850392" cy="168275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>
              <a:defRPr lang="en-US" sz="800" smtClean="0"/>
            </a:lvl1pPr>
          </a:lstStyle>
          <a:p>
            <a:fld id="{4DD056AA-046F-1E41-8A7D-BECBA863898E}" type="datetime1">
              <a:rPr lang="en-US" smtClean="0"/>
              <a:t>3/30/20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1994" y="4787033"/>
            <a:ext cx="5181600" cy="231266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605F62"/>
                </a:solidFill>
              </a:rPr>
              <a:t>Presentation or Section Title</a:t>
            </a:r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799" y="4787034"/>
            <a:ext cx="346745" cy="231266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PPT-RGB-Shapes.ai"/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913" y="398399"/>
            <a:ext cx="1509391" cy="527794"/>
          </a:xfrm>
          <a:prstGeom prst="rect">
            <a:avLst/>
          </a:prstGeom>
        </p:spPr>
      </p:pic>
      <p:pic>
        <p:nvPicPr>
          <p:cNvPr id="2" name="Picture 1" descr="NM-Logo-Stacked-RGB.jpg"/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97" y="4706126"/>
            <a:ext cx="1484371" cy="27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004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3" r:id="rId3"/>
    <p:sldLayoutId id="2147483652" r:id="rId4"/>
    <p:sldLayoutId id="2147483651" r:id="rId5"/>
    <p:sldLayoutId id="2147483650" r:id="rId6"/>
    <p:sldLayoutId id="2147483655" r:id="rId7"/>
    <p:sldLayoutId id="2147483656" r:id="rId8"/>
    <p:sldLayoutId id="2147483658" r:id="rId9"/>
    <p:sldLayoutId id="2147483661" r:id="rId10"/>
    <p:sldLayoutId id="2147483663" r:id="rId11"/>
    <p:sldLayoutId id="2147483662" r:id="rId12"/>
    <p:sldLayoutId id="2147483664" r:id="rId13"/>
    <p:sldLayoutId id="2147483665" r:id="rId14"/>
    <p:sldLayoutId id="2147483666" r:id="rId15"/>
    <p:sldLayoutId id="2147483667" r:id="rId16"/>
    <p:sldLayoutId id="2147483668" r:id="rId17"/>
    <p:sldLayoutId id="2147483669" r:id="rId18"/>
    <p:sldLayoutId id="2147483670" r:id="rId19"/>
    <p:sldLayoutId id="2147483671" r:id="rId20"/>
    <p:sldLayoutId id="2147483672" r:id="rId21"/>
    <p:sldLayoutId id="2147483673" r:id="rId22"/>
    <p:sldLayoutId id="2147483674" r:id="rId23"/>
    <p:sldLayoutId id="2147483675" r:id="rId24"/>
  </p:sldLayoutIdLst>
  <p:hf hdr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4625" indent="-174625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03225" indent="-228600" algn="l" defTabSz="457200" rtl="0" eaLnBrk="1" latinLnBrk="0" hangingPunct="1">
        <a:spcBef>
          <a:spcPct val="20000"/>
        </a:spcBef>
        <a:buFont typeface="Lucida Grande"/>
        <a:buChar char="-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630238" indent="-174625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96925" indent="-166688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71550" indent="-174625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4050" y="1767083"/>
            <a:ext cx="3886200" cy="1143000"/>
          </a:xfrm>
        </p:spPr>
        <p:txBody>
          <a:bodyPr>
            <a:normAutofit/>
          </a:bodyPr>
          <a:lstStyle/>
          <a:p>
            <a:r>
              <a:rPr lang="en-US" dirty="0"/>
              <a:t>Sedation and Analgesia</a:t>
            </a:r>
            <a:br>
              <a:rPr lang="en-US" dirty="0"/>
            </a:br>
            <a:r>
              <a:rPr lang="en-US" sz="1800" dirty="0"/>
              <a:t>Division of Pulmonary and Critical Care</a:t>
            </a:r>
          </a:p>
        </p:txBody>
      </p:sp>
      <p:sp>
        <p:nvSpPr>
          <p:cNvPr id="4" name="Subtitle 3"/>
          <p:cNvSpPr txBox="1">
            <a:spLocks/>
          </p:cNvSpPr>
          <p:nvPr/>
        </p:nvSpPr>
        <p:spPr>
          <a:xfrm>
            <a:off x="1162585" y="3012914"/>
            <a:ext cx="4386944" cy="93551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174625" indent="-174625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225" indent="-228600" algn="l" defTabSz="457200" rtl="0" eaLnBrk="1" latinLnBrk="0" hangingPunct="1">
              <a:spcBef>
                <a:spcPct val="20000"/>
              </a:spcBef>
              <a:buSzPct val="80000"/>
              <a:buFont typeface="Lucida Grande"/>
              <a:buChar char="-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023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8838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5525" indent="-166688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bg2"/>
              </a:buClr>
              <a:buNone/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885805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D5CD79-8937-9B4B-B9C8-8929041FD83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6745936-C9D5-7947-9CA1-12707DAB62BD}" type="datetime1">
              <a:rPr lang="en-US" smtClean="0"/>
              <a:t>3/30/20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DA15BD-23A3-3A47-99AE-D548E2741C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5CE2611-888B-504A-A80A-43B411B5B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535" y="0"/>
            <a:ext cx="7180264" cy="762000"/>
          </a:xfrm>
        </p:spPr>
        <p:txBody>
          <a:bodyPr/>
          <a:lstStyle/>
          <a:p>
            <a:r>
              <a:rPr lang="en-US" dirty="0"/>
              <a:t>Sedation Protocol-How to adjust meds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86AB92-177C-B440-8D43-B36F27F35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5204" y="947089"/>
            <a:ext cx="3437060" cy="408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305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Weaning Sedation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1380" y="1100139"/>
            <a:ext cx="7347440" cy="3403132"/>
          </a:xfrm>
        </p:spPr>
        <p:txBody>
          <a:bodyPr/>
          <a:lstStyle/>
          <a:p>
            <a:r>
              <a:rPr lang="en-US" sz="2000" dirty="0"/>
              <a:t>Too much sedation can worsen delirium and lead to longer days on a ventilator and longer total hospital stays</a:t>
            </a:r>
          </a:p>
          <a:p>
            <a:endParaRPr lang="en-US" sz="2000" dirty="0"/>
          </a:p>
          <a:p>
            <a:r>
              <a:rPr lang="en-US" sz="2000" dirty="0"/>
              <a:t>Daily spontaneous awakening trials (Kress et al, NEJM, 2000) have been repeatedly shown to improve care in the ICU.</a:t>
            </a:r>
          </a:p>
          <a:p>
            <a:pPr lvl="1"/>
            <a:r>
              <a:rPr lang="en-US" sz="2000" dirty="0"/>
              <a:t>Procedure is simple: simply stop all sedatives and wait for patient to wake up</a:t>
            </a:r>
          </a:p>
          <a:p>
            <a:pPr lvl="1"/>
            <a:r>
              <a:rPr lang="en-US" sz="2000" dirty="0"/>
              <a:t>Allows for accurate assessment of pain and agitation</a:t>
            </a:r>
          </a:p>
          <a:p>
            <a:pPr lvl="1"/>
            <a:r>
              <a:rPr lang="en-US" sz="2000" dirty="0"/>
              <a:t>Often shows patients can tolerate lower doses of sedatives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528730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76A3C93-CA09-9048-8D09-8B13F95D6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364" y="218932"/>
            <a:ext cx="7180264" cy="762000"/>
          </a:xfrm>
        </p:spPr>
        <p:txBody>
          <a:bodyPr/>
          <a:lstStyle/>
          <a:p>
            <a:r>
              <a:rPr lang="en-US" dirty="0"/>
              <a:t>Spontaneous Awakening Trial (SAT) and Spontaneous Breathing Trial (SBT)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5C0A7D-FC81-6841-95FC-471EB19F2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969" y="997137"/>
            <a:ext cx="3149762" cy="421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0524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Analgesia and Sedation in COVID-19 Infection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1381" y="1182026"/>
            <a:ext cx="7347440" cy="3403132"/>
          </a:xfrm>
        </p:spPr>
        <p:txBody>
          <a:bodyPr/>
          <a:lstStyle/>
          <a:p>
            <a:r>
              <a:rPr lang="en-US" dirty="0"/>
              <a:t>We have found patients with COVID-19 infection who are intubated often require deep sedation.</a:t>
            </a:r>
          </a:p>
          <a:p>
            <a:endParaRPr lang="en-US" dirty="0"/>
          </a:p>
          <a:p>
            <a:r>
              <a:rPr lang="en-US" dirty="0"/>
              <a:t>This is likely due to high ventilator requirements and severity of respiratory failure:</a:t>
            </a:r>
          </a:p>
          <a:p>
            <a:pPr lvl="1"/>
            <a:r>
              <a:rPr lang="en-US" dirty="0"/>
              <a:t>Asynchrony with the ventilator can worsen hypoxemia</a:t>
            </a:r>
          </a:p>
          <a:p>
            <a:pPr lvl="1"/>
            <a:r>
              <a:rPr lang="en-US" dirty="0" err="1"/>
              <a:t>Proning</a:t>
            </a:r>
            <a:r>
              <a:rPr lang="en-US" dirty="0"/>
              <a:t> can be uncomfortable</a:t>
            </a:r>
          </a:p>
          <a:p>
            <a:endParaRPr lang="en-US" dirty="0"/>
          </a:p>
          <a:p>
            <a:r>
              <a:rPr lang="en-US" dirty="0"/>
              <a:t>Our first line therapy has been fentanyl and propofol infusions, with exceptions for particular clinical circumstances.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8853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633B62-05FD-9E4A-9D9D-24FAE1F640C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964A6D1-0238-C34D-BDBC-95138B25B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535" y="73528"/>
            <a:ext cx="7180264" cy="762000"/>
          </a:xfrm>
        </p:spPr>
        <p:txBody>
          <a:bodyPr/>
          <a:lstStyle/>
          <a:p>
            <a:r>
              <a:rPr lang="en-US" dirty="0"/>
              <a:t>Assessing Delirium in the ICU with CAM-ICU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12811E-6CBD-DA43-9500-0CFFD48E3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6022" y="939222"/>
            <a:ext cx="3379936" cy="413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429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59002-D700-FE46-9BFD-6674E0362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604" y="77228"/>
            <a:ext cx="7159932" cy="762000"/>
          </a:xfrm>
        </p:spPr>
        <p:txBody>
          <a:bodyPr/>
          <a:lstStyle/>
          <a:p>
            <a:r>
              <a:rPr lang="en-US" dirty="0"/>
              <a:t>Delirium-Diagnosis and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0C1F1D-EA1B-1C48-ACF6-6EE589E47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609" y="1132899"/>
            <a:ext cx="7350339" cy="297895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Key features of delirium</a:t>
            </a:r>
          </a:p>
          <a:p>
            <a:pPr lvl="1"/>
            <a:r>
              <a:rPr lang="en-US" dirty="0"/>
              <a:t>Disturbance in attention and awareness</a:t>
            </a:r>
          </a:p>
          <a:p>
            <a:pPr lvl="1"/>
            <a:r>
              <a:rPr lang="en-US" dirty="0"/>
              <a:t>Disturbance develops over a short period of time (hours to days), is a change from baseline, and tends to fluctuate</a:t>
            </a:r>
          </a:p>
          <a:p>
            <a:pPr lvl="1"/>
            <a:r>
              <a:rPr lang="en-US" dirty="0"/>
              <a:t>Additional disturbance in cognitive ability (memory deficit, disorientation, language, visuospatial ability, or perception)</a:t>
            </a:r>
          </a:p>
          <a:p>
            <a:pPr lvl="1"/>
            <a:r>
              <a:rPr lang="en-US" dirty="0"/>
              <a:t>Disturbances without alternate neurocognitive disorder</a:t>
            </a:r>
          </a:p>
          <a:p>
            <a:pPr lvl="1"/>
            <a:r>
              <a:rPr lang="en-US" dirty="0"/>
              <a:t>Clinical evidence that medical condition is contributing</a:t>
            </a:r>
          </a:p>
          <a:p>
            <a:pPr lvl="2"/>
            <a:r>
              <a:rPr lang="en-US" b="1" dirty="0"/>
              <a:t>Always evaluate for medical etiologies, like ETOH </a:t>
            </a:r>
            <a:r>
              <a:rPr lang="en-US" b="1" dirty="0" err="1"/>
              <a:t>withdrawl</a:t>
            </a:r>
            <a:endParaRPr lang="en-US" b="1" dirty="0"/>
          </a:p>
          <a:p>
            <a:pPr lvl="2"/>
            <a:r>
              <a:rPr lang="en-US" dirty="0"/>
              <a:t>Drug toxicity</a:t>
            </a:r>
          </a:p>
          <a:p>
            <a:pPr lvl="2"/>
            <a:r>
              <a:rPr lang="en-US" dirty="0"/>
              <a:t>Metabolic disorders</a:t>
            </a:r>
          </a:p>
          <a:p>
            <a:pPr lvl="2"/>
            <a:r>
              <a:rPr lang="en-US" dirty="0"/>
              <a:t>Infections</a:t>
            </a:r>
          </a:p>
          <a:p>
            <a:r>
              <a:rPr lang="en-US" dirty="0"/>
              <a:t>Patients with delirium have a higher mortality than those without</a:t>
            </a:r>
          </a:p>
        </p:txBody>
      </p:sp>
    </p:spTree>
    <p:extLst>
      <p:ext uri="{BB962C8B-B14F-4D97-AF65-F5344CB8AC3E}">
        <p14:creationId xmlns:p14="http://schemas.microsoft.com/office/powerpoint/2010/main" val="4182767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E02E8-BEC5-E845-B004-AA5417B08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604" y="49235"/>
            <a:ext cx="7159932" cy="762000"/>
          </a:xfrm>
        </p:spPr>
        <p:txBody>
          <a:bodyPr/>
          <a:lstStyle/>
          <a:p>
            <a:r>
              <a:rPr lang="en-US" dirty="0"/>
              <a:t>Delirium Treatment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0E024B-CD90-1B41-9E92-B921978DC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604" y="992940"/>
            <a:ext cx="7350339" cy="297895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Prevention</a:t>
            </a:r>
          </a:p>
          <a:p>
            <a:pPr lvl="1"/>
            <a:r>
              <a:rPr lang="en-US" dirty="0"/>
              <a:t>Orientation</a:t>
            </a:r>
          </a:p>
          <a:p>
            <a:pPr lvl="1"/>
            <a:r>
              <a:rPr lang="en-US" dirty="0"/>
              <a:t>Early mobilization</a:t>
            </a:r>
          </a:p>
          <a:p>
            <a:pPr lvl="1"/>
            <a:r>
              <a:rPr lang="en-US" dirty="0"/>
              <a:t>Facilitation of sleep </a:t>
            </a:r>
          </a:p>
          <a:p>
            <a:pPr lvl="1"/>
            <a:r>
              <a:rPr lang="en-US" dirty="0"/>
              <a:t>Visual and hearing aids for impairments</a:t>
            </a:r>
          </a:p>
          <a:p>
            <a:pPr lvl="1"/>
            <a:r>
              <a:rPr lang="en-US" dirty="0"/>
              <a:t>Pain management</a:t>
            </a:r>
          </a:p>
          <a:p>
            <a:r>
              <a:rPr lang="en-US" dirty="0"/>
              <a:t>Management</a:t>
            </a:r>
          </a:p>
          <a:p>
            <a:pPr lvl="1"/>
            <a:r>
              <a:rPr lang="en-US" dirty="0"/>
              <a:t>Treatment of underlying conditions</a:t>
            </a:r>
          </a:p>
          <a:p>
            <a:pPr lvl="1"/>
            <a:r>
              <a:rPr lang="en-US" dirty="0"/>
              <a:t>Supportive care</a:t>
            </a:r>
          </a:p>
          <a:p>
            <a:pPr lvl="1"/>
            <a:r>
              <a:rPr lang="en-US" dirty="0"/>
              <a:t>Risperidone/Haldol</a:t>
            </a:r>
          </a:p>
          <a:p>
            <a:pPr lvl="1"/>
            <a:r>
              <a:rPr lang="en-US" dirty="0"/>
              <a:t>Seroquel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6328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1381" y="1138355"/>
            <a:ext cx="7347440" cy="2956354"/>
          </a:xfrm>
        </p:spPr>
        <p:txBody>
          <a:bodyPr/>
          <a:lstStyle/>
          <a:p>
            <a:r>
              <a:rPr lang="en-US" sz="2000" dirty="0"/>
              <a:t>Analgesia and sedation are not the same</a:t>
            </a:r>
          </a:p>
          <a:p>
            <a:r>
              <a:rPr lang="en-US" sz="2000" dirty="0"/>
              <a:t>Pain should be assessed (CPOT) and treated (opioid medications)</a:t>
            </a:r>
          </a:p>
          <a:p>
            <a:r>
              <a:rPr lang="en-US" sz="2000" dirty="0"/>
              <a:t>Sedation should be assessed (RASS scale) and treated – ideally with propofol or dexmedetomidine</a:t>
            </a:r>
          </a:p>
          <a:p>
            <a:r>
              <a:rPr lang="en-US" sz="2000" dirty="0"/>
              <a:t>Daily reassessment of need for analgesia and sedation should be performed, and medications should be weaned whenever possible.</a:t>
            </a:r>
          </a:p>
          <a:p>
            <a:r>
              <a:rPr lang="en-US" sz="2000" dirty="0"/>
              <a:t>Delirium in the ICU should be assessed daily </a:t>
            </a:r>
          </a:p>
          <a:p>
            <a:pPr lvl="1"/>
            <a:r>
              <a:rPr lang="en-US" sz="2000" dirty="0"/>
              <a:t>use of CAM-ICU or other delirium scale with minimization of sedation as much as possible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698470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095194" y="872813"/>
            <a:ext cx="6722378" cy="876329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711AA4-1518-4A60-9EC1-86FAB79F177A}"/>
              </a:ext>
            </a:extLst>
          </p:cNvPr>
          <p:cNvSpPr txBox="1">
            <a:spLocks/>
          </p:cNvSpPr>
          <p:nvPr/>
        </p:nvSpPr>
        <p:spPr>
          <a:xfrm>
            <a:off x="1083780" y="1845425"/>
            <a:ext cx="3654475" cy="2810246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174625" indent="-174625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225" indent="-228600" algn="l" defTabSz="457200" rtl="0" eaLnBrk="1" latinLnBrk="0" hangingPunct="1">
              <a:spcBef>
                <a:spcPct val="20000"/>
              </a:spcBef>
              <a:buFont typeface="Lucida Grande"/>
              <a:buChar char="-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023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96925" indent="-166688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1550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lvl="1" indent="0">
              <a:buFont typeface="Lucida Grande"/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0341313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355C79E-A6E5-624E-B049-76E119D7E7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Special Thanks To: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D3D474B-2F95-C74D-B77C-024C595307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Joseph Bailey, MD</a:t>
            </a:r>
          </a:p>
          <a:p>
            <a:r>
              <a:rPr lang="en-US" dirty="0"/>
              <a:t>Khalilah Gates, MD</a:t>
            </a:r>
          </a:p>
          <a:p>
            <a:r>
              <a:rPr lang="en-US" dirty="0"/>
              <a:t>Clara </a:t>
            </a:r>
            <a:r>
              <a:rPr lang="en-US" dirty="0" err="1"/>
              <a:t>Schroedl</a:t>
            </a:r>
            <a:r>
              <a:rPr lang="en-US" dirty="0"/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3375197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Sedation versus Analgesia: not synonyms!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32" y="1109184"/>
            <a:ext cx="7347440" cy="3680544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Patients in the ICU often experience pain, anxiety, and agitation. 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Sedatives and analgesics are often used together, but do not have to be!</a:t>
            </a:r>
          </a:p>
          <a:p>
            <a:r>
              <a:rPr lang="en-US" sz="1800" dirty="0"/>
              <a:t>Many analgesics have some sedative effects, but most sedatives do NOT have analgesic effects.</a:t>
            </a:r>
          </a:p>
          <a:p>
            <a:r>
              <a:rPr lang="en-US" sz="1800" dirty="0"/>
              <a:t>Nurses are excellent resources for assessing and optimizing pain control and sedation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pPr marL="174625" lvl="1" indent="0">
              <a:buNone/>
            </a:pPr>
            <a:endParaRPr lang="en-US" sz="1800" dirty="0"/>
          </a:p>
          <a:p>
            <a:pPr marL="174625" lvl="1" indent="0">
              <a:buNone/>
            </a:pPr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1C90EF4-FA97-4848-8BE0-CF2F5384451F}"/>
              </a:ext>
            </a:extLst>
          </p:cNvPr>
          <p:cNvSpPr txBox="1">
            <a:spLocks/>
          </p:cNvSpPr>
          <p:nvPr/>
        </p:nvSpPr>
        <p:spPr>
          <a:xfrm>
            <a:off x="838200" y="1569008"/>
            <a:ext cx="3005030" cy="2494227"/>
          </a:xfrm>
          <a:prstGeom prst="rect">
            <a:avLst/>
          </a:prstGeom>
        </p:spPr>
        <p:txBody>
          <a:bodyPr/>
          <a:lstStyle>
            <a:lvl1pPr marL="174625" indent="-174625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225" indent="-228600" algn="l" defTabSz="457200" rtl="0" eaLnBrk="1" latinLnBrk="0" hangingPunct="1">
              <a:spcBef>
                <a:spcPct val="20000"/>
              </a:spcBef>
              <a:buFont typeface="Lucida Grande"/>
              <a:buChar char="-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023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96925" indent="-166688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1550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Sedation:</a:t>
            </a:r>
          </a:p>
          <a:p>
            <a:r>
              <a:rPr lang="en-US" dirty="0"/>
              <a:t>Reduces level of awareness</a:t>
            </a:r>
          </a:p>
          <a:p>
            <a:r>
              <a:rPr lang="en-US" dirty="0"/>
              <a:t>Produces amnesia</a:t>
            </a:r>
          </a:p>
          <a:p>
            <a:r>
              <a:rPr lang="en-US" dirty="0"/>
              <a:t>Eases agitation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AA7B74-C42A-4E8C-A8BC-017114520329}"/>
              </a:ext>
            </a:extLst>
          </p:cNvPr>
          <p:cNvSpPr/>
          <p:nvPr/>
        </p:nvSpPr>
        <p:spPr>
          <a:xfrm>
            <a:off x="773084" y="1507748"/>
            <a:ext cx="3180149" cy="1441708"/>
          </a:xfrm>
          <a:prstGeom prst="rect">
            <a:avLst/>
          </a:prstGeom>
          <a:noFill/>
          <a:ln w="127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E0B0C50-2450-4300-8E1D-366BF5B98272}"/>
              </a:ext>
            </a:extLst>
          </p:cNvPr>
          <p:cNvSpPr txBox="1">
            <a:spLocks/>
          </p:cNvSpPr>
          <p:nvPr/>
        </p:nvSpPr>
        <p:spPr>
          <a:xfrm>
            <a:off x="5097587" y="1569008"/>
            <a:ext cx="3005030" cy="2494227"/>
          </a:xfrm>
          <a:prstGeom prst="rect">
            <a:avLst/>
          </a:prstGeom>
        </p:spPr>
        <p:txBody>
          <a:bodyPr/>
          <a:lstStyle>
            <a:lvl1pPr marL="174625" indent="-174625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225" indent="-228600" algn="l" defTabSz="457200" rtl="0" eaLnBrk="1" latinLnBrk="0" hangingPunct="1">
              <a:spcBef>
                <a:spcPct val="20000"/>
              </a:spcBef>
              <a:buFont typeface="Lucida Grande"/>
              <a:buChar char="-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023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96925" indent="-166688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1550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Analgesia:</a:t>
            </a:r>
          </a:p>
          <a:p>
            <a:r>
              <a:rPr lang="en-US" dirty="0"/>
              <a:t>Reduces sensation of pain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EB34BAB-B8E8-4F78-AEA9-AD5B182AFEA0}"/>
              </a:ext>
            </a:extLst>
          </p:cNvPr>
          <p:cNvSpPr/>
          <p:nvPr/>
        </p:nvSpPr>
        <p:spPr>
          <a:xfrm>
            <a:off x="5032471" y="1507749"/>
            <a:ext cx="3180149" cy="1441708"/>
          </a:xfrm>
          <a:prstGeom prst="rect">
            <a:avLst/>
          </a:prstGeom>
          <a:noFill/>
          <a:ln w="127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55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Pain in the ICU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1380" y="1100139"/>
            <a:ext cx="7347440" cy="3403132"/>
          </a:xfrm>
        </p:spPr>
        <p:txBody>
          <a:bodyPr/>
          <a:lstStyle/>
          <a:p>
            <a:r>
              <a:rPr lang="en-US" sz="1800" dirty="0"/>
              <a:t>Pain is the most common memory patients report about their ICU stay</a:t>
            </a:r>
          </a:p>
          <a:p>
            <a:endParaRPr lang="en-US" sz="1800" dirty="0"/>
          </a:p>
          <a:p>
            <a:r>
              <a:rPr lang="en-US" sz="1800" dirty="0"/>
              <a:t>Procedures are a common cause of pain, but don’t forget how uncomfortable routine management to be: turning patients, suctioning, etc.</a:t>
            </a:r>
          </a:p>
          <a:p>
            <a:endParaRPr lang="en-US" sz="1800" dirty="0"/>
          </a:p>
          <a:p>
            <a:r>
              <a:rPr lang="en-US" sz="1800" dirty="0"/>
              <a:t>Pain is a very common driver of agitation in the ICU. Therefore, pain should be treated before increasing sedation.</a:t>
            </a:r>
          </a:p>
          <a:p>
            <a:pPr lvl="1"/>
            <a:r>
              <a:rPr lang="en-US" sz="1800" dirty="0"/>
              <a:t>Although infusions are common, PRN boluses are a great option if needs are low or episodic</a:t>
            </a:r>
          </a:p>
          <a:p>
            <a:endParaRPr lang="en-US" sz="1800" dirty="0"/>
          </a:p>
          <a:p>
            <a:r>
              <a:rPr lang="en-US" sz="1800" b="1" dirty="0"/>
              <a:t>Assess pain with the CPOT!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pPr marL="174625" lvl="1" indent="0">
              <a:buNone/>
            </a:pPr>
            <a:endParaRPr lang="en-US" sz="1800" dirty="0"/>
          </a:p>
          <a:p>
            <a:pPr marL="174625" lvl="1" indent="0">
              <a:buNone/>
            </a:pPr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765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8556" y="127411"/>
            <a:ext cx="7403417" cy="762000"/>
          </a:xfrm>
        </p:spPr>
        <p:txBody>
          <a:bodyPr/>
          <a:lstStyle/>
          <a:p>
            <a:r>
              <a:rPr lang="en-US" dirty="0"/>
              <a:t>Assessing Pain: CPOT (typically assessed by nurse)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1380" y="1100139"/>
            <a:ext cx="7347440" cy="3403132"/>
          </a:xfrm>
        </p:spPr>
        <p:txBody>
          <a:bodyPr/>
          <a:lstStyle/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pPr marL="174625" lvl="1" indent="0">
              <a:buNone/>
            </a:pPr>
            <a:endParaRPr lang="en-US" sz="1800" dirty="0"/>
          </a:p>
          <a:p>
            <a:pPr marL="174625" lvl="1" indent="0">
              <a:buNone/>
            </a:pPr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C5E2F48-8F42-41D9-82A1-3AB73A4BD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970" y="1049875"/>
            <a:ext cx="5735732" cy="352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F804FA-F613-4C4C-A807-7E5CFB5CEE96}"/>
              </a:ext>
            </a:extLst>
          </p:cNvPr>
          <p:cNvSpPr txBox="1"/>
          <p:nvPr/>
        </p:nvSpPr>
        <p:spPr>
          <a:xfrm>
            <a:off x="6558929" y="4780684"/>
            <a:ext cx="22619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(Payne et al Anesthesiology 2009)</a:t>
            </a:r>
          </a:p>
        </p:txBody>
      </p:sp>
    </p:spTree>
    <p:extLst>
      <p:ext uri="{BB962C8B-B14F-4D97-AF65-F5344CB8AC3E}">
        <p14:creationId xmlns:p14="http://schemas.microsoft.com/office/powerpoint/2010/main" val="1489016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1380" y="1100139"/>
            <a:ext cx="7347440" cy="3403132"/>
          </a:xfrm>
        </p:spPr>
        <p:txBody>
          <a:bodyPr/>
          <a:lstStyle/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pPr marL="174625" lvl="1" indent="0">
              <a:buNone/>
            </a:pPr>
            <a:endParaRPr lang="en-US" sz="1800" dirty="0"/>
          </a:p>
          <a:p>
            <a:pPr marL="174625" lvl="1" indent="0">
              <a:buNone/>
            </a:pPr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C500591-7AFA-44E0-9A78-85EEE1E1AD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6225827"/>
              </p:ext>
            </p:extLst>
          </p:nvPr>
        </p:nvGraphicFramePr>
        <p:xfrm>
          <a:off x="42258" y="1169006"/>
          <a:ext cx="9047863" cy="3239285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1343676">
                  <a:extLst>
                    <a:ext uri="{9D8B030D-6E8A-4147-A177-3AD203B41FA5}">
                      <a16:colId xmlns:a16="http://schemas.microsoft.com/office/drawing/2014/main" val="1937764036"/>
                    </a:ext>
                  </a:extLst>
                </a:gridCol>
                <a:gridCol w="1712819">
                  <a:extLst>
                    <a:ext uri="{9D8B030D-6E8A-4147-A177-3AD203B41FA5}">
                      <a16:colId xmlns:a16="http://schemas.microsoft.com/office/drawing/2014/main" val="3234902546"/>
                    </a:ext>
                  </a:extLst>
                </a:gridCol>
                <a:gridCol w="1328910">
                  <a:extLst>
                    <a:ext uri="{9D8B030D-6E8A-4147-A177-3AD203B41FA5}">
                      <a16:colId xmlns:a16="http://schemas.microsoft.com/office/drawing/2014/main" val="2798955729"/>
                    </a:ext>
                  </a:extLst>
                </a:gridCol>
                <a:gridCol w="885939">
                  <a:extLst>
                    <a:ext uri="{9D8B030D-6E8A-4147-A177-3AD203B41FA5}">
                      <a16:colId xmlns:a16="http://schemas.microsoft.com/office/drawing/2014/main" val="470683308"/>
                    </a:ext>
                  </a:extLst>
                </a:gridCol>
                <a:gridCol w="3776519">
                  <a:extLst>
                    <a:ext uri="{9D8B030D-6E8A-4147-A177-3AD203B41FA5}">
                      <a16:colId xmlns:a16="http://schemas.microsoft.com/office/drawing/2014/main" val="545906269"/>
                    </a:ext>
                  </a:extLst>
                </a:gridCol>
              </a:tblGrid>
              <a:tr h="244474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none" strike="noStrike">
                          <a:effectLst/>
                        </a:rPr>
                        <a:t>DRUG</a:t>
                      </a:r>
                      <a:endParaRPr lang="en-US" sz="1400" b="1">
                        <a:effectLst/>
                      </a:endParaRPr>
                    </a:p>
                  </a:txBody>
                  <a:tcPr marL="41616" marR="41616" marT="20808" marB="20808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effectLst/>
                        </a:rPr>
                        <a:t>EQUIVALENT IV DOSE</a:t>
                      </a:r>
                      <a:endParaRPr lang="en-US" sz="1400" b="1" dirty="0">
                        <a:effectLst/>
                      </a:endParaRPr>
                    </a:p>
                  </a:txBody>
                  <a:tcPr marL="41616" marR="41616" marT="20808" marB="20808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none" strike="noStrike">
                          <a:effectLst/>
                        </a:rPr>
                        <a:t>STARTING DOSE</a:t>
                      </a:r>
                      <a:endParaRPr lang="en-US" sz="1400" b="1">
                        <a:effectLst/>
                      </a:endParaRPr>
                    </a:p>
                  </a:txBody>
                  <a:tcPr marL="41616" marR="41616" marT="20808" marB="20808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none" strike="noStrike">
                          <a:effectLst/>
                        </a:rPr>
                        <a:t>ONSET</a:t>
                      </a:r>
                      <a:endParaRPr lang="en-US" sz="1400" b="1">
                        <a:effectLst/>
                      </a:endParaRPr>
                    </a:p>
                  </a:txBody>
                  <a:tcPr marL="41616" marR="41616" marT="20808" marB="20808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effectLst/>
                        </a:rPr>
                        <a:t>SIDE EFFECTS</a:t>
                      </a:r>
                      <a:endParaRPr lang="en-US" sz="1400" b="1" dirty="0">
                        <a:effectLst/>
                      </a:endParaRPr>
                    </a:p>
                  </a:txBody>
                  <a:tcPr marL="41616" marR="41616" marT="20808" marB="20808"/>
                </a:tc>
                <a:extLst>
                  <a:ext uri="{0D108BD9-81ED-4DB2-BD59-A6C34878D82A}">
                    <a16:rowId xmlns:a16="http://schemas.microsoft.com/office/drawing/2014/main" val="265038839"/>
                  </a:ext>
                </a:extLst>
              </a:tr>
              <a:tr h="68424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>
                          <a:effectLst/>
                        </a:rPr>
                        <a:t>Fentanyl</a:t>
                      </a:r>
                      <a:endParaRPr lang="en-US" sz="1400">
                        <a:effectLst/>
                      </a:endParaRPr>
                    </a:p>
                  </a:txBody>
                  <a:tcPr marL="41616" marR="41616" marT="20808" marB="20808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>
                          <a:effectLst/>
                        </a:rPr>
                        <a:t>0.1mg</a:t>
                      </a:r>
                      <a:endParaRPr lang="en-US" sz="1400">
                        <a:effectLst/>
                      </a:endParaRPr>
                    </a:p>
                  </a:txBody>
                  <a:tcPr marL="41616" marR="41616" marT="20808" marB="20808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>
                          <a:effectLst/>
                        </a:rPr>
                        <a:t>25-50 mcg/hr</a:t>
                      </a:r>
                      <a:endParaRPr lang="en-US" sz="1400">
                        <a:effectLst/>
                      </a:endParaRPr>
                    </a:p>
                  </a:txBody>
                  <a:tcPr marL="41616" marR="41616" marT="20808" marB="20808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>
                          <a:effectLst/>
                        </a:rPr>
                        <a:t>1-2 min</a:t>
                      </a:r>
                      <a:endParaRPr lang="en-US" sz="1400">
                        <a:effectLst/>
                      </a:endParaRPr>
                    </a:p>
                  </a:txBody>
                  <a:tcPr marL="41616" marR="41616" marT="20808" marB="20808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>
                          <a:effectLst/>
                        </a:rPr>
                        <a:t>Less hypotension than with morphine</a:t>
                      </a:r>
                      <a:endParaRPr lang="en-US" sz="140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>
                          <a:effectLst/>
                        </a:rPr>
                        <a:t>Constipation, nausea, resp depression</a:t>
                      </a:r>
                      <a:endParaRPr lang="en-US" sz="1400">
                        <a:effectLst/>
                      </a:endParaRPr>
                    </a:p>
                  </a:txBody>
                  <a:tcPr marL="41616" marR="41616" marT="20808" marB="20808"/>
                </a:tc>
                <a:extLst>
                  <a:ext uri="{0D108BD9-81ED-4DB2-BD59-A6C34878D82A}">
                    <a16:rowId xmlns:a16="http://schemas.microsoft.com/office/drawing/2014/main" val="2014687319"/>
                  </a:ext>
                </a:extLst>
              </a:tr>
              <a:tr h="35803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>
                          <a:effectLst/>
                        </a:rPr>
                        <a:t>Hydromorphone (Dilaudid)</a:t>
                      </a:r>
                      <a:endParaRPr lang="en-US" sz="1400">
                        <a:effectLst/>
                      </a:endParaRPr>
                    </a:p>
                  </a:txBody>
                  <a:tcPr marL="41616" marR="41616" marT="20808" marB="20808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>
                          <a:effectLst/>
                        </a:rPr>
                        <a:t>1.5mg</a:t>
                      </a:r>
                      <a:endParaRPr lang="en-US" sz="1400">
                        <a:effectLst/>
                      </a:endParaRPr>
                    </a:p>
                  </a:txBody>
                  <a:tcPr marL="41616" marR="41616" marT="20808" marB="20808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>
                          <a:effectLst/>
                        </a:rPr>
                        <a:t>0.5 mg/hr</a:t>
                      </a:r>
                      <a:endParaRPr lang="en-US" sz="1400">
                        <a:effectLst/>
                      </a:endParaRPr>
                    </a:p>
                  </a:txBody>
                  <a:tcPr marL="41616" marR="41616" marT="20808" marB="20808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>
                          <a:effectLst/>
                        </a:rPr>
                        <a:t>5-15 min</a:t>
                      </a:r>
                      <a:endParaRPr lang="en-US" sz="1400">
                        <a:effectLst/>
                      </a:endParaRPr>
                    </a:p>
                  </a:txBody>
                  <a:tcPr marL="41616" marR="41616" marT="20808" marB="20808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>
                          <a:effectLst/>
                        </a:rPr>
                        <a:t>Constipation, nausea, resp depression</a:t>
                      </a:r>
                      <a:endParaRPr lang="en-US" sz="1400">
                        <a:effectLst/>
                      </a:endParaRPr>
                    </a:p>
                  </a:txBody>
                  <a:tcPr marL="41616" marR="41616" marT="20808" marB="20808"/>
                </a:tc>
                <a:extLst>
                  <a:ext uri="{0D108BD9-81ED-4DB2-BD59-A6C34878D82A}">
                    <a16:rowId xmlns:a16="http://schemas.microsoft.com/office/drawing/2014/main" val="3862216780"/>
                  </a:ext>
                </a:extLst>
              </a:tr>
              <a:tr h="84735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>
                          <a:effectLst/>
                        </a:rPr>
                        <a:t>Morphine</a:t>
                      </a:r>
                      <a:endParaRPr lang="en-US" sz="1400">
                        <a:effectLst/>
                      </a:endParaRPr>
                    </a:p>
                  </a:txBody>
                  <a:tcPr marL="41616" marR="41616" marT="20808" marB="20808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10mg</a:t>
                      </a:r>
                      <a:endParaRPr lang="en-US" sz="1400" dirty="0">
                        <a:effectLst/>
                      </a:endParaRPr>
                    </a:p>
                  </a:txBody>
                  <a:tcPr marL="41616" marR="41616" marT="20808" marB="20808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2-30mg/</a:t>
                      </a:r>
                      <a:r>
                        <a:rPr lang="en-US" sz="1400" u="none" strike="noStrike" dirty="0" err="1">
                          <a:effectLst/>
                        </a:rPr>
                        <a:t>hr</a:t>
                      </a:r>
                      <a:endParaRPr lang="en-US" sz="1400" dirty="0">
                        <a:effectLst/>
                      </a:endParaRPr>
                    </a:p>
                  </a:txBody>
                  <a:tcPr marL="41616" marR="41616" marT="20808" marB="20808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>
                          <a:effectLst/>
                        </a:rPr>
                        <a:t>5-10 min</a:t>
                      </a:r>
                      <a:endParaRPr lang="en-US" sz="1400">
                        <a:effectLst/>
                      </a:endParaRPr>
                    </a:p>
                  </a:txBody>
                  <a:tcPr marL="41616" marR="41616" marT="20808" marB="20808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>
                          <a:effectLst/>
                        </a:rPr>
                        <a:t>Possible histamine release</a:t>
                      </a:r>
                      <a:endParaRPr lang="en-US" sz="140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>
                          <a:effectLst/>
                        </a:rPr>
                        <a:t>Constipation, nausea, resp depression</a:t>
                      </a:r>
                      <a:endParaRPr lang="en-US" sz="1400">
                        <a:effectLst/>
                      </a:endParaRPr>
                    </a:p>
                    <a:p>
                      <a:pPr fontAlgn="t"/>
                      <a:br>
                        <a:rPr lang="en-US" sz="1400">
                          <a:effectLst/>
                        </a:rPr>
                      </a:br>
                      <a:endParaRPr lang="en-US" sz="1400">
                        <a:effectLst/>
                      </a:endParaRPr>
                    </a:p>
                  </a:txBody>
                  <a:tcPr marL="41616" marR="41616" marT="20808" marB="20808"/>
                </a:tc>
                <a:extLst>
                  <a:ext uri="{0D108BD9-81ED-4DB2-BD59-A6C34878D82A}">
                    <a16:rowId xmlns:a16="http://schemas.microsoft.com/office/drawing/2014/main" val="2617428503"/>
                  </a:ext>
                </a:extLst>
              </a:tr>
              <a:tr h="52113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>
                          <a:effectLst/>
                        </a:rPr>
                        <a:t>*Ketamine</a:t>
                      </a:r>
                      <a:endParaRPr lang="en-US" sz="140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>
                          <a:effectLst/>
                        </a:rPr>
                        <a:t>(NMDA antagonist)</a:t>
                      </a:r>
                      <a:endParaRPr lang="en-US" sz="1400">
                        <a:effectLst/>
                      </a:endParaRPr>
                    </a:p>
                  </a:txBody>
                  <a:tcPr marL="41616" marR="41616" marT="20808" marB="20808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>
                          <a:effectLst/>
                        </a:rPr>
                        <a:t>N/A</a:t>
                      </a:r>
                      <a:endParaRPr lang="en-US" sz="1400">
                        <a:effectLst/>
                      </a:endParaRPr>
                    </a:p>
                  </a:txBody>
                  <a:tcPr marL="41616" marR="41616" marT="20808" marB="20808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>
                          <a:effectLst/>
                        </a:rPr>
                        <a:t>2-8 mcg/kg/min</a:t>
                      </a:r>
                      <a:endParaRPr lang="en-US" sz="1400">
                        <a:effectLst/>
                      </a:endParaRPr>
                    </a:p>
                  </a:txBody>
                  <a:tcPr marL="41616" marR="41616" marT="20808" marB="20808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>
                          <a:effectLst/>
                        </a:rPr>
                        <a:t>1-5 min</a:t>
                      </a:r>
                      <a:endParaRPr lang="en-US" sz="1400">
                        <a:effectLst/>
                      </a:endParaRPr>
                    </a:p>
                  </a:txBody>
                  <a:tcPr marL="41616" marR="41616" marT="20808" marB="20808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Alternative in cases of opioid induced hyperalgesia</a:t>
                      </a:r>
                      <a:endParaRPr lang="en-US" sz="1400" dirty="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Higher doses have sedative effects</a:t>
                      </a:r>
                      <a:endParaRPr lang="en-US" sz="1400" dirty="0">
                        <a:effectLst/>
                      </a:endParaRPr>
                    </a:p>
                  </a:txBody>
                  <a:tcPr marL="41616" marR="41616" marT="20808" marB="20808"/>
                </a:tc>
                <a:extLst>
                  <a:ext uri="{0D108BD9-81ED-4DB2-BD59-A6C34878D82A}">
                    <a16:rowId xmlns:a16="http://schemas.microsoft.com/office/drawing/2014/main" val="2947004467"/>
                  </a:ext>
                </a:extLst>
              </a:tr>
              <a:tr h="22750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>
                          <a:effectLst/>
                        </a:rPr>
                        <a:t>Gabapentin</a:t>
                      </a:r>
                      <a:endParaRPr lang="en-US" sz="1400">
                        <a:effectLst/>
                      </a:endParaRPr>
                    </a:p>
                  </a:txBody>
                  <a:tcPr marL="41616" marR="41616" marT="20808" marB="20808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>
                          <a:effectLst/>
                        </a:rPr>
                        <a:t>For neuropathic pain</a:t>
                      </a:r>
                      <a:endParaRPr lang="en-US" sz="1400">
                        <a:effectLst/>
                      </a:endParaRPr>
                    </a:p>
                  </a:txBody>
                  <a:tcPr marL="41616" marR="41616" marT="20808" marB="20808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</a:txBody>
                  <a:tcPr marL="41616" marR="41616" marT="20808" marB="20808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 </a:t>
                      </a:r>
                    </a:p>
                  </a:txBody>
                  <a:tcPr marL="41616" marR="41616" marT="20808" marB="20808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</a:txBody>
                  <a:tcPr marL="41616" marR="41616" marT="20808" marB="20808"/>
                </a:tc>
                <a:extLst>
                  <a:ext uri="{0D108BD9-81ED-4DB2-BD59-A6C34878D82A}">
                    <a16:rowId xmlns:a16="http://schemas.microsoft.com/office/drawing/2014/main" val="1218667135"/>
                  </a:ext>
                </a:extLst>
              </a:tr>
            </a:tbl>
          </a:graphicData>
        </a:graphic>
      </p:graphicFrame>
      <p:sp>
        <p:nvSpPr>
          <p:cNvPr id="8" name="Rectangle 1">
            <a:extLst>
              <a:ext uri="{FF2B5EF4-FFF2-40B4-BE49-F238E27FC236}">
                <a16:creationId xmlns:a16="http://schemas.microsoft.com/office/drawing/2014/main" id="{B3EC96FE-1030-40C2-B36A-CA0A03C54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6488" y="13541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958D0AD1-9068-438C-A4FC-A12D55EEA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556" y="127411"/>
            <a:ext cx="7180264" cy="762000"/>
          </a:xfrm>
        </p:spPr>
        <p:txBody>
          <a:bodyPr/>
          <a:lstStyle/>
          <a:p>
            <a:r>
              <a:rPr lang="en-US" dirty="0"/>
              <a:t>Medications for Pain Management</a:t>
            </a:r>
          </a:p>
        </p:txBody>
      </p:sp>
    </p:spTree>
    <p:extLst>
      <p:ext uri="{BB962C8B-B14F-4D97-AF65-F5344CB8AC3E}">
        <p14:creationId xmlns:p14="http://schemas.microsoft.com/office/powerpoint/2010/main" val="3726341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Sedation in the ICU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1380" y="1100139"/>
            <a:ext cx="7347440" cy="3403132"/>
          </a:xfrm>
        </p:spPr>
        <p:txBody>
          <a:bodyPr/>
          <a:lstStyle/>
          <a:p>
            <a:r>
              <a:rPr lang="en-US" sz="1800" dirty="0"/>
              <a:t>Our goal is for all patients to be awake, calm and interactive.</a:t>
            </a:r>
          </a:p>
          <a:p>
            <a:endParaRPr lang="en-US" sz="1800" dirty="0"/>
          </a:p>
          <a:p>
            <a:r>
              <a:rPr lang="en-US" sz="1800" dirty="0"/>
              <a:t>However, many patients develop agitation and delirium which can be dangerous to them. Risks include:</a:t>
            </a:r>
          </a:p>
          <a:p>
            <a:pPr lvl="1"/>
            <a:r>
              <a:rPr lang="en-US" sz="1800" dirty="0"/>
              <a:t>Self-extubation</a:t>
            </a:r>
          </a:p>
          <a:p>
            <a:pPr lvl="1"/>
            <a:r>
              <a:rPr lang="en-US" sz="1800" dirty="0"/>
              <a:t>Removing lines</a:t>
            </a:r>
          </a:p>
          <a:p>
            <a:endParaRPr lang="en-US" sz="1800" dirty="0"/>
          </a:p>
          <a:p>
            <a:r>
              <a:rPr lang="en-US" sz="1800" dirty="0"/>
              <a:t>In severe respiratory failure, as may happen with COVID-19, deep sedation may be indicated to ensure patients are synchronous with the ventilator.</a:t>
            </a:r>
          </a:p>
          <a:p>
            <a:pPr lvl="1"/>
            <a:r>
              <a:rPr lang="en-US" sz="1800" dirty="0"/>
              <a:t> Before neuromuscular blockade can be initiated, patients must be deeply sedated.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pPr marL="174625" lvl="1" indent="0">
              <a:buNone/>
            </a:pPr>
            <a:endParaRPr lang="en-US" sz="1800" dirty="0"/>
          </a:p>
          <a:p>
            <a:pPr marL="174625" lvl="1" indent="0">
              <a:buNone/>
            </a:pPr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557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8556" y="0"/>
            <a:ext cx="7180264" cy="762000"/>
          </a:xfrm>
        </p:spPr>
        <p:txBody>
          <a:bodyPr/>
          <a:lstStyle/>
          <a:p>
            <a:r>
              <a:rPr lang="en-US" dirty="0"/>
              <a:t>Assessing Sedation: the RASS Scale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1380" y="1100139"/>
            <a:ext cx="7347440" cy="3403132"/>
          </a:xfrm>
        </p:spPr>
        <p:txBody>
          <a:bodyPr/>
          <a:lstStyle/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pPr marL="174625" lvl="1" indent="0">
              <a:buNone/>
            </a:pPr>
            <a:endParaRPr lang="en-US" sz="1800" dirty="0"/>
          </a:p>
          <a:p>
            <a:pPr marL="174625" lvl="1" indent="0">
              <a:buNone/>
            </a:pPr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44222F4-5A9C-454E-BDA9-B9BE7FB76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189" y="889411"/>
            <a:ext cx="5223822" cy="369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eft Bracket 3">
            <a:extLst>
              <a:ext uri="{FF2B5EF4-FFF2-40B4-BE49-F238E27FC236}">
                <a16:creationId xmlns:a16="http://schemas.microsoft.com/office/drawing/2014/main" id="{C24A126F-453C-994B-9DF1-6AF08F5937A5}"/>
              </a:ext>
            </a:extLst>
          </p:cNvPr>
          <p:cNvSpPr/>
          <p:nvPr/>
        </p:nvSpPr>
        <p:spPr>
          <a:xfrm>
            <a:off x="1809345" y="2737511"/>
            <a:ext cx="183844" cy="1134098"/>
          </a:xfrm>
          <a:prstGeom prst="leftBracket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46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1380" y="1100139"/>
            <a:ext cx="7347440" cy="3403132"/>
          </a:xfrm>
        </p:spPr>
        <p:txBody>
          <a:bodyPr/>
          <a:lstStyle/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pPr marL="174625" lvl="1" indent="0">
              <a:buNone/>
            </a:pPr>
            <a:endParaRPr lang="en-US" sz="1800" dirty="0"/>
          </a:p>
          <a:p>
            <a:pPr marL="174625" lvl="1" indent="0">
              <a:buNone/>
            </a:pPr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dirty="0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B3EC96FE-1030-40C2-B36A-CA0A03C54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6488" y="13541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F9FED3F-E736-4312-876D-6224F2BFCE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3802378"/>
              </p:ext>
            </p:extLst>
          </p:nvPr>
        </p:nvGraphicFramePr>
        <p:xfrm>
          <a:off x="953185" y="1247912"/>
          <a:ext cx="7525986" cy="3107585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281890">
                  <a:extLst>
                    <a:ext uri="{9D8B030D-6E8A-4147-A177-3AD203B41FA5}">
                      <a16:colId xmlns:a16="http://schemas.microsoft.com/office/drawing/2014/main" val="4154044814"/>
                    </a:ext>
                  </a:extLst>
                </a:gridCol>
                <a:gridCol w="1682564">
                  <a:extLst>
                    <a:ext uri="{9D8B030D-6E8A-4147-A177-3AD203B41FA5}">
                      <a16:colId xmlns:a16="http://schemas.microsoft.com/office/drawing/2014/main" val="2344803708"/>
                    </a:ext>
                  </a:extLst>
                </a:gridCol>
                <a:gridCol w="1326285">
                  <a:extLst>
                    <a:ext uri="{9D8B030D-6E8A-4147-A177-3AD203B41FA5}">
                      <a16:colId xmlns:a16="http://schemas.microsoft.com/office/drawing/2014/main" val="3371959563"/>
                    </a:ext>
                  </a:extLst>
                </a:gridCol>
                <a:gridCol w="1759131">
                  <a:extLst>
                    <a:ext uri="{9D8B030D-6E8A-4147-A177-3AD203B41FA5}">
                      <a16:colId xmlns:a16="http://schemas.microsoft.com/office/drawing/2014/main" val="617366032"/>
                    </a:ext>
                  </a:extLst>
                </a:gridCol>
                <a:gridCol w="1476116">
                  <a:extLst>
                    <a:ext uri="{9D8B030D-6E8A-4147-A177-3AD203B41FA5}">
                      <a16:colId xmlns:a16="http://schemas.microsoft.com/office/drawing/2014/main" val="2981649038"/>
                    </a:ext>
                  </a:extLst>
                </a:gridCol>
              </a:tblGrid>
              <a:tr h="515255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effectLst/>
                        </a:rPr>
                        <a:t>Drug</a:t>
                      </a:r>
                      <a:endParaRPr lang="en-US" sz="1400" b="1" dirty="0">
                        <a:effectLst/>
                      </a:endParaRPr>
                    </a:p>
                  </a:txBody>
                  <a:tcPr marL="38007" marR="38007" marT="19003" marB="19003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none" strike="noStrike">
                          <a:effectLst/>
                        </a:rPr>
                        <a:t>Mechanism of Action</a:t>
                      </a:r>
                      <a:endParaRPr lang="en-US" sz="1400" b="1">
                        <a:effectLst/>
                      </a:endParaRPr>
                    </a:p>
                  </a:txBody>
                  <a:tcPr marL="38007" marR="38007" marT="19003" marB="19003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none" strike="noStrike">
                          <a:effectLst/>
                        </a:rPr>
                        <a:t>Dosing</a:t>
                      </a:r>
                      <a:endParaRPr lang="en-US" sz="1400" b="1">
                        <a:effectLst/>
                      </a:endParaRPr>
                    </a:p>
                  </a:txBody>
                  <a:tcPr marL="38007" marR="38007" marT="19003" marB="19003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none" strike="noStrike">
                          <a:effectLst/>
                        </a:rPr>
                        <a:t>Advantages</a:t>
                      </a:r>
                      <a:endParaRPr lang="en-US" sz="1400" b="1">
                        <a:effectLst/>
                      </a:endParaRPr>
                    </a:p>
                  </a:txBody>
                  <a:tcPr marL="38007" marR="38007" marT="19003" marB="19003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effectLst/>
                        </a:rPr>
                        <a:t>Disadvantages</a:t>
                      </a:r>
                      <a:endParaRPr lang="en-US" sz="1400" b="1" dirty="0">
                        <a:effectLst/>
                      </a:endParaRPr>
                    </a:p>
                  </a:txBody>
                  <a:tcPr marL="38007" marR="38007" marT="19003" marB="19003"/>
                </a:tc>
                <a:extLst>
                  <a:ext uri="{0D108BD9-81ED-4DB2-BD59-A6C34878D82A}">
                    <a16:rowId xmlns:a16="http://schemas.microsoft.com/office/drawing/2014/main" val="2931903365"/>
                  </a:ext>
                </a:extLst>
              </a:tr>
              <a:tr h="83239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u="none" strike="noStrike">
                          <a:effectLst/>
                        </a:rPr>
                        <a:t>Propofol</a:t>
                      </a:r>
                      <a:endParaRPr lang="en-US" sz="1000">
                        <a:effectLst/>
                      </a:endParaRPr>
                    </a:p>
                  </a:txBody>
                  <a:tcPr marL="38007" marR="38007" marT="19003" marB="19003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u="none" strike="noStrike">
                          <a:effectLst/>
                        </a:rPr>
                        <a:t>GABAa</a:t>
                      </a:r>
                      <a:endParaRPr lang="en-US" sz="1000">
                        <a:effectLst/>
                      </a:endParaRPr>
                    </a:p>
                  </a:txBody>
                  <a:tcPr marL="38007" marR="38007" marT="19003" marB="19003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u="none" strike="noStrike">
                          <a:effectLst/>
                        </a:rPr>
                        <a:t>50-200 mg/hr</a:t>
                      </a:r>
                      <a:endParaRPr lang="en-US" sz="1000">
                        <a:effectLst/>
                      </a:endParaRPr>
                    </a:p>
                  </a:txBody>
                  <a:tcPr marL="38007" marR="38007" marT="19003" marB="19003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u="none" strike="noStrike">
                          <a:effectLst/>
                        </a:rPr>
                        <a:t>Fast onset (1 min) , fast off</a:t>
                      </a:r>
                      <a:endParaRPr lang="en-US" sz="1000">
                        <a:effectLst/>
                      </a:endParaRPr>
                    </a:p>
                    <a:p>
                      <a:pPr fontAlgn="t"/>
                      <a:br>
                        <a:rPr lang="en-US" sz="1000">
                          <a:effectLst/>
                        </a:rPr>
                      </a:br>
                      <a:endParaRPr lang="en-US" sz="1000">
                        <a:effectLst/>
                      </a:endParaRPr>
                    </a:p>
                  </a:txBody>
                  <a:tcPr marL="38007" marR="38007" marT="19003" marB="19003"/>
                </a:tc>
                <a:tc>
                  <a:txBody>
                    <a:bodyPr/>
                    <a:lstStyle/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50" u="none" strike="noStrike">
                          <a:effectLst/>
                        </a:rPr>
                        <a:t>Hypotension</a:t>
                      </a:r>
                    </a:p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50" u="none" strike="noStrike">
                          <a:effectLst/>
                        </a:rPr>
                        <a:t>Pancreatitis</a:t>
                      </a:r>
                    </a:p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50" u="none" strike="noStrike">
                          <a:effectLst/>
                        </a:rPr>
                        <a:t>Infusion syndrome</a:t>
                      </a:r>
                    </a:p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50" u="none" strike="noStrike">
                          <a:effectLst/>
                        </a:rPr>
                        <a:t>HyperTG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007" marR="38007" marT="19003" marB="19003"/>
                </a:tc>
                <a:extLst>
                  <a:ext uri="{0D108BD9-81ED-4DB2-BD59-A6C34878D82A}">
                    <a16:rowId xmlns:a16="http://schemas.microsoft.com/office/drawing/2014/main" val="2792610391"/>
                  </a:ext>
                </a:extLst>
              </a:tr>
              <a:tr h="80068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u="none" strike="noStrike">
                          <a:effectLst/>
                        </a:rPr>
                        <a:t>Dexmedetomidine </a:t>
                      </a:r>
                      <a:endParaRPr lang="en-US" sz="100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u="none" strike="noStrike">
                          <a:effectLst/>
                        </a:rPr>
                        <a:t>(Precedex) </a:t>
                      </a:r>
                      <a:endParaRPr lang="en-US" sz="1000">
                        <a:effectLst/>
                      </a:endParaRPr>
                    </a:p>
                    <a:p>
                      <a:pPr fontAlgn="t"/>
                      <a:br>
                        <a:rPr lang="en-US" sz="1000">
                          <a:effectLst/>
                        </a:rPr>
                      </a:br>
                      <a:endParaRPr lang="en-US" sz="1000">
                        <a:effectLst/>
                      </a:endParaRPr>
                    </a:p>
                  </a:txBody>
                  <a:tcPr marL="38007" marR="38007" marT="19003" marB="19003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u="none" strike="noStrike">
                          <a:effectLst/>
                        </a:rPr>
                        <a:t>a2- agonist</a:t>
                      </a:r>
                      <a:endParaRPr lang="en-US" sz="1000">
                        <a:effectLst/>
                      </a:endParaRPr>
                    </a:p>
                  </a:txBody>
                  <a:tcPr marL="38007" marR="38007" marT="19003" marB="19003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u="none" strike="noStrike">
                          <a:effectLst/>
                        </a:rPr>
                        <a:t>Half life of 2 hrs</a:t>
                      </a:r>
                      <a:endParaRPr lang="en-US" sz="100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u="none" strike="noStrike">
                          <a:effectLst/>
                        </a:rPr>
                        <a:t>0.2 - 1.5 mcg/kg/hr</a:t>
                      </a:r>
                      <a:endParaRPr lang="en-US" sz="100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u="none" strike="noStrike">
                          <a:effectLst/>
                        </a:rPr>
                        <a:t>Use for &lt;24 hrs</a:t>
                      </a:r>
                      <a:endParaRPr lang="en-US" sz="1000">
                        <a:effectLst/>
                      </a:endParaRPr>
                    </a:p>
                  </a:txBody>
                  <a:tcPr marL="38007" marR="38007" marT="19003" marB="19003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u="none" strike="noStrike">
                          <a:effectLst/>
                        </a:rPr>
                        <a:t>Some analgesia properties</a:t>
                      </a:r>
                      <a:endParaRPr lang="en-US" sz="1000">
                        <a:effectLst/>
                      </a:endParaRPr>
                    </a:p>
                  </a:txBody>
                  <a:tcPr marL="38007" marR="38007" marT="19003" marB="19003"/>
                </a:tc>
                <a:tc>
                  <a:txBody>
                    <a:bodyPr/>
                    <a:lstStyle/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50" u="none" strike="noStrike">
                          <a:effectLst/>
                        </a:rPr>
                        <a:t>Hypotension</a:t>
                      </a:r>
                    </a:p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50" u="none" strike="noStrike">
                          <a:effectLst/>
                        </a:rPr>
                        <a:t>Bradycardia</a:t>
                      </a:r>
                    </a:p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50" u="none" strike="noStrike">
                          <a:effectLst/>
                        </a:rPr>
                        <a:t>Dry Mouth</a:t>
                      </a:r>
                    </a:p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50" u="none" strike="noStrike">
                          <a:effectLst/>
                        </a:rPr>
                        <a:t>Nausea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007" marR="38007" marT="19003" marB="19003"/>
                </a:tc>
                <a:extLst>
                  <a:ext uri="{0D108BD9-81ED-4DB2-BD59-A6C34878D82A}">
                    <a16:rowId xmlns:a16="http://schemas.microsoft.com/office/drawing/2014/main" val="1608312567"/>
                  </a:ext>
                </a:extLst>
              </a:tr>
              <a:tr h="95925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u="none" strike="noStrike">
                          <a:effectLst/>
                        </a:rPr>
                        <a:t>Benzodiazepines</a:t>
                      </a:r>
                      <a:endParaRPr lang="en-US" sz="1000">
                        <a:effectLst/>
                      </a:endParaRPr>
                    </a:p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50" u="none" strike="noStrike">
                          <a:effectLst/>
                        </a:rPr>
                        <a:t>Ativan</a:t>
                      </a:r>
                    </a:p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50" u="none" strike="noStrike">
                          <a:effectLst/>
                        </a:rPr>
                        <a:t>Midazolam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007" marR="38007" marT="19003" marB="19003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u="none" strike="noStrike">
                          <a:effectLst/>
                        </a:rPr>
                        <a:t>GABAa</a:t>
                      </a:r>
                      <a:endParaRPr lang="en-US" sz="1000">
                        <a:effectLst/>
                      </a:endParaRPr>
                    </a:p>
                  </a:txBody>
                  <a:tcPr marL="38007" marR="38007" marT="19003" marB="19003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u="none" strike="noStrike">
                          <a:effectLst/>
                        </a:rPr>
                        <a:t>1 - 5 mg/hr</a:t>
                      </a:r>
                      <a:endParaRPr lang="en-US" sz="1000">
                        <a:effectLst/>
                      </a:endParaRPr>
                    </a:p>
                  </a:txBody>
                  <a:tcPr marL="38007" marR="38007" marT="19003" marB="19003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u="none" strike="noStrike" dirty="0">
                          <a:effectLst/>
                        </a:rPr>
                        <a:t>Less hemodynamic effects</a:t>
                      </a:r>
                      <a:endParaRPr lang="en-US" sz="1000" dirty="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u="none" strike="noStrike" dirty="0">
                          <a:effectLst/>
                        </a:rPr>
                        <a:t>Good in EtOH withdrawal</a:t>
                      </a:r>
                      <a:endParaRPr lang="en-US" sz="1000" dirty="0">
                        <a:effectLst/>
                      </a:endParaRPr>
                    </a:p>
                    <a:p>
                      <a:pPr fontAlgn="t"/>
                      <a:br>
                        <a:rPr lang="en-US" sz="1000" dirty="0">
                          <a:effectLst/>
                        </a:rPr>
                      </a:br>
                      <a:endParaRPr lang="en-US" sz="1000" dirty="0">
                        <a:effectLst/>
                      </a:endParaRPr>
                    </a:p>
                  </a:txBody>
                  <a:tcPr marL="38007" marR="38007" marT="19003" marB="19003"/>
                </a:tc>
                <a:tc>
                  <a:txBody>
                    <a:bodyPr/>
                    <a:lstStyle/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50" u="none" strike="noStrike" dirty="0">
                          <a:effectLst/>
                        </a:rPr>
                        <a:t>Higher risk of delirium</a:t>
                      </a:r>
                    </a:p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50" u="none" strike="noStrike" dirty="0">
                          <a:effectLst/>
                        </a:rPr>
                        <a:t>Tolerance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007" marR="38007" marT="19003" marB="19003"/>
                </a:tc>
                <a:extLst>
                  <a:ext uri="{0D108BD9-81ED-4DB2-BD59-A6C34878D82A}">
                    <a16:rowId xmlns:a16="http://schemas.microsoft.com/office/drawing/2014/main" val="765656169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87E77E86-6537-42F5-83AE-1AC87A4CF2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005" y="1456387"/>
            <a:ext cx="13350984" cy="47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itle 9">
            <a:extLst>
              <a:ext uri="{FF2B5EF4-FFF2-40B4-BE49-F238E27FC236}">
                <a16:creationId xmlns:a16="http://schemas.microsoft.com/office/drawing/2014/main" id="{55FC92FB-3F22-45DA-8439-C37599230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556" y="127411"/>
            <a:ext cx="7180264" cy="762000"/>
          </a:xfrm>
        </p:spPr>
        <p:txBody>
          <a:bodyPr/>
          <a:lstStyle/>
          <a:p>
            <a:r>
              <a:rPr lang="en-US" dirty="0"/>
              <a:t>Medications for Sedation</a:t>
            </a:r>
          </a:p>
        </p:txBody>
      </p:sp>
    </p:spTree>
    <p:extLst>
      <p:ext uri="{BB962C8B-B14F-4D97-AF65-F5344CB8AC3E}">
        <p14:creationId xmlns:p14="http://schemas.microsoft.com/office/powerpoint/2010/main" val="3404418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8CE5220-7088-3C45-A136-8C45BE158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Pain Management Protocol-Medication Adjustment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7D02FB-1E02-5D4A-B073-C139C4A539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584"/>
          <a:stretch/>
        </p:blipFill>
        <p:spPr>
          <a:xfrm>
            <a:off x="2584214" y="1155204"/>
            <a:ext cx="3635744" cy="395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561834"/>
      </p:ext>
    </p:extLst>
  </p:cSld>
  <p:clrMapOvr>
    <a:masterClrMapping/>
  </p:clrMapOvr>
</p:sld>
</file>

<file path=ppt/theme/theme1.xml><?xml version="1.0" encoding="utf-8"?>
<a:theme xmlns:a="http://schemas.openxmlformats.org/drawingml/2006/main" name="Northwestern Medicine Low Brand">
  <a:themeElements>
    <a:clrScheme name="NM Colors">
      <a:dk1>
        <a:srgbClr val="54585A"/>
      </a:dk1>
      <a:lt1>
        <a:sysClr val="window" lastClr="FFFFFF"/>
      </a:lt1>
      <a:dk2>
        <a:srgbClr val="61468B"/>
      </a:dk2>
      <a:lt2>
        <a:srgbClr val="CFC7DC"/>
      </a:lt2>
      <a:accent1>
        <a:srgbClr val="917EAE"/>
      </a:accent1>
      <a:accent2>
        <a:srgbClr val="B0A2C5"/>
      </a:accent2>
      <a:accent3>
        <a:srgbClr val="00A144"/>
      </a:accent3>
      <a:accent4>
        <a:srgbClr val="CFD641"/>
      </a:accent4>
      <a:accent5>
        <a:srgbClr val="EDAC1A"/>
      </a:accent5>
      <a:accent6>
        <a:srgbClr val="DF6426"/>
      </a:accent6>
      <a:hlink>
        <a:srgbClr val="B1ACCE"/>
      </a:hlink>
      <a:folHlink>
        <a:srgbClr val="D4D5D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37185</TotalTime>
  <Words>853</Words>
  <Application>Microsoft Macintosh PowerPoint</Application>
  <PresentationFormat>On-screen Show (16:9)</PresentationFormat>
  <Paragraphs>266</Paragraphs>
  <Slides>19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Lucida Grande</vt:lpstr>
      <vt:lpstr>Northwestern Medicine Low Brand</vt:lpstr>
      <vt:lpstr>Sedation and Analgesia Division of Pulmonary and Critical Care</vt:lpstr>
      <vt:lpstr>Sedation versus Analgesia: not synonyms!</vt:lpstr>
      <vt:lpstr>Pain in the ICU</vt:lpstr>
      <vt:lpstr>Assessing Pain: CPOT (typically assessed by nurse)</vt:lpstr>
      <vt:lpstr>Medications for Pain Management</vt:lpstr>
      <vt:lpstr>Sedation in the ICU</vt:lpstr>
      <vt:lpstr>Assessing Sedation: the RASS Scale</vt:lpstr>
      <vt:lpstr>Medications for Sedation</vt:lpstr>
      <vt:lpstr>Pain Management Protocol-Medication Adjustment</vt:lpstr>
      <vt:lpstr>Sedation Protocol-How to adjust meds</vt:lpstr>
      <vt:lpstr>Weaning Sedation</vt:lpstr>
      <vt:lpstr>Spontaneous Awakening Trial (SAT) and Spontaneous Breathing Trial (SBT)</vt:lpstr>
      <vt:lpstr>Analgesia and Sedation in COVID-19 Infection</vt:lpstr>
      <vt:lpstr>Assessing Delirium in the ICU with CAM-ICU</vt:lpstr>
      <vt:lpstr>Delirium-Diagnosis and Treatment</vt:lpstr>
      <vt:lpstr>Delirium Treatment </vt:lpstr>
      <vt:lpstr>Summary</vt:lpstr>
      <vt:lpstr>Thank You</vt:lpstr>
      <vt:lpstr>Special Thanks To:</vt:lpstr>
    </vt:vector>
  </TitlesOfParts>
  <Company>Liska + Associates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SunJoo</dc:creator>
  <cp:lastModifiedBy>Khalilah Latrece Gates</cp:lastModifiedBy>
  <cp:revision>398</cp:revision>
  <cp:lastPrinted>2014-06-10T20:21:59Z</cp:lastPrinted>
  <dcterms:created xsi:type="dcterms:W3CDTF">2014-06-10T15:03:59Z</dcterms:created>
  <dcterms:modified xsi:type="dcterms:W3CDTF">2020-03-31T00:09:20Z</dcterms:modified>
</cp:coreProperties>
</file>