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3" r:id="rId3"/>
    <p:sldMasterId id="2147483685" r:id="rId4"/>
  </p:sldMasterIdLst>
  <p:notesMasterIdLst>
    <p:notesMasterId r:id="rId36"/>
  </p:notesMasterIdLst>
  <p:sldIdLst>
    <p:sldId id="257" r:id="rId5"/>
    <p:sldId id="288" r:id="rId6"/>
    <p:sldId id="296" r:id="rId7"/>
    <p:sldId id="317" r:id="rId8"/>
    <p:sldId id="297" r:id="rId9"/>
    <p:sldId id="321" r:id="rId10"/>
    <p:sldId id="322" r:id="rId11"/>
    <p:sldId id="290" r:id="rId12"/>
    <p:sldId id="313" r:id="rId13"/>
    <p:sldId id="301" r:id="rId14"/>
    <p:sldId id="330" r:id="rId15"/>
    <p:sldId id="324" r:id="rId16"/>
    <p:sldId id="325" r:id="rId17"/>
    <p:sldId id="326" r:id="rId18"/>
    <p:sldId id="327" r:id="rId19"/>
    <p:sldId id="331" r:id="rId20"/>
    <p:sldId id="332" r:id="rId21"/>
    <p:sldId id="333" r:id="rId22"/>
    <p:sldId id="334" r:id="rId23"/>
    <p:sldId id="335" r:id="rId24"/>
    <p:sldId id="302" r:id="rId25"/>
    <p:sldId id="314" r:id="rId26"/>
    <p:sldId id="319" r:id="rId27"/>
    <p:sldId id="323" r:id="rId28"/>
    <p:sldId id="315" r:id="rId29"/>
    <p:sldId id="316" r:id="rId30"/>
    <p:sldId id="320" r:id="rId31"/>
    <p:sldId id="312" r:id="rId32"/>
    <p:sldId id="295" r:id="rId33"/>
    <p:sldId id="336" r:id="rId34"/>
    <p:sldId id="32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73" autoAdjust="0"/>
    <p:restoredTop sz="79008" autoAdjust="0"/>
  </p:normalViewPr>
  <p:slideViewPr>
    <p:cSldViewPr>
      <p:cViewPr varScale="1">
        <p:scale>
          <a:sx n="119" d="100"/>
          <a:sy n="119" d="100"/>
        </p:scale>
        <p:origin x="-2024" y="-96"/>
      </p:cViewPr>
      <p:guideLst>
        <p:guide orient="horz" pos="2160"/>
        <p:guide pos="2880"/>
      </p:guideLst>
    </p:cSldViewPr>
  </p:slideViewPr>
  <p:notesTextViewPr>
    <p:cViewPr>
      <p:scale>
        <a:sx n="1" d="1"/>
        <a:sy n="1" d="1"/>
      </p:scale>
      <p:origin x="0" y="0"/>
    </p:cViewPr>
  </p:notesTextViewPr>
  <p:sorterViewPr>
    <p:cViewPr>
      <p:scale>
        <a:sx n="120" d="100"/>
        <a:sy n="120" d="100"/>
      </p:scale>
      <p:origin x="0" y="499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F85D6-06CC-4DF1-8CD1-C2D3C9AA7F55}" type="datetimeFigureOut">
              <a:rPr lang="en-US" smtClean="0"/>
              <a:t>6/3/13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A491A-FAFB-4CBE-82FF-2DFC59B9C1C6}" type="slidenum">
              <a:rPr lang="en-US" smtClean="0"/>
              <a:t>‹#›</a:t>
            </a:fld>
            <a:endParaRPr lang="en-US"/>
          </a:p>
        </p:txBody>
      </p:sp>
    </p:spTree>
    <p:extLst>
      <p:ext uri="{BB962C8B-B14F-4D97-AF65-F5344CB8AC3E}">
        <p14:creationId xmlns:p14="http://schemas.microsoft.com/office/powerpoint/2010/main" val="3942092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A491A-FAFB-4CBE-82FF-2DFC59B9C1C6}" type="slidenum">
              <a:rPr lang="en-US" smtClean="0"/>
              <a:t>1</a:t>
            </a:fld>
            <a:endParaRPr lang="en-US"/>
          </a:p>
        </p:txBody>
      </p:sp>
    </p:spTree>
    <p:extLst>
      <p:ext uri="{BB962C8B-B14F-4D97-AF65-F5344CB8AC3E}">
        <p14:creationId xmlns:p14="http://schemas.microsoft.com/office/powerpoint/2010/main" val="88223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Steve</a:t>
            </a:r>
          </a:p>
          <a:p>
            <a:r>
              <a:rPr lang="en-US" smtClean="0"/>
              <a:t>The first methodology report was specifically required by the legislation that created PCORI, as we stated earlier.  </a:t>
            </a:r>
          </a:p>
          <a:p>
            <a:r>
              <a:rPr lang="en-US" smtClean="0"/>
              <a:t>The MC submitted a draft report to the Board of Governors in May.  The board accepted the draft and we are now asking for public comment.  </a:t>
            </a:r>
          </a:p>
          <a:p>
            <a:endParaRPr lang="en-US" smtClean="0"/>
          </a:p>
          <a:p>
            <a:r>
              <a:rPr lang="en-US" smtClean="0"/>
              <a:t>We want and need input….and based on that as well as ongoing review by the Methods Committee the report will be revised and a final version will be submitted to the Board in November.</a:t>
            </a: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35298" indent="-282807" eaLnBrk="0" hangingPunct="0">
              <a:defRPr>
                <a:solidFill>
                  <a:schemeClr val="tx1"/>
                </a:solidFill>
                <a:latin typeface="Arial" pitchFamily="34" charset="0"/>
                <a:ea typeface="MS PGothic" pitchFamily="34" charset="-128"/>
              </a:defRPr>
            </a:lvl2pPr>
            <a:lvl3pPr marL="1131227" indent="-226245" eaLnBrk="0" hangingPunct="0">
              <a:defRPr>
                <a:solidFill>
                  <a:schemeClr val="tx1"/>
                </a:solidFill>
                <a:latin typeface="Arial" pitchFamily="34" charset="0"/>
                <a:ea typeface="MS PGothic" pitchFamily="34" charset="-128"/>
              </a:defRPr>
            </a:lvl3pPr>
            <a:lvl4pPr marL="1583718" indent="-226245" eaLnBrk="0" hangingPunct="0">
              <a:defRPr>
                <a:solidFill>
                  <a:schemeClr val="tx1"/>
                </a:solidFill>
                <a:latin typeface="Arial" pitchFamily="34" charset="0"/>
                <a:ea typeface="MS PGothic" pitchFamily="34" charset="-128"/>
              </a:defRPr>
            </a:lvl4pPr>
            <a:lvl5pPr marL="2036209" indent="-226245" eaLnBrk="0" hangingPunct="0">
              <a:defRPr>
                <a:solidFill>
                  <a:schemeClr val="tx1"/>
                </a:solidFill>
                <a:latin typeface="Arial" pitchFamily="34" charset="0"/>
                <a:ea typeface="MS PGothic" pitchFamily="34" charset="-128"/>
              </a:defRPr>
            </a:lvl5pPr>
            <a:lvl6pPr marL="2488700" indent="-226245" eaLnBrk="0" fontAlgn="base" hangingPunct="0">
              <a:spcBef>
                <a:spcPct val="0"/>
              </a:spcBef>
              <a:spcAft>
                <a:spcPct val="0"/>
              </a:spcAft>
              <a:defRPr>
                <a:solidFill>
                  <a:schemeClr val="tx1"/>
                </a:solidFill>
                <a:latin typeface="Arial" pitchFamily="34" charset="0"/>
                <a:ea typeface="MS PGothic" pitchFamily="34" charset="-128"/>
              </a:defRPr>
            </a:lvl6pPr>
            <a:lvl7pPr marL="2941190" indent="-226245" eaLnBrk="0" fontAlgn="base" hangingPunct="0">
              <a:spcBef>
                <a:spcPct val="0"/>
              </a:spcBef>
              <a:spcAft>
                <a:spcPct val="0"/>
              </a:spcAft>
              <a:defRPr>
                <a:solidFill>
                  <a:schemeClr val="tx1"/>
                </a:solidFill>
                <a:latin typeface="Arial" pitchFamily="34" charset="0"/>
                <a:ea typeface="MS PGothic" pitchFamily="34" charset="-128"/>
              </a:defRPr>
            </a:lvl7pPr>
            <a:lvl8pPr marL="3393681" indent="-226245" eaLnBrk="0" fontAlgn="base" hangingPunct="0">
              <a:spcBef>
                <a:spcPct val="0"/>
              </a:spcBef>
              <a:spcAft>
                <a:spcPct val="0"/>
              </a:spcAft>
              <a:defRPr>
                <a:solidFill>
                  <a:schemeClr val="tx1"/>
                </a:solidFill>
                <a:latin typeface="Arial" pitchFamily="34" charset="0"/>
                <a:ea typeface="MS PGothic" pitchFamily="34" charset="-128"/>
              </a:defRPr>
            </a:lvl8pPr>
            <a:lvl9pPr marL="3846172" indent="-226245"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AF0BE19-DEA6-45CE-AA83-BFAEF6AD67C3}" type="slidenum">
              <a:rPr lang="en-US">
                <a:solidFill>
                  <a:srgbClr val="000000"/>
                </a:solidFill>
              </a:rPr>
              <a:pPr eaLnBrk="1" hangingPunct="1"/>
              <a:t>9</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185">
              <a:defRPr>
                <a:solidFill>
                  <a:schemeClr val="tx1"/>
                </a:solidFill>
                <a:latin typeface="Tahoma" pitchFamily="34" charset="0"/>
              </a:defRPr>
            </a:lvl1pPr>
            <a:lvl2pPr marL="729057" indent="-280406" defTabSz="894185">
              <a:defRPr>
                <a:solidFill>
                  <a:schemeClr val="tx1"/>
                </a:solidFill>
                <a:latin typeface="Tahoma" pitchFamily="34" charset="0"/>
              </a:defRPr>
            </a:lvl2pPr>
            <a:lvl3pPr marL="1121626" indent="-224325" defTabSz="894185">
              <a:defRPr>
                <a:solidFill>
                  <a:schemeClr val="tx1"/>
                </a:solidFill>
                <a:latin typeface="Tahoma" pitchFamily="34" charset="0"/>
              </a:defRPr>
            </a:lvl3pPr>
            <a:lvl4pPr marL="1570276" indent="-224325" defTabSz="894185">
              <a:defRPr>
                <a:solidFill>
                  <a:schemeClr val="tx1"/>
                </a:solidFill>
                <a:latin typeface="Tahoma" pitchFamily="34" charset="0"/>
              </a:defRPr>
            </a:lvl4pPr>
            <a:lvl5pPr marL="2018927" indent="-224325" defTabSz="894185">
              <a:defRPr>
                <a:solidFill>
                  <a:schemeClr val="tx1"/>
                </a:solidFill>
                <a:latin typeface="Tahoma" pitchFamily="34" charset="0"/>
              </a:defRPr>
            </a:lvl5pPr>
            <a:lvl6pPr marL="2467577" indent="-224325" defTabSz="894185" eaLnBrk="0" fontAlgn="base" hangingPunct="0">
              <a:spcBef>
                <a:spcPct val="0"/>
              </a:spcBef>
              <a:spcAft>
                <a:spcPct val="0"/>
              </a:spcAft>
              <a:defRPr>
                <a:solidFill>
                  <a:schemeClr val="tx1"/>
                </a:solidFill>
                <a:latin typeface="Tahoma" pitchFamily="34" charset="0"/>
              </a:defRPr>
            </a:lvl6pPr>
            <a:lvl7pPr marL="2916227" indent="-224325" defTabSz="894185" eaLnBrk="0" fontAlgn="base" hangingPunct="0">
              <a:spcBef>
                <a:spcPct val="0"/>
              </a:spcBef>
              <a:spcAft>
                <a:spcPct val="0"/>
              </a:spcAft>
              <a:defRPr>
                <a:solidFill>
                  <a:schemeClr val="tx1"/>
                </a:solidFill>
                <a:latin typeface="Tahoma" pitchFamily="34" charset="0"/>
              </a:defRPr>
            </a:lvl7pPr>
            <a:lvl8pPr marL="3364878" indent="-224325" defTabSz="894185" eaLnBrk="0" fontAlgn="base" hangingPunct="0">
              <a:spcBef>
                <a:spcPct val="0"/>
              </a:spcBef>
              <a:spcAft>
                <a:spcPct val="0"/>
              </a:spcAft>
              <a:defRPr>
                <a:solidFill>
                  <a:schemeClr val="tx1"/>
                </a:solidFill>
                <a:latin typeface="Tahoma" pitchFamily="34" charset="0"/>
              </a:defRPr>
            </a:lvl8pPr>
            <a:lvl9pPr marL="3813528" indent="-224325" defTabSz="894185" eaLnBrk="0" fontAlgn="base" hangingPunct="0">
              <a:spcBef>
                <a:spcPct val="0"/>
              </a:spcBef>
              <a:spcAft>
                <a:spcPct val="0"/>
              </a:spcAft>
              <a:defRPr>
                <a:solidFill>
                  <a:schemeClr val="tx1"/>
                </a:solidFill>
                <a:latin typeface="Tahoma" pitchFamily="34" charset="0"/>
              </a:defRPr>
            </a:lvl9pPr>
          </a:lstStyle>
          <a:p>
            <a:fld id="{7E12C5B0-E668-427B-BB0B-052F7C665D07}" type="slidenum">
              <a:rPr lang="en-US" smtClean="0">
                <a:solidFill>
                  <a:prstClr val="black"/>
                </a:solidFill>
                <a:latin typeface="Arial" charset="0"/>
              </a:rPr>
              <a:pPr/>
              <a:t>12</a:t>
            </a:fld>
            <a:endParaRPr lang="en-US" dirty="0" smtClean="0">
              <a:solidFill>
                <a:prstClr val="black"/>
              </a:solidFill>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This project was funded as a contract under PCORI’s </a:t>
            </a:r>
            <a:r>
              <a:rPr lang="en-US" dirty="0"/>
              <a:t>Communication and Dissemination Research announcement.</a:t>
            </a: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charset="0"/>
              </a:rPr>
              <a:t>The</a:t>
            </a:r>
            <a:r>
              <a:rPr lang="en-US" baseline="0" dirty="0" smtClean="0">
                <a:latin typeface="Arial" charset="0"/>
              </a:rPr>
              <a:t> scope of work reflects the talent and experience of the team:</a:t>
            </a:r>
          </a:p>
          <a:p>
            <a:r>
              <a:rPr lang="en-US" baseline="0" dirty="0" smtClean="0">
                <a:latin typeface="Arial" charset="0"/>
              </a:rPr>
              <a:t>Allen Heinemann – broad rehabilitation outcomes experience</a:t>
            </a:r>
          </a:p>
          <a:p>
            <a:r>
              <a:rPr lang="en-US" baseline="0" dirty="0" smtClean="0">
                <a:latin typeface="Arial" charset="0"/>
              </a:rPr>
              <a:t>Anne Deutsch – quality measurement work with the National Quality Forum and prior funded work on quality measures for stroke patients</a:t>
            </a:r>
          </a:p>
          <a:p>
            <a:r>
              <a:rPr lang="en-US" baseline="0" dirty="0" smtClean="0">
                <a:latin typeface="Arial" charset="0"/>
              </a:rPr>
              <a:t>David Cella– leadership in IRT/PROM development</a:t>
            </a:r>
          </a:p>
          <a:p>
            <a:r>
              <a:rPr lang="en-US" baseline="0" dirty="0" smtClean="0">
                <a:latin typeface="Arial" charset="0"/>
              </a:rPr>
              <a:t>Karon Cook – psychometric expertise</a:t>
            </a:r>
          </a:p>
          <a:p>
            <a:r>
              <a:rPr lang="en-US" baseline="0" dirty="0" smtClean="0">
                <a:latin typeface="Arial" charset="0"/>
              </a:rPr>
              <a:t>Julie Schwertfeger – clinical manager at Alexian Rehabilitation Hospital, large suburban rehabilitation program</a:t>
            </a:r>
            <a:endParaRPr lang="en-US" dirty="0" smtClean="0">
              <a:latin typeface="Arial"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29057" indent="-280406">
              <a:defRPr>
                <a:solidFill>
                  <a:schemeClr val="tx1"/>
                </a:solidFill>
                <a:latin typeface="Tahoma" pitchFamily="34" charset="0"/>
              </a:defRPr>
            </a:lvl2pPr>
            <a:lvl3pPr marL="1121626" indent="-224325">
              <a:defRPr>
                <a:solidFill>
                  <a:schemeClr val="tx1"/>
                </a:solidFill>
                <a:latin typeface="Tahoma" pitchFamily="34" charset="0"/>
              </a:defRPr>
            </a:lvl3pPr>
            <a:lvl4pPr marL="1570276" indent="-224325">
              <a:defRPr>
                <a:solidFill>
                  <a:schemeClr val="tx1"/>
                </a:solidFill>
                <a:latin typeface="Tahoma" pitchFamily="34" charset="0"/>
              </a:defRPr>
            </a:lvl4pPr>
            <a:lvl5pPr marL="2018927" indent="-224325">
              <a:defRPr>
                <a:solidFill>
                  <a:schemeClr val="tx1"/>
                </a:solidFill>
                <a:latin typeface="Tahoma" pitchFamily="34" charset="0"/>
              </a:defRPr>
            </a:lvl5pPr>
            <a:lvl6pPr marL="2467577" indent="-224325" eaLnBrk="0" fontAlgn="base" hangingPunct="0">
              <a:spcBef>
                <a:spcPct val="0"/>
              </a:spcBef>
              <a:spcAft>
                <a:spcPct val="0"/>
              </a:spcAft>
              <a:defRPr>
                <a:solidFill>
                  <a:schemeClr val="tx1"/>
                </a:solidFill>
                <a:latin typeface="Tahoma" pitchFamily="34" charset="0"/>
              </a:defRPr>
            </a:lvl6pPr>
            <a:lvl7pPr marL="2916227" indent="-224325" eaLnBrk="0" fontAlgn="base" hangingPunct="0">
              <a:spcBef>
                <a:spcPct val="0"/>
              </a:spcBef>
              <a:spcAft>
                <a:spcPct val="0"/>
              </a:spcAft>
              <a:defRPr>
                <a:solidFill>
                  <a:schemeClr val="tx1"/>
                </a:solidFill>
                <a:latin typeface="Tahoma" pitchFamily="34" charset="0"/>
              </a:defRPr>
            </a:lvl7pPr>
            <a:lvl8pPr marL="3364878" indent="-224325" eaLnBrk="0" fontAlgn="base" hangingPunct="0">
              <a:spcBef>
                <a:spcPct val="0"/>
              </a:spcBef>
              <a:spcAft>
                <a:spcPct val="0"/>
              </a:spcAft>
              <a:defRPr>
                <a:solidFill>
                  <a:schemeClr val="tx1"/>
                </a:solidFill>
                <a:latin typeface="Tahoma" pitchFamily="34" charset="0"/>
              </a:defRPr>
            </a:lvl8pPr>
            <a:lvl9pPr marL="3813528" indent="-224325" eaLnBrk="0" fontAlgn="base" hangingPunct="0">
              <a:spcBef>
                <a:spcPct val="0"/>
              </a:spcBef>
              <a:spcAft>
                <a:spcPct val="0"/>
              </a:spcAft>
              <a:defRPr>
                <a:solidFill>
                  <a:schemeClr val="tx1"/>
                </a:solidFill>
                <a:latin typeface="Tahoma" pitchFamily="34" charset="0"/>
              </a:defRPr>
            </a:lvl9pPr>
          </a:lstStyle>
          <a:p>
            <a:fld id="{D8E572B4-E676-4E2D-B4C2-7AD541D76C6B}" type="slidenum">
              <a:rPr lang="en-US" smtClean="0">
                <a:solidFill>
                  <a:prstClr val="black"/>
                </a:solidFill>
                <a:latin typeface="Arial" charset="0"/>
              </a:rPr>
              <a:pPr/>
              <a:t>13</a:t>
            </a:fld>
            <a:endParaRPr lang="en-US" dirty="0" smtClean="0">
              <a:solidFill>
                <a:prstClr val="black"/>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Hammel, Baum, Heinemann</a:t>
            </a:r>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10 May 2013</a:t>
            </a: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OT Summit </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F34478FA-9BFA-40E2-A605-E7AB36436534}"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Hammel, Baum, Heinemann</a:t>
            </a:r>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10 May 2013</a:t>
            </a: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OT Summit </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F34478FA-9BFA-40E2-A605-E7AB36436534}"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charset="-128"/>
              </a:defRPr>
            </a:lvl1pPr>
            <a:lvl2pPr marL="742950" indent="-285750" eaLnBrk="0" hangingPunct="0">
              <a:defRPr>
                <a:solidFill>
                  <a:schemeClr val="tx1"/>
                </a:solidFill>
                <a:latin typeface="Arial" charset="0"/>
                <a:ea typeface="Geneva" charset="-128"/>
              </a:defRPr>
            </a:lvl2pPr>
            <a:lvl3pPr marL="1143000" indent="-228600" eaLnBrk="0" hangingPunct="0">
              <a:defRPr>
                <a:solidFill>
                  <a:schemeClr val="tx1"/>
                </a:solidFill>
                <a:latin typeface="Arial" charset="0"/>
                <a:ea typeface="Geneva" charset="-128"/>
              </a:defRPr>
            </a:lvl3pPr>
            <a:lvl4pPr marL="1600200" indent="-228600" eaLnBrk="0" hangingPunct="0">
              <a:defRPr>
                <a:solidFill>
                  <a:schemeClr val="tx1"/>
                </a:solidFill>
                <a:latin typeface="Arial" charset="0"/>
                <a:ea typeface="Geneva" charset="-128"/>
              </a:defRPr>
            </a:lvl4pPr>
            <a:lvl5pPr marL="2057400" indent="-228600" eaLnBrk="0" hangingPunct="0">
              <a:defRPr>
                <a:solidFill>
                  <a:schemeClr val="tx1"/>
                </a:solidFill>
                <a:latin typeface="Arial" charset="0"/>
                <a:ea typeface="Geneva" charset="-128"/>
              </a:defRPr>
            </a:lvl5pPr>
            <a:lvl6pPr marL="2514600" indent="-228600" defTabSz="457200" eaLnBrk="0" fontAlgn="base" hangingPunct="0">
              <a:spcBef>
                <a:spcPct val="0"/>
              </a:spcBef>
              <a:spcAft>
                <a:spcPct val="0"/>
              </a:spcAft>
              <a:defRPr>
                <a:solidFill>
                  <a:schemeClr val="tx1"/>
                </a:solidFill>
                <a:latin typeface="Arial" charset="0"/>
                <a:ea typeface="Geneva" charset="-128"/>
              </a:defRPr>
            </a:lvl6pPr>
            <a:lvl7pPr marL="2971800" indent="-228600" defTabSz="457200" eaLnBrk="0" fontAlgn="base" hangingPunct="0">
              <a:spcBef>
                <a:spcPct val="0"/>
              </a:spcBef>
              <a:spcAft>
                <a:spcPct val="0"/>
              </a:spcAft>
              <a:defRPr>
                <a:solidFill>
                  <a:schemeClr val="tx1"/>
                </a:solidFill>
                <a:latin typeface="Arial" charset="0"/>
                <a:ea typeface="Geneva" charset="-128"/>
              </a:defRPr>
            </a:lvl7pPr>
            <a:lvl8pPr marL="3429000" indent="-228600" defTabSz="457200" eaLnBrk="0" fontAlgn="base" hangingPunct="0">
              <a:spcBef>
                <a:spcPct val="0"/>
              </a:spcBef>
              <a:spcAft>
                <a:spcPct val="0"/>
              </a:spcAft>
              <a:defRPr>
                <a:solidFill>
                  <a:schemeClr val="tx1"/>
                </a:solidFill>
                <a:latin typeface="Arial" charset="0"/>
                <a:ea typeface="Geneva" charset="-128"/>
              </a:defRPr>
            </a:lvl8pPr>
            <a:lvl9pPr marL="3886200" indent="-228600" defTabSz="457200" eaLnBrk="0" fontAlgn="base" hangingPunct="0">
              <a:spcBef>
                <a:spcPct val="0"/>
              </a:spcBef>
              <a:spcAft>
                <a:spcPct val="0"/>
              </a:spcAft>
              <a:defRPr>
                <a:solidFill>
                  <a:schemeClr val="tx1"/>
                </a:solidFill>
                <a:latin typeface="Arial" charset="0"/>
                <a:ea typeface="Geneva" charset="-128"/>
              </a:defRPr>
            </a:lvl9pPr>
          </a:lstStyle>
          <a:p>
            <a:pPr eaLnBrk="1" hangingPunct="1"/>
            <a:fld id="{737BC152-3D1A-49CC-B47D-A77521843B13}" type="slidenum">
              <a:rPr lang="en-US" smtClean="0">
                <a:latin typeface="Calibri" pitchFamily="34" charset="0"/>
              </a:rPr>
              <a:pPr eaLnBrk="1" hangingPunct="1"/>
              <a:t>16</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A491A-FAFB-4CBE-82FF-2DFC59B9C1C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882234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56FD9F-AA8D-4A3A-AC55-C28248F90780}" type="datetimeFigureOut">
              <a:rPr lang="en-US" smtClean="0"/>
              <a:t>6/3/13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10F00-D9F7-499F-9815-49EEA96E570F}" type="slidenum">
              <a:rPr lang="en-US" smtClean="0"/>
              <a:t>‹#›</a:t>
            </a:fld>
            <a:endParaRPr lang="en-US"/>
          </a:p>
        </p:txBody>
      </p:sp>
    </p:spTree>
    <p:extLst>
      <p:ext uri="{BB962C8B-B14F-4D97-AF65-F5344CB8AC3E}">
        <p14:creationId xmlns:p14="http://schemas.microsoft.com/office/powerpoint/2010/main" val="2399497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6FD9F-AA8D-4A3A-AC55-C28248F90780}" type="datetimeFigureOut">
              <a:rPr lang="en-US" smtClean="0"/>
              <a:t>6/3/13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10F00-D9F7-499F-9815-49EEA96E570F}" type="slidenum">
              <a:rPr lang="en-US" smtClean="0"/>
              <a:t>‹#›</a:t>
            </a:fld>
            <a:endParaRPr lang="en-US"/>
          </a:p>
        </p:txBody>
      </p:sp>
    </p:spTree>
    <p:extLst>
      <p:ext uri="{BB962C8B-B14F-4D97-AF65-F5344CB8AC3E}">
        <p14:creationId xmlns:p14="http://schemas.microsoft.com/office/powerpoint/2010/main" val="2021376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6FD9F-AA8D-4A3A-AC55-C28248F90780}" type="datetimeFigureOut">
              <a:rPr lang="en-US" smtClean="0"/>
              <a:t>6/3/13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10F00-D9F7-499F-9815-49EEA96E570F}" type="slidenum">
              <a:rPr lang="en-US" smtClean="0"/>
              <a:t>‹#›</a:t>
            </a:fld>
            <a:endParaRPr lang="en-US"/>
          </a:p>
        </p:txBody>
      </p:sp>
    </p:spTree>
    <p:extLst>
      <p:ext uri="{BB962C8B-B14F-4D97-AF65-F5344CB8AC3E}">
        <p14:creationId xmlns:p14="http://schemas.microsoft.com/office/powerpoint/2010/main" val="4052274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7" name="Text Placeholder 9"/>
          <p:cNvSpPr>
            <a:spLocks noGrp="1"/>
          </p:cNvSpPr>
          <p:nvPr>
            <p:ph type="body" idx="10"/>
          </p:nvPr>
        </p:nvSpPr>
        <p:spPr>
          <a:xfrm>
            <a:off x="685800" y="2286000"/>
            <a:ext cx="8102600" cy="457200"/>
          </a:xfrm>
          <a:prstGeom prst="rect">
            <a:avLst/>
          </a:prstGeom>
        </p:spPr>
        <p:txBody>
          <a:bodyPr vert="horz" lIns="0" tIns="0" rIns="0" bIns="0"/>
          <a:lstStyle>
            <a:lvl1pPr marL="0" indent="0">
              <a:buNone/>
              <a:defRPr sz="2500" b="1" i="0" baseline="0">
                <a:solidFill>
                  <a:srgbClr val="13307A"/>
                </a:solidFill>
                <a:latin typeface="Verdana"/>
              </a:defRPr>
            </a:lvl1pPr>
          </a:lstStyle>
          <a:p>
            <a:pPr lvl="0"/>
            <a:endParaRPr lang="en-US" dirty="0"/>
          </a:p>
        </p:txBody>
      </p:sp>
      <p:sp>
        <p:nvSpPr>
          <p:cNvPr id="18" name="Text Placeholder 13"/>
          <p:cNvSpPr>
            <a:spLocks noGrp="1"/>
          </p:cNvSpPr>
          <p:nvPr>
            <p:ph type="body" sz="quarter" idx="12"/>
          </p:nvPr>
        </p:nvSpPr>
        <p:spPr>
          <a:xfrm>
            <a:off x="685800" y="6400800"/>
            <a:ext cx="8102600" cy="398462"/>
          </a:xfrm>
          <a:prstGeom prst="rect">
            <a:avLst/>
          </a:prstGeom>
        </p:spPr>
        <p:txBody>
          <a:bodyPr vert="horz" lIns="0" tIns="0" rIns="0" bIns="0"/>
          <a:lstStyle>
            <a:lvl1pPr marL="0" indent="0">
              <a:spcBef>
                <a:spcPts val="600"/>
              </a:spcBef>
              <a:buFontTx/>
              <a:buNone/>
              <a:defRPr sz="1000" baseline="0">
                <a:solidFill>
                  <a:srgbClr val="5B6F7C"/>
                </a:solidFill>
                <a:latin typeface="Verdana"/>
              </a:defRPr>
            </a:lvl1pPr>
          </a:lstStyle>
          <a:p>
            <a:pPr lvl="0"/>
            <a:r>
              <a:rPr lang="en-US" dirty="0" smtClean="0"/>
              <a:t>Click to edit Master text styles</a:t>
            </a:r>
          </a:p>
        </p:txBody>
      </p:sp>
      <p:sp>
        <p:nvSpPr>
          <p:cNvPr id="19" name="Text Placeholder 5"/>
          <p:cNvSpPr>
            <a:spLocks noGrp="1"/>
          </p:cNvSpPr>
          <p:nvPr>
            <p:ph type="body" sz="quarter" idx="13"/>
          </p:nvPr>
        </p:nvSpPr>
        <p:spPr>
          <a:xfrm>
            <a:off x="685800" y="2971800"/>
            <a:ext cx="8102600" cy="3437467"/>
          </a:xfrm>
          <a:prstGeom prst="rect">
            <a:avLst/>
          </a:prstGeom>
        </p:spPr>
        <p:txBody>
          <a:bodyPr vert="horz" lIns="0" tIns="0" rIns="0" bIns="0"/>
          <a:lstStyle>
            <a:lvl1pPr>
              <a:spcBef>
                <a:spcPts val="1800"/>
              </a:spcBef>
              <a:defRPr sz="1800" baseline="0">
                <a:solidFill>
                  <a:srgbClr val="5B6F7C"/>
                </a:solidFill>
                <a:latin typeface="Verdana"/>
              </a:defRPr>
            </a:lvl1pPr>
            <a:lvl2pPr>
              <a:spcBef>
                <a:spcPts val="1800"/>
              </a:spcBef>
              <a:defRPr sz="1800" baseline="0">
                <a:solidFill>
                  <a:srgbClr val="5B6F7C"/>
                </a:solidFill>
                <a:latin typeface="Verdana"/>
              </a:defRPr>
            </a:lvl2pPr>
            <a:lvl3pPr>
              <a:spcBef>
                <a:spcPts val="1800"/>
              </a:spcBef>
              <a:defRPr sz="1800" baseline="0">
                <a:solidFill>
                  <a:srgbClr val="5B6F7C"/>
                </a:solidFill>
                <a:latin typeface="Verdana"/>
              </a:defRPr>
            </a:lvl3pPr>
            <a:lvl4pPr>
              <a:spcBef>
                <a:spcPts val="1800"/>
              </a:spcBef>
              <a:defRPr sz="1800" baseline="0">
                <a:solidFill>
                  <a:srgbClr val="5B6F7C"/>
                </a:solidFill>
                <a:latin typeface="Verdana"/>
              </a:defRPr>
            </a:lvl4pPr>
            <a:lvl5pPr>
              <a:spcBef>
                <a:spcPts val="1800"/>
              </a:spcBef>
              <a:defRPr sz="1800" baseline="0">
                <a:solidFill>
                  <a:srgbClr val="5B6F7C"/>
                </a:solidFill>
                <a:latin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9109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cs typeface="Arial" charset="0"/>
              </a:defRPr>
            </a:lvl1pPr>
          </a:lstStyle>
          <a:p>
            <a:pPr fontAlgn="base">
              <a:spcBef>
                <a:spcPct val="0"/>
              </a:spcBef>
              <a:spcAft>
                <a:spcPct val="0"/>
              </a:spcAft>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MS PGothic" pitchFamily="34" charset="-128"/>
                <a:cs typeface="Arial" pitchFamily="34" charset="0"/>
              </a:defRPr>
            </a:lvl1pPr>
          </a:lstStyle>
          <a:p>
            <a:pPr fontAlgn="base">
              <a:spcBef>
                <a:spcPct val="0"/>
              </a:spcBef>
              <a:spcAft>
                <a:spcPct val="0"/>
              </a:spcAft>
              <a:defRPr/>
            </a:pPr>
            <a:fld id="{6BA60C46-9FEE-41D7-A7FA-59E0210F7530}" type="slidenum">
              <a:rPr lang="en-US">
                <a:latin typeface="Arial" pitchFamily="34" charset="0"/>
              </a:rPr>
              <a:pPr fontAlgn="base">
                <a:spcBef>
                  <a:spcPct val="0"/>
                </a:spcBef>
                <a:spcAft>
                  <a:spcPct val="0"/>
                </a:spcAft>
                <a:defRPr/>
              </a:pPr>
              <a:t>‹#›</a:t>
            </a:fld>
            <a:endParaRPr lang="en-US">
              <a:latin typeface="Arial" pitchFamily="34" charset="0"/>
            </a:endParaRPr>
          </a:p>
        </p:txBody>
      </p:sp>
    </p:spTree>
    <p:extLst>
      <p:ext uri="{BB962C8B-B14F-4D97-AF65-F5344CB8AC3E}">
        <p14:creationId xmlns:p14="http://schemas.microsoft.com/office/powerpoint/2010/main" val="2385585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cs typeface="Arial" charset="0"/>
              </a:defRPr>
            </a:lvl1pPr>
          </a:lstStyle>
          <a:p>
            <a:pPr fontAlgn="base">
              <a:spcBef>
                <a:spcPct val="0"/>
              </a:spcBef>
              <a:spcAft>
                <a:spcPct val="0"/>
              </a:spcAft>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Arial" charset="0"/>
              </a:defRPr>
            </a:lvl1pPr>
          </a:lstStyle>
          <a:p>
            <a:pPr fontAlgn="base">
              <a:spcBef>
                <a:spcPct val="0"/>
              </a:spcBef>
              <a:spcAft>
                <a:spcPct val="0"/>
              </a:spcAft>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MS PGothic" pitchFamily="34" charset="-128"/>
                <a:cs typeface="Arial" pitchFamily="34" charset="0"/>
              </a:defRPr>
            </a:lvl1pPr>
          </a:lstStyle>
          <a:p>
            <a:pPr fontAlgn="base">
              <a:spcBef>
                <a:spcPct val="0"/>
              </a:spcBef>
              <a:spcAft>
                <a:spcPct val="0"/>
              </a:spcAft>
              <a:defRPr/>
            </a:pPr>
            <a:fld id="{EF931C6C-EC77-468F-9C5A-879FE3196F21}" type="slidenum">
              <a:rPr lang="en-US">
                <a:latin typeface="Arial" pitchFamily="34" charset="0"/>
              </a:rPr>
              <a:pPr fontAlgn="base">
                <a:spcBef>
                  <a:spcPct val="0"/>
                </a:spcBef>
                <a:spcAft>
                  <a:spcPct val="0"/>
                </a:spcAft>
                <a:defRPr/>
              </a:pPr>
              <a:t>‹#›</a:t>
            </a:fld>
            <a:endParaRPr lang="en-US">
              <a:latin typeface="Arial" pitchFamily="34" charset="0"/>
            </a:endParaRPr>
          </a:p>
        </p:txBody>
      </p:sp>
    </p:spTree>
    <p:extLst>
      <p:ext uri="{BB962C8B-B14F-4D97-AF65-F5344CB8AC3E}">
        <p14:creationId xmlns:p14="http://schemas.microsoft.com/office/powerpoint/2010/main" val="3818348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7763"/>
            <a:ext cx="7772400" cy="1470183"/>
          </a:xfrm>
          <a:prstGeom prst="rect">
            <a:avLst/>
          </a:prstGeom>
        </p:spPr>
        <p:txBody>
          <a:bodyPr lIns="82296" tIns="41148" rIns="82296" bIns="41148"/>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3077"/>
          </a:xfrm>
          <a:prstGeom prst="rect">
            <a:avLst/>
          </a:prstGeom>
        </p:spPr>
        <p:txBody>
          <a:bodyPr lIns="82296" tIns="41148" rIns="82296" bIns="41148"/>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83406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685800" y="2971800"/>
            <a:ext cx="8102600" cy="3437467"/>
          </a:xfrm>
          <a:prstGeom prst="rect">
            <a:avLst/>
          </a:prstGeom>
        </p:spPr>
        <p:txBody>
          <a:bodyPr vert="horz" lIns="0" tIns="0" rIns="0" bIns="0"/>
          <a:lstStyle>
            <a:lvl1pPr marL="0" indent="0">
              <a:spcBef>
                <a:spcPts val="1800"/>
              </a:spcBef>
              <a:buNone/>
              <a:defRPr sz="1800" baseline="0">
                <a:solidFill>
                  <a:srgbClr val="5B6F7C"/>
                </a:solidFill>
                <a:latin typeface="Verdana"/>
              </a:defRPr>
            </a:lvl1pPr>
            <a:lvl2pPr>
              <a:spcBef>
                <a:spcPts val="1800"/>
              </a:spcBef>
              <a:defRPr sz="1800" baseline="0">
                <a:solidFill>
                  <a:srgbClr val="5B6F7C"/>
                </a:solidFill>
                <a:latin typeface="Verdana"/>
              </a:defRPr>
            </a:lvl2pPr>
            <a:lvl3pPr>
              <a:spcBef>
                <a:spcPts val="1800"/>
              </a:spcBef>
              <a:defRPr sz="1800" baseline="0">
                <a:solidFill>
                  <a:srgbClr val="5B6F7C"/>
                </a:solidFill>
                <a:latin typeface="Verdana"/>
              </a:defRPr>
            </a:lvl3pPr>
            <a:lvl4pPr>
              <a:spcBef>
                <a:spcPts val="1800"/>
              </a:spcBef>
              <a:defRPr sz="1800" baseline="0">
                <a:solidFill>
                  <a:srgbClr val="5B6F7C"/>
                </a:solidFill>
                <a:latin typeface="Verdana"/>
              </a:defRPr>
            </a:lvl4pPr>
            <a:lvl5pPr>
              <a:spcBef>
                <a:spcPts val="1800"/>
              </a:spcBef>
              <a:defRPr sz="1800" baseline="0">
                <a:solidFill>
                  <a:srgbClr val="5B6F7C"/>
                </a:solidFill>
                <a:latin typeface="Verdana"/>
              </a:defRPr>
            </a:lvl5pPr>
          </a:lstStyle>
          <a:p>
            <a:pPr lvl="0"/>
            <a:r>
              <a:rPr lang="en-US" dirty="0" smtClean="0"/>
              <a:t>Click</a:t>
            </a:r>
            <a:endParaRPr lang="en-US" dirty="0"/>
          </a:p>
        </p:txBody>
      </p:sp>
      <p:sp>
        <p:nvSpPr>
          <p:cNvPr id="7" name="Title 1"/>
          <p:cNvSpPr>
            <a:spLocks noGrp="1"/>
          </p:cNvSpPr>
          <p:nvPr>
            <p:ph type="ctrTitle"/>
          </p:nvPr>
        </p:nvSpPr>
        <p:spPr>
          <a:xfrm>
            <a:off x="685800" y="1607763"/>
            <a:ext cx="7772400" cy="1470183"/>
          </a:xfrm>
          <a:prstGeom prst="rect">
            <a:avLst/>
          </a:prstGeom>
        </p:spPr>
        <p:txBody>
          <a:bodyPr lIns="82296" tIns="41148" rIns="82296" bIns="41148"/>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2910666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cs typeface="Arial" charset="0"/>
              </a:defRPr>
            </a:lvl1pPr>
          </a:lstStyle>
          <a:p>
            <a:pPr fontAlgn="base">
              <a:spcBef>
                <a:spcPct val="0"/>
              </a:spcBef>
              <a:spcAft>
                <a:spcPct val="0"/>
              </a:spcAft>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cs typeface="Arial" charset="0"/>
              </a:defRPr>
            </a:lvl1pPr>
          </a:lstStyle>
          <a:p>
            <a:pPr fontAlgn="base">
              <a:spcBef>
                <a:spcPct val="0"/>
              </a:spcBef>
              <a:spcAft>
                <a:spcPct val="0"/>
              </a:spcAft>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MS PGothic" pitchFamily="34" charset="-128"/>
                <a:cs typeface="Arial" pitchFamily="34" charset="0"/>
              </a:defRPr>
            </a:lvl1pPr>
          </a:lstStyle>
          <a:p>
            <a:pPr fontAlgn="base">
              <a:spcBef>
                <a:spcPct val="0"/>
              </a:spcBef>
              <a:spcAft>
                <a:spcPct val="0"/>
              </a:spcAft>
              <a:defRPr/>
            </a:pPr>
            <a:fld id="{8554D520-3DB3-41C0-865C-964BD32BB264}" type="slidenum">
              <a:rPr lang="en-US">
                <a:latin typeface="Arial" pitchFamily="34" charset="0"/>
              </a:rPr>
              <a:pPr fontAlgn="base">
                <a:spcBef>
                  <a:spcPct val="0"/>
                </a:spcBef>
                <a:spcAft>
                  <a:spcPct val="0"/>
                </a:spcAft>
                <a:defRPr/>
              </a:pPr>
              <a:t>‹#›</a:t>
            </a:fld>
            <a:endParaRPr lang="en-US">
              <a:latin typeface="Arial" pitchFamily="34" charset="0"/>
            </a:endParaRPr>
          </a:p>
        </p:txBody>
      </p:sp>
    </p:spTree>
    <p:extLst>
      <p:ext uri="{BB962C8B-B14F-4D97-AF65-F5344CB8AC3E}">
        <p14:creationId xmlns:p14="http://schemas.microsoft.com/office/powerpoint/2010/main" val="3470968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lvl="0"/>
            <a:r>
              <a:rPr lang="en-US" smtClean="0"/>
              <a:t>Click to edit Master title style</a:t>
            </a:r>
            <a:endParaRPr lang="en-US" dirty="0"/>
          </a:p>
        </p:txBody>
      </p:sp>
    </p:spTree>
    <p:extLst>
      <p:ext uri="{BB962C8B-B14F-4D97-AF65-F5344CB8AC3E}">
        <p14:creationId xmlns:p14="http://schemas.microsoft.com/office/powerpoint/2010/main" val="3918275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Bullet Slide">
    <p:spTree>
      <p:nvGrpSpPr>
        <p:cNvPr id="1" name=""/>
        <p:cNvGrpSpPr/>
        <p:nvPr/>
      </p:nvGrpSpPr>
      <p:grpSpPr>
        <a:xfrm>
          <a:off x="0" y="0"/>
          <a:ext cx="0" cy="0"/>
          <a:chOff x="0" y="0"/>
          <a:chExt cx="0" cy="0"/>
        </a:xfrm>
      </p:grpSpPr>
      <p:sp>
        <p:nvSpPr>
          <p:cNvPr id="17" name="Text Placeholder 9"/>
          <p:cNvSpPr>
            <a:spLocks noGrp="1"/>
          </p:cNvSpPr>
          <p:nvPr>
            <p:ph type="body" idx="10"/>
          </p:nvPr>
        </p:nvSpPr>
        <p:spPr>
          <a:xfrm>
            <a:off x="685800" y="2286000"/>
            <a:ext cx="8102600" cy="457200"/>
          </a:xfrm>
          <a:prstGeom prst="rect">
            <a:avLst/>
          </a:prstGeom>
        </p:spPr>
        <p:txBody>
          <a:bodyPr vert="horz" lIns="0" tIns="0" rIns="0" bIns="0"/>
          <a:lstStyle>
            <a:lvl1pPr marL="0" indent="0">
              <a:buNone/>
              <a:defRPr sz="2500" b="1" i="0" baseline="0">
                <a:solidFill>
                  <a:srgbClr val="13307A"/>
                </a:solidFill>
                <a:latin typeface="Verdana"/>
              </a:defRPr>
            </a:lvl1pPr>
          </a:lstStyle>
          <a:p>
            <a:pPr lvl="0"/>
            <a:endParaRPr lang="en-US" dirty="0"/>
          </a:p>
        </p:txBody>
      </p:sp>
      <p:sp>
        <p:nvSpPr>
          <p:cNvPr id="18" name="Text Placeholder 13"/>
          <p:cNvSpPr>
            <a:spLocks noGrp="1"/>
          </p:cNvSpPr>
          <p:nvPr>
            <p:ph type="body" sz="quarter" idx="12"/>
          </p:nvPr>
        </p:nvSpPr>
        <p:spPr>
          <a:xfrm>
            <a:off x="685800" y="6400800"/>
            <a:ext cx="8102600" cy="398462"/>
          </a:xfrm>
          <a:prstGeom prst="rect">
            <a:avLst/>
          </a:prstGeom>
        </p:spPr>
        <p:txBody>
          <a:bodyPr vert="horz" lIns="0" tIns="0" rIns="0" bIns="0"/>
          <a:lstStyle>
            <a:lvl1pPr marL="0" indent="0">
              <a:spcBef>
                <a:spcPts val="600"/>
              </a:spcBef>
              <a:buFontTx/>
              <a:buNone/>
              <a:defRPr sz="1000" baseline="0">
                <a:solidFill>
                  <a:srgbClr val="5B6F7C"/>
                </a:solidFill>
                <a:latin typeface="Verdana"/>
              </a:defRPr>
            </a:lvl1pPr>
          </a:lstStyle>
          <a:p>
            <a:pPr lvl="0"/>
            <a:r>
              <a:rPr lang="en-US" smtClean="0"/>
              <a:t>Click to edit Master text styles</a:t>
            </a:r>
          </a:p>
        </p:txBody>
      </p:sp>
      <p:sp>
        <p:nvSpPr>
          <p:cNvPr id="19" name="Text Placeholder 5"/>
          <p:cNvSpPr>
            <a:spLocks noGrp="1"/>
          </p:cNvSpPr>
          <p:nvPr>
            <p:ph type="body" sz="quarter" idx="13"/>
          </p:nvPr>
        </p:nvSpPr>
        <p:spPr>
          <a:xfrm>
            <a:off x="685800" y="2971800"/>
            <a:ext cx="8102600" cy="3437467"/>
          </a:xfrm>
          <a:prstGeom prst="rect">
            <a:avLst/>
          </a:prstGeom>
        </p:spPr>
        <p:txBody>
          <a:bodyPr vert="horz" lIns="0" tIns="0" rIns="0" bIns="0"/>
          <a:lstStyle>
            <a:lvl1pPr>
              <a:spcBef>
                <a:spcPts val="1800"/>
              </a:spcBef>
              <a:defRPr sz="1800" baseline="0">
                <a:solidFill>
                  <a:srgbClr val="5B6F7C"/>
                </a:solidFill>
                <a:latin typeface="Verdana"/>
              </a:defRPr>
            </a:lvl1pPr>
            <a:lvl2pPr>
              <a:spcBef>
                <a:spcPts val="1800"/>
              </a:spcBef>
              <a:defRPr sz="1800" baseline="0">
                <a:solidFill>
                  <a:srgbClr val="5B6F7C"/>
                </a:solidFill>
                <a:latin typeface="Verdana"/>
              </a:defRPr>
            </a:lvl2pPr>
            <a:lvl3pPr>
              <a:spcBef>
                <a:spcPts val="1800"/>
              </a:spcBef>
              <a:defRPr sz="1800" baseline="0">
                <a:solidFill>
                  <a:srgbClr val="5B6F7C"/>
                </a:solidFill>
                <a:latin typeface="Verdana"/>
              </a:defRPr>
            </a:lvl3pPr>
            <a:lvl4pPr>
              <a:spcBef>
                <a:spcPts val="1800"/>
              </a:spcBef>
              <a:defRPr sz="1800" baseline="0">
                <a:solidFill>
                  <a:srgbClr val="5B6F7C"/>
                </a:solidFill>
                <a:latin typeface="Verdana"/>
              </a:defRPr>
            </a:lvl4pPr>
            <a:lvl5pPr>
              <a:spcBef>
                <a:spcPts val="1800"/>
              </a:spcBef>
              <a:defRPr sz="1800" baseline="0">
                <a:solidFill>
                  <a:srgbClr val="5B6F7C"/>
                </a:solidFill>
                <a:latin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48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6FD9F-AA8D-4A3A-AC55-C28248F90780}" type="datetimeFigureOut">
              <a:rPr lang="en-US" smtClean="0"/>
              <a:t>6/3/13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10F00-D9F7-499F-9815-49EEA96E570F}" type="slidenum">
              <a:rPr lang="en-US" smtClean="0"/>
              <a:t>‹#›</a:t>
            </a:fld>
            <a:endParaRPr lang="en-US"/>
          </a:p>
        </p:txBody>
      </p:sp>
    </p:spTree>
    <p:extLst>
      <p:ext uri="{BB962C8B-B14F-4D97-AF65-F5344CB8AC3E}">
        <p14:creationId xmlns:p14="http://schemas.microsoft.com/office/powerpoint/2010/main" val="316315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icture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7"/>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61756F6B-D94C-448E-AC93-D084D2509774}"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712618928"/>
      </p:ext>
    </p:extLst>
  </p:cSld>
  <p:clrMapOvr>
    <a:masterClrMapping/>
  </p:clrMapOvr>
  <p:transition xmlns:p14="http://schemas.microsoft.com/office/powerpoint/2010/mai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17CEBE45-0ACB-43BE-800E-CBDF3C6C4D8F}"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532926504"/>
      </p:ext>
    </p:extLst>
  </p:cSld>
  <p:clrMapOvr>
    <a:masterClrMapping/>
  </p:clrMapOvr>
  <p:transition xmlns:p14="http://schemas.microsoft.com/office/powerpoint/2010/mai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5F15110B-5EB7-44E5-AA36-94BDC009DEF3}"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128460175"/>
      </p:ext>
    </p:extLst>
  </p:cSld>
  <p:clrMapOvr>
    <a:masterClrMapping/>
  </p:clrMapOvr>
  <p:transition xmlns:p14="http://schemas.microsoft.com/office/powerpoint/2010/mai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1774FD23-CE5E-4CC6-9517-5F7A4932384C}"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519647263"/>
      </p:ext>
    </p:extLst>
  </p:cSld>
  <p:clrMapOvr>
    <a:masterClrMapping/>
  </p:clrMapOvr>
  <p:transition xmlns:p14="http://schemas.microsoft.com/office/powerpoint/2010/mai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DA7A87CE-6CA6-47CE-967C-7F5B02FA6E8E}"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958952962"/>
      </p:ext>
    </p:extLst>
  </p:cSld>
  <p:clrMapOvr>
    <a:masterClrMapping/>
  </p:clrMapOvr>
  <p:transition xmlns:p14="http://schemas.microsoft.com/office/powerpoint/2010/mai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A96E5D56-2CFB-42B5-84CE-0B45788C74E0}"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723703295"/>
      </p:ext>
    </p:extLst>
  </p:cSld>
  <p:clrMapOvr>
    <a:masterClrMapping/>
  </p:clrMapOvr>
  <p:transition xmlns:p14="http://schemas.microsoft.com/office/powerpoint/2010/mai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815BEF4B-CBDE-476B-AF62-24B0C7271109}"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605387385"/>
      </p:ext>
    </p:extLst>
  </p:cSld>
  <p:clrMapOvr>
    <a:masterClrMapping/>
  </p:clrMapOvr>
  <p:transition xmlns:p14="http://schemas.microsoft.com/office/powerpoint/2010/mai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ADBEF616-8066-447A-83BA-D932E39F4008}"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9081629"/>
      </p:ext>
    </p:extLst>
  </p:cSld>
  <p:clrMapOvr>
    <a:masterClrMapping/>
  </p:clrMapOvr>
  <p:transition xmlns:p14="http://schemas.microsoft.com/office/powerpoint/2010/mai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53BF85B5-18D4-4B73-9ABB-95A3B4D80558}"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945526394"/>
      </p:ext>
    </p:extLst>
  </p:cSld>
  <p:clrMapOvr>
    <a:masterClrMapping/>
  </p:clrMapOvr>
  <p:transition xmlns:p14="http://schemas.microsoft.com/office/powerpoint/2010/mai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1AEFDAD6-E1AB-497B-9480-D29E70E9EB0E}"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834843727"/>
      </p:ext>
    </p:extLst>
  </p:cSld>
  <p:clrMapOvr>
    <a:masterClrMapping/>
  </p:clrMapOvr>
  <p:transition xmlns:p14="http://schemas.microsoft.com/office/powerpoint/2010/mai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56FD9F-AA8D-4A3A-AC55-C28248F90780}" type="datetimeFigureOut">
              <a:rPr lang="en-US" smtClean="0"/>
              <a:t>6/3/13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10F00-D9F7-499F-9815-49EEA96E570F}" type="slidenum">
              <a:rPr lang="en-US" smtClean="0"/>
              <a:t>‹#›</a:t>
            </a:fld>
            <a:endParaRPr lang="en-US"/>
          </a:p>
        </p:txBody>
      </p:sp>
    </p:spTree>
    <p:extLst>
      <p:ext uri="{BB962C8B-B14F-4D97-AF65-F5344CB8AC3E}">
        <p14:creationId xmlns:p14="http://schemas.microsoft.com/office/powerpoint/2010/main" val="2042767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4F689A18-7550-4864-ADB8-D265205F0183}"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07754733"/>
      </p:ext>
    </p:extLst>
  </p:cSld>
  <p:clrMapOvr>
    <a:masterClrMapping/>
  </p:clrMapOvr>
  <p:transition xmlns:p14="http://schemas.microsoft.com/office/powerpoint/2010/mai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56FD9F-AA8D-4A3A-AC55-C28248F90780}" type="datetimeFigureOut">
              <a:rPr lang="en-US" smtClean="0">
                <a:solidFill>
                  <a:prstClr val="black">
                    <a:tint val="75000"/>
                  </a:prstClr>
                </a:solidFill>
              </a:rPr>
              <a:pPr/>
              <a:t>6/3/13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10F00-D9F7-499F-9815-49EEA96E5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818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6FD9F-AA8D-4A3A-AC55-C28248F90780}" type="datetimeFigureOut">
              <a:rPr lang="en-US" smtClean="0">
                <a:solidFill>
                  <a:prstClr val="black">
                    <a:tint val="75000"/>
                  </a:prstClr>
                </a:solidFill>
              </a:rPr>
              <a:pPr/>
              <a:t>6/3/13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10F00-D9F7-499F-9815-49EEA96E5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97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56FD9F-AA8D-4A3A-AC55-C28248F90780}" type="datetimeFigureOut">
              <a:rPr lang="en-US" smtClean="0">
                <a:solidFill>
                  <a:prstClr val="black">
                    <a:tint val="75000"/>
                  </a:prstClr>
                </a:solidFill>
              </a:rPr>
              <a:pPr/>
              <a:t>6/3/13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10F00-D9F7-499F-9815-49EEA96E5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25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56FD9F-AA8D-4A3A-AC55-C28248F90780}" type="datetimeFigureOut">
              <a:rPr lang="en-US" smtClean="0">
                <a:solidFill>
                  <a:prstClr val="black">
                    <a:tint val="75000"/>
                  </a:prstClr>
                </a:solidFill>
              </a:rPr>
              <a:pPr/>
              <a:t>6/3/13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10F00-D9F7-499F-9815-49EEA96E5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364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56FD9F-AA8D-4A3A-AC55-C28248F90780}" type="datetimeFigureOut">
              <a:rPr lang="en-US" smtClean="0">
                <a:solidFill>
                  <a:prstClr val="black">
                    <a:tint val="75000"/>
                  </a:prstClr>
                </a:solidFill>
              </a:rPr>
              <a:pPr/>
              <a:t>6/3/13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10F00-D9F7-499F-9815-49EEA96E5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202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56FD9F-AA8D-4A3A-AC55-C28248F90780}" type="datetimeFigureOut">
              <a:rPr lang="en-US" smtClean="0">
                <a:solidFill>
                  <a:prstClr val="black">
                    <a:tint val="75000"/>
                  </a:prstClr>
                </a:solidFill>
              </a:rPr>
              <a:pPr/>
              <a:t>6/3/13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10F00-D9F7-499F-9815-49EEA96E5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255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6FD9F-AA8D-4A3A-AC55-C28248F90780}" type="datetimeFigureOut">
              <a:rPr lang="en-US" smtClean="0">
                <a:solidFill>
                  <a:prstClr val="black">
                    <a:tint val="75000"/>
                  </a:prstClr>
                </a:solidFill>
              </a:rPr>
              <a:pPr/>
              <a:t>6/3/13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10F00-D9F7-499F-9815-49EEA96E5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689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6FD9F-AA8D-4A3A-AC55-C28248F90780}" type="datetimeFigureOut">
              <a:rPr lang="en-US" smtClean="0">
                <a:solidFill>
                  <a:prstClr val="black">
                    <a:tint val="75000"/>
                  </a:prstClr>
                </a:solidFill>
              </a:rPr>
              <a:pPr/>
              <a:t>6/3/13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10F00-D9F7-499F-9815-49EEA96E5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883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6FD9F-AA8D-4A3A-AC55-C28248F90780}" type="datetimeFigureOut">
              <a:rPr lang="en-US" smtClean="0">
                <a:solidFill>
                  <a:prstClr val="black">
                    <a:tint val="75000"/>
                  </a:prstClr>
                </a:solidFill>
              </a:rPr>
              <a:pPr/>
              <a:t>6/3/13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10F00-D9F7-499F-9815-49EEA96E5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88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56FD9F-AA8D-4A3A-AC55-C28248F90780}" type="datetimeFigureOut">
              <a:rPr lang="en-US" smtClean="0"/>
              <a:t>6/3/13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10F00-D9F7-499F-9815-49EEA96E570F}" type="slidenum">
              <a:rPr lang="en-US" smtClean="0"/>
              <a:t>‹#›</a:t>
            </a:fld>
            <a:endParaRPr lang="en-US"/>
          </a:p>
        </p:txBody>
      </p:sp>
    </p:spTree>
    <p:extLst>
      <p:ext uri="{BB962C8B-B14F-4D97-AF65-F5344CB8AC3E}">
        <p14:creationId xmlns:p14="http://schemas.microsoft.com/office/powerpoint/2010/main" val="1826663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6FD9F-AA8D-4A3A-AC55-C28248F90780}" type="datetimeFigureOut">
              <a:rPr lang="en-US" smtClean="0">
                <a:solidFill>
                  <a:prstClr val="black">
                    <a:tint val="75000"/>
                  </a:prstClr>
                </a:solidFill>
              </a:rPr>
              <a:pPr/>
              <a:t>6/3/13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10F00-D9F7-499F-9815-49EEA96E5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0342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6FD9F-AA8D-4A3A-AC55-C28248F90780}" type="datetimeFigureOut">
              <a:rPr lang="en-US" smtClean="0">
                <a:solidFill>
                  <a:prstClr val="black">
                    <a:tint val="75000"/>
                  </a:prstClr>
                </a:solidFill>
              </a:rPr>
              <a:pPr/>
              <a:t>6/3/13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10F00-D9F7-499F-9815-49EEA96E5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938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D20B808-2286-4CFF-8F59-A8C28E46E86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193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56FD9F-AA8D-4A3A-AC55-C28248F90780}" type="datetimeFigureOut">
              <a:rPr lang="en-US" smtClean="0"/>
              <a:t>6/3/13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B10F00-D9F7-499F-9815-49EEA96E570F}" type="slidenum">
              <a:rPr lang="en-US" smtClean="0"/>
              <a:t>‹#›</a:t>
            </a:fld>
            <a:endParaRPr lang="en-US"/>
          </a:p>
        </p:txBody>
      </p:sp>
    </p:spTree>
    <p:extLst>
      <p:ext uri="{BB962C8B-B14F-4D97-AF65-F5344CB8AC3E}">
        <p14:creationId xmlns:p14="http://schemas.microsoft.com/office/powerpoint/2010/main" val="217366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56FD9F-AA8D-4A3A-AC55-C28248F90780}" type="datetimeFigureOut">
              <a:rPr lang="en-US" smtClean="0"/>
              <a:t>6/3/13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B10F00-D9F7-499F-9815-49EEA96E570F}" type="slidenum">
              <a:rPr lang="en-US" smtClean="0"/>
              <a:t>‹#›</a:t>
            </a:fld>
            <a:endParaRPr lang="en-US"/>
          </a:p>
        </p:txBody>
      </p:sp>
    </p:spTree>
    <p:extLst>
      <p:ext uri="{BB962C8B-B14F-4D97-AF65-F5344CB8AC3E}">
        <p14:creationId xmlns:p14="http://schemas.microsoft.com/office/powerpoint/2010/main" val="41651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6FD9F-AA8D-4A3A-AC55-C28248F90780}" type="datetimeFigureOut">
              <a:rPr lang="en-US" smtClean="0"/>
              <a:t>6/3/13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B10F00-D9F7-499F-9815-49EEA96E570F}" type="slidenum">
              <a:rPr lang="en-US" smtClean="0"/>
              <a:t>‹#›</a:t>
            </a:fld>
            <a:endParaRPr lang="en-US"/>
          </a:p>
        </p:txBody>
      </p:sp>
    </p:spTree>
    <p:extLst>
      <p:ext uri="{BB962C8B-B14F-4D97-AF65-F5344CB8AC3E}">
        <p14:creationId xmlns:p14="http://schemas.microsoft.com/office/powerpoint/2010/main" val="123086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6FD9F-AA8D-4A3A-AC55-C28248F90780}" type="datetimeFigureOut">
              <a:rPr lang="en-US" smtClean="0"/>
              <a:t>6/3/13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10F00-D9F7-499F-9815-49EEA96E570F}" type="slidenum">
              <a:rPr lang="en-US" smtClean="0"/>
              <a:t>‹#›</a:t>
            </a:fld>
            <a:endParaRPr lang="en-US"/>
          </a:p>
        </p:txBody>
      </p:sp>
    </p:spTree>
    <p:extLst>
      <p:ext uri="{BB962C8B-B14F-4D97-AF65-F5344CB8AC3E}">
        <p14:creationId xmlns:p14="http://schemas.microsoft.com/office/powerpoint/2010/main" val="14068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6FD9F-AA8D-4A3A-AC55-C28248F90780}" type="datetimeFigureOut">
              <a:rPr lang="en-US" smtClean="0"/>
              <a:t>6/3/13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10F00-D9F7-499F-9815-49EEA96E570F}" type="slidenum">
              <a:rPr lang="en-US" smtClean="0"/>
              <a:t>‹#›</a:t>
            </a:fld>
            <a:endParaRPr lang="en-US"/>
          </a:p>
        </p:txBody>
      </p:sp>
    </p:spTree>
    <p:extLst>
      <p:ext uri="{BB962C8B-B14F-4D97-AF65-F5344CB8AC3E}">
        <p14:creationId xmlns:p14="http://schemas.microsoft.com/office/powerpoint/2010/main" val="17532323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theme" Target="../theme/theme2.xml"/><Relationship Id="rId10"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theme" Target="../theme/theme4.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6FD9F-AA8D-4A3A-AC55-C28248F90780}" type="datetimeFigureOut">
              <a:rPr lang="en-US" smtClean="0"/>
              <a:t>6/3/13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10F00-D9F7-499F-9815-49EEA96E570F}" type="slidenum">
              <a:rPr lang="en-US" smtClean="0"/>
              <a:t>‹#›</a:t>
            </a:fld>
            <a:endParaRPr lang="en-US"/>
          </a:p>
        </p:txBody>
      </p:sp>
    </p:spTree>
    <p:extLst>
      <p:ext uri="{BB962C8B-B14F-4D97-AF65-F5344CB8AC3E}">
        <p14:creationId xmlns:p14="http://schemas.microsoft.com/office/powerpoint/2010/main" val="1309400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9" descr="PCORI_PPInside.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463" y="0"/>
            <a:ext cx="9253538"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17366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icture2"/>
          <p:cNvPicPr>
            <a:picLocks noChangeAspect="1" noChangeArrowheads="1"/>
          </p:cNvPicPr>
          <p:nvPr/>
        </p:nvPicPr>
        <p:blipFill>
          <a:blip r:embed="rId13" cstate="print"/>
          <a:srcRect/>
          <a:stretch>
            <a:fillRect/>
          </a:stretch>
        </p:blipFill>
        <p:spPr bwMode="auto">
          <a:xfrm>
            <a:off x="0" y="0"/>
            <a:ext cx="9144000" cy="18288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val="20120630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xmlns:p14="http://schemas.microsoft.com/office/powerpoint/2010/main" spd="med">
    <p:fade thruBlk="1"/>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6FD9F-AA8D-4A3A-AC55-C28248F90780}" type="datetimeFigureOut">
              <a:rPr lang="en-US" smtClean="0">
                <a:solidFill>
                  <a:prstClr val="black">
                    <a:tint val="75000"/>
                  </a:prstClr>
                </a:solidFill>
              </a:rPr>
              <a:pPr/>
              <a:t>6/3/13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10F00-D9F7-499F-9815-49EEA96E5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66393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d-cella@northwestern.edu" TargetMode="External"/><Relationship Id="rId4" Type="http://schemas.openxmlformats.org/officeDocument/2006/relationships/hyperlink" Target="mailto:z-butt@northwestern.edu" TargetMode="External"/><Relationship Id="rId5" Type="http://schemas.openxmlformats.org/officeDocument/2006/relationships/image" Target="../media/image4.png"/><Relationship Id="rId1" Type="http://schemas.openxmlformats.org/officeDocument/2006/relationships/slideLayout" Target="../slideLayouts/slideLayout31.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5181600"/>
            <a:ext cx="9144000" cy="1676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685800" y="914400"/>
            <a:ext cx="7772400" cy="1470025"/>
          </a:xfrm>
        </p:spPr>
        <p:txBody>
          <a:bodyPr>
            <a:noAutofit/>
          </a:bodyPr>
          <a:lstStyle/>
          <a:p>
            <a:r>
              <a:rPr lang="en-US" sz="3600" b="1" dirty="0"/>
              <a:t>The Patient Centered Outcomes Research Institute (PCORI): </a:t>
            </a:r>
            <a:r>
              <a:rPr lang="en-US" sz="3600" b="1" dirty="0" smtClean="0"/>
              <a:t/>
            </a:r>
            <a:br>
              <a:rPr lang="en-US" sz="3600" b="1" dirty="0" smtClean="0"/>
            </a:br>
            <a:r>
              <a:rPr lang="en-US" sz="3600" b="1" dirty="0" smtClean="0"/>
              <a:t>Working </a:t>
            </a:r>
            <a:r>
              <a:rPr lang="en-US" sz="3600" b="1" dirty="0"/>
              <a:t>T</a:t>
            </a:r>
            <a:r>
              <a:rPr lang="en-US" sz="3600" b="1" dirty="0" smtClean="0"/>
              <a:t>hrough </a:t>
            </a:r>
            <a:r>
              <a:rPr lang="en-US" sz="3600" b="1" dirty="0"/>
              <a:t>T</a:t>
            </a:r>
            <a:r>
              <a:rPr lang="en-US" sz="3600" b="1" dirty="0" smtClean="0"/>
              <a:t>he </a:t>
            </a:r>
            <a:r>
              <a:rPr lang="en-US" sz="3600" b="1" dirty="0"/>
              <a:t>M</a:t>
            </a:r>
            <a:r>
              <a:rPr lang="en-US" sz="3600" b="1" dirty="0" smtClean="0"/>
              <a:t>aze </a:t>
            </a:r>
            <a:r>
              <a:rPr lang="en-US" sz="3600" b="1" dirty="0"/>
              <a:t>of a </a:t>
            </a:r>
            <a:r>
              <a:rPr lang="en-US" sz="3600" b="1" dirty="0" smtClean="0"/>
              <a:t>New </a:t>
            </a:r>
            <a:r>
              <a:rPr lang="en-US" sz="3600" b="1" dirty="0"/>
              <a:t>R</a:t>
            </a:r>
            <a:r>
              <a:rPr lang="en-US" sz="3600" b="1" dirty="0" smtClean="0"/>
              <a:t>esearch </a:t>
            </a:r>
            <a:r>
              <a:rPr lang="en-US" sz="3600" b="1" dirty="0"/>
              <a:t>O</a:t>
            </a:r>
            <a:r>
              <a:rPr lang="en-US" sz="3600" b="1" dirty="0" smtClean="0"/>
              <a:t>pportunity</a:t>
            </a:r>
            <a:endParaRPr lang="en-US" sz="3600" b="1" dirty="0"/>
          </a:p>
        </p:txBody>
      </p:sp>
      <p:sp>
        <p:nvSpPr>
          <p:cNvPr id="2051" name="Rectangle 3"/>
          <p:cNvSpPr>
            <a:spLocks noGrp="1" noChangeArrowheads="1"/>
          </p:cNvSpPr>
          <p:nvPr>
            <p:ph type="subTitle" idx="1"/>
          </p:nvPr>
        </p:nvSpPr>
        <p:spPr>
          <a:xfrm>
            <a:off x="755073" y="2910320"/>
            <a:ext cx="7696200" cy="3871480"/>
          </a:xfrm>
        </p:spPr>
        <p:txBody>
          <a:bodyPr>
            <a:normAutofit fontScale="85000" lnSpcReduction="20000"/>
          </a:bodyPr>
          <a:lstStyle/>
          <a:p>
            <a:pPr eaLnBrk="1" hangingPunct="1">
              <a:lnSpc>
                <a:spcPct val="90000"/>
              </a:lnSpc>
            </a:pPr>
            <a:endParaRPr lang="en-US" sz="2400" b="1" dirty="0" smtClean="0">
              <a:solidFill>
                <a:schemeClr val="tx1">
                  <a:lumMod val="85000"/>
                  <a:lumOff val="15000"/>
                </a:schemeClr>
              </a:solidFill>
              <a:latin typeface="Calibri" pitchFamily="34" charset="0"/>
            </a:endParaRPr>
          </a:p>
          <a:p>
            <a:pPr eaLnBrk="1" hangingPunct="1">
              <a:lnSpc>
                <a:spcPct val="90000"/>
              </a:lnSpc>
            </a:pPr>
            <a:r>
              <a:rPr lang="en-US" sz="2400" b="1" dirty="0" smtClean="0">
                <a:solidFill>
                  <a:schemeClr val="tx1">
                    <a:lumMod val="85000"/>
                    <a:lumOff val="15000"/>
                  </a:schemeClr>
                </a:solidFill>
                <a:latin typeface="Calibri" pitchFamily="34" charset="0"/>
              </a:rPr>
              <a:t>David Cella, PhD</a:t>
            </a:r>
          </a:p>
          <a:p>
            <a:pPr eaLnBrk="1" hangingPunct="1">
              <a:lnSpc>
                <a:spcPct val="90000"/>
              </a:lnSpc>
            </a:pPr>
            <a:r>
              <a:rPr lang="en-US" sz="2400" b="1" dirty="0" smtClean="0">
                <a:solidFill>
                  <a:schemeClr val="tx1">
                    <a:lumMod val="85000"/>
                    <a:lumOff val="15000"/>
                  </a:schemeClr>
                </a:solidFill>
                <a:latin typeface="Calibri" pitchFamily="34" charset="0"/>
              </a:rPr>
              <a:t>Zeeshan Butt, PhD</a:t>
            </a:r>
          </a:p>
          <a:p>
            <a:pPr eaLnBrk="1" hangingPunct="1">
              <a:lnSpc>
                <a:spcPct val="90000"/>
              </a:lnSpc>
            </a:pPr>
            <a:endParaRPr lang="en-US" sz="900" b="1" dirty="0" smtClean="0">
              <a:solidFill>
                <a:schemeClr val="tx1">
                  <a:lumMod val="85000"/>
                  <a:lumOff val="15000"/>
                </a:schemeClr>
              </a:solidFill>
              <a:latin typeface="Calibri" pitchFamily="34" charset="0"/>
            </a:endParaRPr>
          </a:p>
          <a:p>
            <a:pPr eaLnBrk="1" hangingPunct="1">
              <a:lnSpc>
                <a:spcPct val="90000"/>
              </a:lnSpc>
            </a:pPr>
            <a:r>
              <a:rPr lang="en-US" sz="1800" i="1" dirty="0" smtClean="0">
                <a:solidFill>
                  <a:schemeClr val="tx1">
                    <a:lumMod val="85000"/>
                    <a:lumOff val="15000"/>
                  </a:schemeClr>
                </a:solidFill>
                <a:latin typeface="Calibri" pitchFamily="34" charset="0"/>
              </a:rPr>
              <a:t>Center for Patient-Centered Outcomes</a:t>
            </a:r>
          </a:p>
          <a:p>
            <a:pPr eaLnBrk="1" hangingPunct="1">
              <a:lnSpc>
                <a:spcPct val="90000"/>
              </a:lnSpc>
            </a:pPr>
            <a:r>
              <a:rPr lang="en-US" sz="1800" i="1" dirty="0" smtClean="0">
                <a:solidFill>
                  <a:schemeClr val="tx1">
                    <a:lumMod val="85000"/>
                    <a:lumOff val="15000"/>
                  </a:schemeClr>
                </a:solidFill>
                <a:latin typeface="Calibri" pitchFamily="34" charset="0"/>
              </a:rPr>
              <a:t>Institute for Public Health and Medicine</a:t>
            </a:r>
          </a:p>
          <a:p>
            <a:pPr eaLnBrk="1" hangingPunct="1">
              <a:lnSpc>
                <a:spcPct val="90000"/>
              </a:lnSpc>
            </a:pPr>
            <a:r>
              <a:rPr lang="en-US" sz="1800" i="1" dirty="0" smtClean="0">
                <a:solidFill>
                  <a:schemeClr val="tx1">
                    <a:lumMod val="85000"/>
                    <a:lumOff val="15000"/>
                  </a:schemeClr>
                </a:solidFill>
                <a:latin typeface="Calibri" pitchFamily="34" charset="0"/>
              </a:rPr>
              <a:t>Northwestern University Feinberg School of Medicine</a:t>
            </a:r>
          </a:p>
          <a:p>
            <a:pPr eaLnBrk="1" hangingPunct="1">
              <a:lnSpc>
                <a:spcPct val="90000"/>
              </a:lnSpc>
            </a:pPr>
            <a:endParaRPr lang="en-US" sz="1800" i="1" dirty="0" smtClean="0">
              <a:solidFill>
                <a:schemeClr val="tx1">
                  <a:lumMod val="85000"/>
                  <a:lumOff val="15000"/>
                </a:schemeClr>
              </a:solidFill>
              <a:latin typeface="Calibri" pitchFamily="34" charset="0"/>
            </a:endParaRPr>
          </a:p>
          <a:p>
            <a:pPr eaLnBrk="1" hangingPunct="1">
              <a:lnSpc>
                <a:spcPct val="90000"/>
              </a:lnSpc>
            </a:pPr>
            <a:endParaRPr lang="en-US" sz="1800" i="1" dirty="0">
              <a:solidFill>
                <a:schemeClr val="tx1">
                  <a:lumMod val="85000"/>
                  <a:lumOff val="15000"/>
                </a:schemeClr>
              </a:solidFill>
              <a:latin typeface="Calibri" pitchFamily="34" charset="0"/>
            </a:endParaRPr>
          </a:p>
          <a:p>
            <a:pPr eaLnBrk="1" hangingPunct="1">
              <a:lnSpc>
                <a:spcPct val="90000"/>
              </a:lnSpc>
            </a:pPr>
            <a:endParaRPr lang="en-US" sz="1200" i="1" dirty="0" smtClean="0">
              <a:solidFill>
                <a:schemeClr val="tx1">
                  <a:lumMod val="85000"/>
                  <a:lumOff val="15000"/>
                </a:schemeClr>
              </a:solidFill>
              <a:latin typeface="Calibri" pitchFamily="34" charset="0"/>
            </a:endParaRPr>
          </a:p>
          <a:p>
            <a:pPr eaLnBrk="1" hangingPunct="1">
              <a:lnSpc>
                <a:spcPct val="90000"/>
              </a:lnSpc>
            </a:pPr>
            <a:endParaRPr lang="en-US" sz="2400" dirty="0" smtClean="0">
              <a:solidFill>
                <a:schemeClr val="tx1">
                  <a:lumMod val="85000"/>
                  <a:lumOff val="15000"/>
                </a:schemeClr>
              </a:solidFill>
              <a:latin typeface="Calibri" pitchFamily="34" charset="0"/>
            </a:endParaRPr>
          </a:p>
          <a:p>
            <a:pPr eaLnBrk="1" hangingPunct="1">
              <a:lnSpc>
                <a:spcPct val="90000"/>
              </a:lnSpc>
            </a:pPr>
            <a:endParaRPr lang="en-US" sz="2400" dirty="0" smtClean="0">
              <a:solidFill>
                <a:schemeClr val="tx1">
                  <a:lumMod val="85000"/>
                  <a:lumOff val="15000"/>
                </a:schemeClr>
              </a:solidFill>
              <a:latin typeface="Calibri" pitchFamily="34" charset="0"/>
            </a:endParaRPr>
          </a:p>
          <a:p>
            <a:pPr eaLnBrk="1" hangingPunct="1">
              <a:lnSpc>
                <a:spcPct val="90000"/>
              </a:lnSpc>
            </a:pPr>
            <a:endParaRPr lang="en-US" sz="2400" dirty="0" smtClean="0">
              <a:solidFill>
                <a:schemeClr val="tx1">
                  <a:lumMod val="85000"/>
                  <a:lumOff val="15000"/>
                </a:schemeClr>
              </a:solidFill>
              <a:latin typeface="Calibri" pitchFamily="34" charset="0"/>
            </a:endParaRPr>
          </a:p>
          <a:p>
            <a:pPr eaLnBrk="1" hangingPunct="1">
              <a:lnSpc>
                <a:spcPct val="90000"/>
              </a:lnSpc>
            </a:pPr>
            <a:endParaRPr lang="en-US" sz="2400" dirty="0" smtClean="0">
              <a:solidFill>
                <a:schemeClr val="tx1">
                  <a:lumMod val="85000"/>
                  <a:lumOff val="15000"/>
                </a:schemeClr>
              </a:solidFill>
              <a:latin typeface="Calibri" pitchFamily="34" charset="0"/>
            </a:endParaRPr>
          </a:p>
          <a:p>
            <a:pPr eaLnBrk="1" hangingPunct="1">
              <a:lnSpc>
                <a:spcPct val="90000"/>
              </a:lnSpc>
            </a:pPr>
            <a:r>
              <a:rPr lang="en-US" sz="1600" dirty="0" smtClean="0">
                <a:solidFill>
                  <a:schemeClr val="tx1">
                    <a:lumMod val="85000"/>
                    <a:lumOff val="15000"/>
                  </a:schemeClr>
                </a:solidFill>
                <a:latin typeface="Calibri" pitchFamily="34" charset="0"/>
                <a:cs typeface="Calibri" pitchFamily="34" charset="0"/>
              </a:rPr>
              <a:t>IPHAM Wednesday Workshop</a:t>
            </a:r>
          </a:p>
          <a:p>
            <a:pPr eaLnBrk="1" hangingPunct="1">
              <a:lnSpc>
                <a:spcPct val="90000"/>
              </a:lnSpc>
            </a:pPr>
            <a:r>
              <a:rPr lang="en-US" sz="1600" dirty="0" smtClean="0">
                <a:solidFill>
                  <a:schemeClr val="tx1">
                    <a:lumMod val="85000"/>
                    <a:lumOff val="15000"/>
                  </a:schemeClr>
                </a:solidFill>
                <a:latin typeface="Calibri" pitchFamily="34" charset="0"/>
                <a:cs typeface="Calibri" pitchFamily="34" charset="0"/>
              </a:rPr>
              <a:t>May 29, 2013</a:t>
            </a:r>
            <a:endParaRPr lang="en-US" sz="1200" dirty="0" smtClean="0">
              <a:solidFill>
                <a:schemeClr val="tx1">
                  <a:lumMod val="85000"/>
                  <a:lumOff val="15000"/>
                </a:schemeClr>
              </a:solidFill>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231" y="5257800"/>
            <a:ext cx="1971538" cy="83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9383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8" y="0"/>
            <a:ext cx="917604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0" y="1219200"/>
            <a:ext cx="5601995" cy="584775"/>
          </a:xfrm>
          <a:prstGeom prst="rect">
            <a:avLst/>
          </a:prstGeom>
          <a:noFill/>
        </p:spPr>
        <p:txBody>
          <a:bodyPr wrap="square" rtlCol="0">
            <a:spAutoFit/>
          </a:bodyPr>
          <a:lstStyle/>
          <a:p>
            <a:endParaRPr lang="en-US" dirty="0"/>
          </a:p>
          <a:p>
            <a:r>
              <a:rPr lang="en-US" sz="1400" dirty="0"/>
              <a:t> </a:t>
            </a:r>
            <a:r>
              <a:rPr lang="en-US" sz="1400" b="1" i="1" dirty="0"/>
              <a:t>Assessment of Prevention, Diagnosis, and Treatment Options </a:t>
            </a:r>
            <a:endParaRPr lang="en-US" sz="1400" dirty="0"/>
          </a:p>
        </p:txBody>
      </p:sp>
    </p:spTree>
    <p:extLst>
      <p:ext uri="{BB962C8B-B14F-4D97-AF65-F5344CB8AC3E}">
        <p14:creationId xmlns:p14="http://schemas.microsoft.com/office/powerpoint/2010/main" val="11218791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PCORI AND FSM</a:t>
            </a:r>
            <a:endParaRPr lang="en-US" sz="6000" dirty="0"/>
          </a:p>
        </p:txBody>
      </p:sp>
      <p:sp>
        <p:nvSpPr>
          <p:cNvPr id="3" name="Content Placeholder 2"/>
          <p:cNvSpPr>
            <a:spLocks noGrp="1"/>
          </p:cNvSpPr>
          <p:nvPr>
            <p:ph idx="1"/>
          </p:nvPr>
        </p:nvSpPr>
        <p:spPr>
          <a:xfrm>
            <a:off x="457200" y="1600200"/>
            <a:ext cx="8382000" cy="4800600"/>
          </a:xfrm>
        </p:spPr>
        <p:txBody>
          <a:bodyPr/>
          <a:lstStyle/>
          <a:p>
            <a:r>
              <a:rPr lang="en-US" sz="4800" dirty="0" smtClean="0"/>
              <a:t>Three awards to date</a:t>
            </a:r>
          </a:p>
          <a:p>
            <a:pPr lvl="1"/>
            <a:r>
              <a:rPr lang="en-US" dirty="0" smtClean="0"/>
              <a:t>Butt: PROs for PCOR – literature review and survey</a:t>
            </a:r>
          </a:p>
          <a:p>
            <a:pPr lvl="1"/>
            <a:r>
              <a:rPr lang="en-US" dirty="0" smtClean="0"/>
              <a:t>Heinemann: PRO Quality Metrics for Rehabilitation</a:t>
            </a:r>
          </a:p>
          <a:p>
            <a:pPr lvl="1"/>
            <a:r>
              <a:rPr lang="en-US" dirty="0" smtClean="0"/>
              <a:t>Lindquist: Advance Planning for Senior Home Services</a:t>
            </a:r>
            <a:endParaRPr lang="en-US" dirty="0"/>
          </a:p>
        </p:txBody>
      </p:sp>
    </p:spTree>
    <p:extLst>
      <p:ext uri="{BB962C8B-B14F-4D97-AF65-F5344CB8AC3E}">
        <p14:creationId xmlns:p14="http://schemas.microsoft.com/office/powerpoint/2010/main" val="8909030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533400" y="3429000"/>
            <a:ext cx="8382000" cy="2743200"/>
          </a:xfrm>
        </p:spPr>
        <p:txBody>
          <a:bodyPr/>
          <a:lstStyle/>
          <a:p>
            <a:pPr>
              <a:defRPr/>
            </a:pPr>
            <a:r>
              <a:rPr lang="en-US" sz="2400" dirty="0" smtClean="0"/>
              <a:t>Allen Heinemann, PI</a:t>
            </a:r>
          </a:p>
          <a:p>
            <a:pPr>
              <a:defRPr/>
            </a:pPr>
            <a:r>
              <a:rPr lang="en-US" sz="2400" dirty="0" smtClean="0"/>
              <a:t>Karon Cook, co-I</a:t>
            </a:r>
          </a:p>
          <a:p>
            <a:pPr>
              <a:defRPr/>
            </a:pPr>
            <a:r>
              <a:rPr lang="en-US" sz="2400" dirty="0" smtClean="0"/>
              <a:t>David Cella, co-I</a:t>
            </a:r>
          </a:p>
          <a:p>
            <a:pPr eaLnBrk="1" hangingPunct="1">
              <a:defRPr/>
            </a:pPr>
            <a:r>
              <a:rPr lang="en-US" sz="2400" dirty="0" smtClean="0"/>
              <a:t>Anne Deutsch, co-I</a:t>
            </a:r>
          </a:p>
          <a:p>
            <a:pPr eaLnBrk="1" hangingPunct="1">
              <a:defRPr/>
            </a:pPr>
            <a:r>
              <a:rPr lang="en-US" sz="2400" dirty="0" smtClean="0"/>
              <a:t>Julie Schwertfeger, co-I</a:t>
            </a:r>
          </a:p>
          <a:p>
            <a:pPr eaLnBrk="1" hangingPunct="1">
              <a:lnSpc>
                <a:spcPct val="80000"/>
              </a:lnSpc>
              <a:defRPr/>
            </a:pPr>
            <a:endParaRPr lang="en-US" sz="1600" dirty="0" smtClean="0"/>
          </a:p>
          <a:p>
            <a:pPr eaLnBrk="1" hangingPunct="1">
              <a:lnSpc>
                <a:spcPct val="80000"/>
              </a:lnSpc>
              <a:defRPr/>
            </a:pPr>
            <a:endParaRPr lang="en-US" sz="1600" dirty="0" smtClean="0"/>
          </a:p>
          <a:p>
            <a:pPr eaLnBrk="1" hangingPunct="1">
              <a:lnSpc>
                <a:spcPct val="80000"/>
              </a:lnSpc>
              <a:defRPr/>
            </a:pPr>
            <a:endParaRPr lang="en-US" sz="1600" dirty="0" smtClean="0"/>
          </a:p>
          <a:p>
            <a:r>
              <a:rPr lang="en-US" sz="1600" dirty="0" smtClean="0"/>
              <a:t>Contract funded under PCORI’s Communication and Dissemination Research Portfolio</a:t>
            </a:r>
          </a:p>
          <a:p>
            <a:pPr eaLnBrk="1" hangingPunct="1">
              <a:lnSpc>
                <a:spcPct val="80000"/>
              </a:lnSpc>
              <a:defRPr/>
            </a:pPr>
            <a:endParaRPr lang="en-US" sz="1600" dirty="0" smtClean="0">
              <a:solidFill>
                <a:srgbClr val="FFFF00"/>
              </a:solidFill>
            </a:endParaRPr>
          </a:p>
          <a:p>
            <a:pPr eaLnBrk="1" hangingPunct="1">
              <a:lnSpc>
                <a:spcPct val="80000"/>
              </a:lnSpc>
              <a:defRPr/>
            </a:pPr>
            <a:endParaRPr lang="en-US" sz="1600" dirty="0" smtClean="0"/>
          </a:p>
          <a:p>
            <a:pPr>
              <a:defRPr/>
            </a:pPr>
            <a:endParaRPr lang="en-US" sz="1600" dirty="0" smtClean="0"/>
          </a:p>
        </p:txBody>
      </p:sp>
      <p:pic>
        <p:nvPicPr>
          <p:cNvPr id="22529" name="Picture 1" descr="http://www.healthcareenewsletters.com/images/CEUN/20111004/PCORI-logo.gif"/>
          <p:cNvPicPr>
            <a:picLocks noChangeAspect="1" noChangeArrowheads="1"/>
          </p:cNvPicPr>
          <p:nvPr/>
        </p:nvPicPr>
        <p:blipFill>
          <a:blip r:embed="rId3" cstate="print"/>
          <a:srcRect r="6809"/>
          <a:stretch>
            <a:fillRect/>
          </a:stretch>
        </p:blipFill>
        <p:spPr bwMode="auto">
          <a:xfrm>
            <a:off x="6390636" y="4038600"/>
            <a:ext cx="2688564" cy="2209800"/>
          </a:xfrm>
          <a:prstGeom prst="rect">
            <a:avLst/>
          </a:prstGeom>
          <a:noFill/>
          <a:ln w="9525">
            <a:noFill/>
            <a:miter lim="800000"/>
            <a:headEnd/>
            <a:tailEnd/>
          </a:ln>
        </p:spPr>
      </p:pic>
      <p:sp>
        <p:nvSpPr>
          <p:cNvPr id="2050" name="Rectangle 2"/>
          <p:cNvSpPr>
            <a:spLocks noGrp="1" noChangeArrowheads="1"/>
          </p:cNvSpPr>
          <p:nvPr>
            <p:ph type="ctrTitle"/>
          </p:nvPr>
        </p:nvSpPr>
        <p:spPr>
          <a:xfrm>
            <a:off x="152400" y="1600200"/>
            <a:ext cx="8991600" cy="1736725"/>
          </a:xfrm>
        </p:spPr>
        <p:txBody>
          <a:bodyPr/>
          <a:lstStyle/>
          <a:p>
            <a:r>
              <a:rPr lang="en-US" sz="3600" dirty="0" smtClean="0"/>
              <a:t>Developing Quality Metrics from Patient-Reported Outcomes for Medical Rehabilitation</a:t>
            </a:r>
            <a:endParaRPr lang="en-US" sz="3600" dirty="0"/>
          </a:p>
        </p:txBody>
      </p:sp>
    </p:spTree>
    <p:extLst>
      <p:ext uri="{BB962C8B-B14F-4D97-AF65-F5344CB8AC3E}">
        <p14:creationId xmlns:p14="http://schemas.microsoft.com/office/powerpoint/2010/main" val="4177496261"/>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Aims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t>Identify issues that are important to the quality of care for rehabilitation patients that are amenable to the collection of patient-reported outcomes</a:t>
            </a:r>
            <a:endParaRPr lang="en-US" dirty="0" smtClean="0"/>
          </a:p>
          <a:p>
            <a:pPr marL="514350" indent="-514350">
              <a:buFont typeface="+mj-lt"/>
              <a:buAutoNum type="arabicPeriod"/>
            </a:pPr>
            <a:r>
              <a:rPr lang="en-US" sz="2800" dirty="0" smtClean="0"/>
              <a:t>Evaluate the feasibility of collecting PROMs</a:t>
            </a:r>
            <a:endParaRPr lang="en-US" dirty="0" smtClean="0"/>
          </a:p>
          <a:p>
            <a:pPr marL="514350" indent="-514350">
              <a:buFont typeface="+mj-lt"/>
              <a:buAutoNum type="arabicPeriod"/>
            </a:pPr>
            <a:r>
              <a:rPr lang="en-US" sz="2800" dirty="0" smtClean="0"/>
              <a:t>Specify items required for quality measure development and design data collection modules that can be used in quality improvement efforts and to demonstrate accountability of health care delivery</a:t>
            </a:r>
            <a:endParaRPr lang="en-US" dirty="0" smtClean="0"/>
          </a:p>
        </p:txBody>
      </p:sp>
      <p:sp>
        <p:nvSpPr>
          <p:cNvPr id="6" name="Slide Number Placeholder 5"/>
          <p:cNvSpPr>
            <a:spLocks noGrp="1"/>
          </p:cNvSpPr>
          <p:nvPr>
            <p:ph type="sldNum" sz="quarter" idx="12"/>
          </p:nvPr>
        </p:nvSpPr>
        <p:spPr/>
        <p:txBody>
          <a:bodyPr/>
          <a:lstStyle/>
          <a:p>
            <a:pPr algn="r">
              <a:defRPr/>
            </a:pPr>
            <a:fld id="{17CEBE45-0ACB-43BE-800E-CBDF3C6C4D8F}" type="slidenum">
              <a:rPr lang="en-US" smtClean="0">
                <a:solidFill>
                  <a:srgbClr val="000000"/>
                </a:solidFill>
              </a:rPr>
              <a:pPr algn="r">
                <a:defRPr/>
              </a:pPr>
              <a:t>13</a:t>
            </a:fld>
            <a:endParaRPr lang="en-US" dirty="0">
              <a:solidFill>
                <a:srgbClr val="000000"/>
              </a:solidFill>
            </a:endParaRPr>
          </a:p>
        </p:txBody>
      </p:sp>
    </p:spTree>
    <p:extLst>
      <p:ext uri="{BB962C8B-B14F-4D97-AF65-F5344CB8AC3E}">
        <p14:creationId xmlns:p14="http://schemas.microsoft.com/office/powerpoint/2010/main" val="1890057680"/>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Methods Design</a:t>
            </a:r>
            <a:endParaRPr lang="en-US" dirty="0"/>
          </a:p>
        </p:txBody>
      </p:sp>
      <p:sp>
        <p:nvSpPr>
          <p:cNvPr id="3" name="Content Placeholder 2"/>
          <p:cNvSpPr>
            <a:spLocks noGrp="1"/>
          </p:cNvSpPr>
          <p:nvPr>
            <p:ph idx="1"/>
          </p:nvPr>
        </p:nvSpPr>
        <p:spPr/>
        <p:txBody>
          <a:bodyPr/>
          <a:lstStyle/>
          <a:p>
            <a:r>
              <a:rPr lang="en-US" dirty="0" smtClean="0"/>
              <a:t>Focus groups</a:t>
            </a:r>
          </a:p>
          <a:p>
            <a:r>
              <a:rPr lang="en-US" dirty="0" smtClean="0"/>
              <a:t>Key informant interviews</a:t>
            </a:r>
          </a:p>
          <a:p>
            <a:r>
              <a:rPr lang="en-US" dirty="0" smtClean="0"/>
              <a:t>Primary data collection with a sample of 300 neurorehabilitation patients</a:t>
            </a:r>
          </a:p>
        </p:txBody>
      </p:sp>
      <p:sp>
        <p:nvSpPr>
          <p:cNvPr id="4" name="Slide Number Placeholder 3"/>
          <p:cNvSpPr>
            <a:spLocks noGrp="1"/>
          </p:cNvSpPr>
          <p:nvPr>
            <p:ph type="sldNum" sz="quarter" idx="12"/>
          </p:nvPr>
        </p:nvSpPr>
        <p:spPr/>
        <p:txBody>
          <a:bodyPr/>
          <a:lstStyle/>
          <a:p>
            <a:pPr algn="r">
              <a:defRPr/>
            </a:pPr>
            <a:fld id="{17CEBE45-0ACB-43BE-800E-CBDF3C6C4D8F}" type="slidenum">
              <a:rPr lang="en-US" smtClean="0">
                <a:solidFill>
                  <a:srgbClr val="000000"/>
                </a:solidFill>
              </a:rPr>
              <a:pPr algn="r">
                <a:defRPr/>
              </a:pPr>
              <a:t>14</a:t>
            </a:fld>
            <a:endParaRPr lang="en-US" dirty="0">
              <a:solidFill>
                <a:srgbClr val="000000"/>
              </a:solidFill>
            </a:endParaRPr>
          </a:p>
        </p:txBody>
      </p:sp>
    </p:spTree>
    <p:extLst>
      <p:ext uri="{BB962C8B-B14F-4D97-AF65-F5344CB8AC3E}">
        <p14:creationId xmlns:p14="http://schemas.microsoft.com/office/powerpoint/2010/main" val="1261340030"/>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Advisory Committee</a:t>
            </a:r>
            <a:endParaRPr lang="en-US" dirty="0"/>
          </a:p>
        </p:txBody>
      </p:sp>
      <p:sp>
        <p:nvSpPr>
          <p:cNvPr id="3" name="Content Placeholder 2"/>
          <p:cNvSpPr>
            <a:spLocks noGrp="1"/>
          </p:cNvSpPr>
          <p:nvPr>
            <p:ph idx="1"/>
          </p:nvPr>
        </p:nvSpPr>
        <p:spPr>
          <a:xfrm>
            <a:off x="228600" y="1371600"/>
            <a:ext cx="8763000" cy="5181600"/>
          </a:xfrm>
        </p:spPr>
        <p:txBody>
          <a:bodyPr/>
          <a:lstStyle/>
          <a:p>
            <a:r>
              <a:rPr lang="en-US" sz="2400" dirty="0" smtClean="0"/>
              <a:t>Represents key stakeholders </a:t>
            </a:r>
          </a:p>
          <a:p>
            <a:pPr lvl="1"/>
            <a:r>
              <a:rPr lang="en-US" sz="2000" dirty="0" smtClean="0"/>
              <a:t>Patients</a:t>
            </a:r>
          </a:p>
          <a:p>
            <a:pPr lvl="1"/>
            <a:r>
              <a:rPr lang="en-US" sz="2000" dirty="0" smtClean="0"/>
              <a:t>Patient advocacy organizations</a:t>
            </a:r>
          </a:p>
          <a:p>
            <a:pPr lvl="1"/>
            <a:r>
              <a:rPr lang="en-US" sz="2000" dirty="0" smtClean="0"/>
              <a:t>Clinicians</a:t>
            </a:r>
          </a:p>
          <a:p>
            <a:pPr lvl="1"/>
            <a:r>
              <a:rPr lang="en-US" sz="2000" dirty="0" smtClean="0"/>
              <a:t>Professional associations </a:t>
            </a:r>
          </a:p>
          <a:p>
            <a:pPr lvl="1"/>
            <a:r>
              <a:rPr lang="en-US" sz="2000" dirty="0" smtClean="0"/>
              <a:t>Policy makers</a:t>
            </a:r>
          </a:p>
          <a:p>
            <a:r>
              <a:rPr lang="en-US" sz="2400" dirty="0" smtClean="0"/>
              <a:t>Role: Provides key input throughout the study by identifying</a:t>
            </a:r>
          </a:p>
          <a:p>
            <a:pPr lvl="1"/>
            <a:r>
              <a:rPr lang="en-US" sz="2000" dirty="0" smtClean="0"/>
              <a:t>Relevant quality concepts  for inpatient rehabilitation facilities</a:t>
            </a:r>
          </a:p>
          <a:p>
            <a:pPr lvl="1"/>
            <a:r>
              <a:rPr lang="en-US" sz="2000" dirty="0" smtClean="0"/>
              <a:t>Instruments that best operationalize these concepts, </a:t>
            </a:r>
          </a:p>
          <a:p>
            <a:pPr lvl="1"/>
            <a:r>
              <a:rPr lang="en-US" sz="2000" dirty="0" smtClean="0"/>
              <a:t>Priorities for quality measures for rehabilitation patients</a:t>
            </a:r>
          </a:p>
          <a:p>
            <a:pPr lvl="1"/>
            <a:r>
              <a:rPr lang="en-US" sz="2000" dirty="0" smtClean="0"/>
              <a:t>Quality measures that can be derived from PROMs that are appropriate for rehabilitation patients and fulfill NQF’s quality measure criteria</a:t>
            </a:r>
          </a:p>
          <a:p>
            <a:pPr lvl="1"/>
            <a:r>
              <a:rPr lang="en-US" sz="2000" dirty="0" smtClean="0"/>
              <a:t>Case mix factors</a:t>
            </a:r>
          </a:p>
        </p:txBody>
      </p:sp>
      <p:sp>
        <p:nvSpPr>
          <p:cNvPr id="4" name="Slide Number Placeholder 3"/>
          <p:cNvSpPr>
            <a:spLocks noGrp="1"/>
          </p:cNvSpPr>
          <p:nvPr>
            <p:ph type="sldNum" sz="quarter" idx="12"/>
          </p:nvPr>
        </p:nvSpPr>
        <p:spPr/>
        <p:txBody>
          <a:bodyPr/>
          <a:lstStyle/>
          <a:p>
            <a:pPr algn="r"/>
            <a:fld id="{17CEBE45-0ACB-43BE-800E-CBDF3C6C4D8F}" type="slidenum">
              <a:rPr lang="en-US" smtClean="0">
                <a:solidFill>
                  <a:srgbClr val="000000"/>
                </a:solidFill>
              </a:rPr>
              <a:pPr algn="r"/>
              <a:t>15</a:t>
            </a:fld>
            <a:endParaRPr lang="en-US" dirty="0">
              <a:solidFill>
                <a:srgbClr val="000000"/>
              </a:solidFill>
            </a:endParaRPr>
          </a:p>
        </p:txBody>
      </p:sp>
    </p:spTree>
    <p:extLst>
      <p:ext uri="{BB962C8B-B14F-4D97-AF65-F5344CB8AC3E}">
        <p14:creationId xmlns:p14="http://schemas.microsoft.com/office/powerpoint/2010/main" val="4253722154"/>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2465388"/>
            <a:ext cx="8229600" cy="3324225"/>
          </a:xfrm>
        </p:spPr>
        <p:txBody>
          <a:bodyPr/>
          <a:lstStyle/>
          <a:p>
            <a:pPr>
              <a:lnSpc>
                <a:spcPct val="100000"/>
              </a:lnSpc>
            </a:pPr>
            <a:r>
              <a:rPr lang="en-US" sz="4000" smtClean="0">
                <a:latin typeface="Arial" charset="0"/>
                <a:cs typeface="Arial" charset="0"/>
              </a:rPr>
              <a:t>Advanced Planning for Home Services for Seniors – </a:t>
            </a:r>
            <a:br>
              <a:rPr lang="en-US" sz="4000" smtClean="0">
                <a:latin typeface="Arial" charset="0"/>
                <a:cs typeface="Arial" charset="0"/>
              </a:rPr>
            </a:br>
            <a:r>
              <a:rPr lang="en-US" sz="4000" smtClean="0">
                <a:latin typeface="Arial" charset="0"/>
                <a:cs typeface="Arial" charset="0"/>
              </a:rPr>
              <a:t>Funded PCORI</a:t>
            </a:r>
            <a:r>
              <a:rPr lang="en-US" sz="4800" smtClean="0">
                <a:latin typeface="Arial" charset="0"/>
                <a:cs typeface="Arial" charset="0"/>
              </a:rPr>
              <a:t/>
            </a:r>
            <a:br>
              <a:rPr lang="en-US" sz="4800" smtClean="0">
                <a:latin typeface="Arial" charset="0"/>
                <a:cs typeface="Arial" charset="0"/>
              </a:rPr>
            </a:br>
            <a:r>
              <a:rPr lang="en-US" sz="4800" smtClean="0">
                <a:latin typeface="Arial" charset="0"/>
                <a:cs typeface="Arial" charset="0"/>
              </a:rPr>
              <a:t/>
            </a:r>
            <a:br>
              <a:rPr lang="en-US" sz="4800" smtClean="0">
                <a:latin typeface="Arial" charset="0"/>
                <a:cs typeface="Arial" charset="0"/>
              </a:rPr>
            </a:br>
            <a:endParaRPr lang="en-US" sz="4800" smtClean="0">
              <a:latin typeface="Arial" charset="0"/>
              <a:cs typeface="Arial" charset="0"/>
            </a:endParaRPr>
          </a:p>
        </p:txBody>
      </p:sp>
      <p:sp>
        <p:nvSpPr>
          <p:cNvPr id="4099" name="Subtitle 2"/>
          <p:cNvSpPr>
            <a:spLocks noGrp="1"/>
          </p:cNvSpPr>
          <p:nvPr>
            <p:ph type="subTitle" idx="1"/>
          </p:nvPr>
        </p:nvSpPr>
        <p:spPr>
          <a:xfrm>
            <a:off x="381000" y="4419600"/>
            <a:ext cx="8534400" cy="1752600"/>
          </a:xfrm>
        </p:spPr>
        <p:txBody>
          <a:bodyPr/>
          <a:lstStyle/>
          <a:p>
            <a:pPr eaLnBrk="1" hangingPunct="1">
              <a:lnSpc>
                <a:spcPct val="90000"/>
              </a:lnSpc>
            </a:pPr>
            <a:r>
              <a:rPr lang="en-US" sz="2400" smtClean="0">
                <a:latin typeface="Arial" charset="0"/>
                <a:cs typeface="Arial" charset="0"/>
              </a:rPr>
              <a:t>Lee Lindquist, MD MPH MBA,</a:t>
            </a:r>
          </a:p>
          <a:p>
            <a:pPr eaLnBrk="1" hangingPunct="1">
              <a:lnSpc>
                <a:spcPct val="90000"/>
              </a:lnSpc>
            </a:pPr>
            <a:r>
              <a:rPr lang="en-US" sz="2400" smtClean="0">
                <a:latin typeface="Arial" charset="0"/>
                <a:cs typeface="Arial" charset="0"/>
              </a:rPr>
              <a:t>Clinical Practice Director - Geriatrics</a:t>
            </a:r>
          </a:p>
          <a:p>
            <a:pPr eaLnBrk="1" hangingPunct="1">
              <a:lnSpc>
                <a:spcPct val="90000"/>
              </a:lnSpc>
            </a:pPr>
            <a:r>
              <a:rPr lang="en-US" sz="2400" smtClean="0">
                <a:latin typeface="Arial" charset="0"/>
                <a:cs typeface="Arial" charset="0"/>
              </a:rPr>
              <a:t>Division of General Internal Medicine and Geriatrics</a:t>
            </a:r>
          </a:p>
          <a:p>
            <a:pPr eaLnBrk="1" hangingPunct="1">
              <a:lnSpc>
                <a:spcPct val="90000"/>
              </a:lnSpc>
            </a:pPr>
            <a:endParaRPr lang="en-US" sz="2000" smtClean="0">
              <a:latin typeface="Arial" charset="0"/>
              <a:cs typeface="Arial" charset="0"/>
            </a:endParaRP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33400"/>
            <a:ext cx="8229600" cy="769938"/>
          </a:xfrm>
        </p:spPr>
        <p:txBody>
          <a:bodyPr/>
          <a:lstStyle/>
          <a:p>
            <a:r>
              <a:rPr lang="en-US" smtClean="0">
                <a:latin typeface="Arial" charset="0"/>
                <a:cs typeface="Arial" charset="0"/>
              </a:rPr>
              <a:t>Aims</a:t>
            </a:r>
          </a:p>
        </p:txBody>
      </p:sp>
      <p:sp>
        <p:nvSpPr>
          <p:cNvPr id="7171" name="Content Placeholder 2"/>
          <p:cNvSpPr>
            <a:spLocks noGrp="1"/>
          </p:cNvSpPr>
          <p:nvPr>
            <p:ph idx="1"/>
          </p:nvPr>
        </p:nvSpPr>
        <p:spPr>
          <a:xfrm>
            <a:off x="466725" y="1371600"/>
            <a:ext cx="8229600" cy="4221163"/>
          </a:xfrm>
        </p:spPr>
        <p:txBody>
          <a:bodyPr/>
          <a:lstStyle/>
          <a:p>
            <a:pPr>
              <a:spcBef>
                <a:spcPct val="0"/>
              </a:spcBef>
            </a:pPr>
            <a:r>
              <a:rPr lang="en-US" smtClean="0">
                <a:latin typeface="Arial" charset="0"/>
                <a:cs typeface="Arial" charset="0"/>
              </a:rPr>
              <a:t>Aim 1: Develop an Advanced Planning for Home Services (APHS) Tool to assist seniors in making informed choices about issues in their health trajectory that influence their ability to remain in their own home.</a:t>
            </a:r>
          </a:p>
          <a:p>
            <a:pPr>
              <a:spcBef>
                <a:spcPct val="0"/>
              </a:spcBef>
            </a:pPr>
            <a:r>
              <a:rPr lang="en-US" smtClean="0">
                <a:latin typeface="Arial" charset="0"/>
                <a:cs typeface="Arial" charset="0"/>
              </a:rPr>
              <a:t>Aim 2: Conduct RCT of the APHS Tool</a:t>
            </a:r>
          </a:p>
          <a:p>
            <a:pPr>
              <a:spcBef>
                <a:spcPct val="0"/>
              </a:spcBef>
            </a:pPr>
            <a:r>
              <a:rPr lang="en-US" smtClean="0">
                <a:latin typeface="Arial" charset="0"/>
                <a:cs typeface="Arial" charset="0"/>
              </a:rPr>
              <a:t>Aim 3: Disseminate the APHS Tool nationally through senior focused organizations (Home Care Association of America, Village to Village Network).</a:t>
            </a:r>
          </a:p>
        </p:txBody>
      </p:sp>
      <p:sp>
        <p:nvSpPr>
          <p:cNvPr id="7172"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charset="-128"/>
              </a:defRPr>
            </a:lvl1pPr>
            <a:lvl2pPr marL="742950" indent="-285750" eaLnBrk="0" hangingPunct="0">
              <a:defRPr>
                <a:solidFill>
                  <a:schemeClr val="tx1"/>
                </a:solidFill>
                <a:latin typeface="Arial" charset="0"/>
                <a:ea typeface="Geneva" charset="-128"/>
              </a:defRPr>
            </a:lvl2pPr>
            <a:lvl3pPr marL="1143000" indent="-228600" eaLnBrk="0" hangingPunct="0">
              <a:defRPr>
                <a:solidFill>
                  <a:schemeClr val="tx1"/>
                </a:solidFill>
                <a:latin typeface="Arial" charset="0"/>
                <a:ea typeface="Geneva" charset="-128"/>
              </a:defRPr>
            </a:lvl3pPr>
            <a:lvl4pPr marL="1600200" indent="-228600" eaLnBrk="0" hangingPunct="0">
              <a:defRPr>
                <a:solidFill>
                  <a:schemeClr val="tx1"/>
                </a:solidFill>
                <a:latin typeface="Arial" charset="0"/>
                <a:ea typeface="Geneva" charset="-128"/>
              </a:defRPr>
            </a:lvl4pPr>
            <a:lvl5pPr marL="2057400" indent="-228600" eaLnBrk="0" hangingPunct="0">
              <a:defRPr>
                <a:solidFill>
                  <a:schemeClr val="tx1"/>
                </a:solidFill>
                <a:latin typeface="Arial" charset="0"/>
                <a:ea typeface="Geneva" charset="-128"/>
              </a:defRPr>
            </a:lvl5pPr>
            <a:lvl6pPr marL="2514600" indent="-228600" defTabSz="457200" eaLnBrk="0" fontAlgn="base" hangingPunct="0">
              <a:spcBef>
                <a:spcPct val="0"/>
              </a:spcBef>
              <a:spcAft>
                <a:spcPct val="0"/>
              </a:spcAft>
              <a:defRPr>
                <a:solidFill>
                  <a:schemeClr val="tx1"/>
                </a:solidFill>
                <a:latin typeface="Arial" charset="0"/>
                <a:ea typeface="Geneva" charset="-128"/>
              </a:defRPr>
            </a:lvl6pPr>
            <a:lvl7pPr marL="2971800" indent="-228600" defTabSz="457200" eaLnBrk="0" fontAlgn="base" hangingPunct="0">
              <a:spcBef>
                <a:spcPct val="0"/>
              </a:spcBef>
              <a:spcAft>
                <a:spcPct val="0"/>
              </a:spcAft>
              <a:defRPr>
                <a:solidFill>
                  <a:schemeClr val="tx1"/>
                </a:solidFill>
                <a:latin typeface="Arial" charset="0"/>
                <a:ea typeface="Geneva" charset="-128"/>
              </a:defRPr>
            </a:lvl7pPr>
            <a:lvl8pPr marL="3429000" indent="-228600" defTabSz="457200" eaLnBrk="0" fontAlgn="base" hangingPunct="0">
              <a:spcBef>
                <a:spcPct val="0"/>
              </a:spcBef>
              <a:spcAft>
                <a:spcPct val="0"/>
              </a:spcAft>
              <a:defRPr>
                <a:solidFill>
                  <a:schemeClr val="tx1"/>
                </a:solidFill>
                <a:latin typeface="Arial" charset="0"/>
                <a:ea typeface="Geneva" charset="-128"/>
              </a:defRPr>
            </a:lvl8pPr>
            <a:lvl9pPr marL="3886200" indent="-228600" defTabSz="457200" eaLnBrk="0" fontAlgn="base" hangingPunct="0">
              <a:spcBef>
                <a:spcPct val="0"/>
              </a:spcBef>
              <a:spcAft>
                <a:spcPct val="0"/>
              </a:spcAft>
              <a:defRPr>
                <a:solidFill>
                  <a:schemeClr val="tx1"/>
                </a:solidFill>
                <a:latin typeface="Arial" charset="0"/>
                <a:ea typeface="Geneva" charset="-128"/>
              </a:defRPr>
            </a:lvl9pPr>
          </a:lstStyle>
          <a:p>
            <a:pPr eaLnBrk="1" hangingPunct="1"/>
            <a:endParaRPr lang="en-US" smtClean="0">
              <a:solidFill>
                <a:srgbClr val="FFFFFF"/>
              </a:solidFill>
              <a:cs typeface="Arial" charset="0"/>
            </a:endParaRPr>
          </a:p>
        </p:txBody>
      </p:sp>
      <p:sp>
        <p:nvSpPr>
          <p:cNvPr id="717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charset="-128"/>
              </a:defRPr>
            </a:lvl1pPr>
            <a:lvl2pPr marL="742950" indent="-285750" eaLnBrk="0" hangingPunct="0">
              <a:defRPr>
                <a:solidFill>
                  <a:schemeClr val="tx1"/>
                </a:solidFill>
                <a:latin typeface="Arial" charset="0"/>
                <a:ea typeface="Geneva" charset="-128"/>
              </a:defRPr>
            </a:lvl2pPr>
            <a:lvl3pPr marL="1143000" indent="-228600" eaLnBrk="0" hangingPunct="0">
              <a:defRPr>
                <a:solidFill>
                  <a:schemeClr val="tx1"/>
                </a:solidFill>
                <a:latin typeface="Arial" charset="0"/>
                <a:ea typeface="Geneva" charset="-128"/>
              </a:defRPr>
            </a:lvl3pPr>
            <a:lvl4pPr marL="1600200" indent="-228600" eaLnBrk="0" hangingPunct="0">
              <a:defRPr>
                <a:solidFill>
                  <a:schemeClr val="tx1"/>
                </a:solidFill>
                <a:latin typeface="Arial" charset="0"/>
                <a:ea typeface="Geneva" charset="-128"/>
              </a:defRPr>
            </a:lvl4pPr>
            <a:lvl5pPr marL="2057400" indent="-228600" eaLnBrk="0" hangingPunct="0">
              <a:defRPr>
                <a:solidFill>
                  <a:schemeClr val="tx1"/>
                </a:solidFill>
                <a:latin typeface="Arial" charset="0"/>
                <a:ea typeface="Geneva" charset="-128"/>
              </a:defRPr>
            </a:lvl5pPr>
            <a:lvl6pPr marL="2514600" indent="-228600" defTabSz="457200" eaLnBrk="0" fontAlgn="base" hangingPunct="0">
              <a:spcBef>
                <a:spcPct val="0"/>
              </a:spcBef>
              <a:spcAft>
                <a:spcPct val="0"/>
              </a:spcAft>
              <a:defRPr>
                <a:solidFill>
                  <a:schemeClr val="tx1"/>
                </a:solidFill>
                <a:latin typeface="Arial" charset="0"/>
                <a:ea typeface="Geneva" charset="-128"/>
              </a:defRPr>
            </a:lvl6pPr>
            <a:lvl7pPr marL="2971800" indent="-228600" defTabSz="457200" eaLnBrk="0" fontAlgn="base" hangingPunct="0">
              <a:spcBef>
                <a:spcPct val="0"/>
              </a:spcBef>
              <a:spcAft>
                <a:spcPct val="0"/>
              </a:spcAft>
              <a:defRPr>
                <a:solidFill>
                  <a:schemeClr val="tx1"/>
                </a:solidFill>
                <a:latin typeface="Arial" charset="0"/>
                <a:ea typeface="Geneva" charset="-128"/>
              </a:defRPr>
            </a:lvl7pPr>
            <a:lvl8pPr marL="3429000" indent="-228600" defTabSz="457200" eaLnBrk="0" fontAlgn="base" hangingPunct="0">
              <a:spcBef>
                <a:spcPct val="0"/>
              </a:spcBef>
              <a:spcAft>
                <a:spcPct val="0"/>
              </a:spcAft>
              <a:defRPr>
                <a:solidFill>
                  <a:schemeClr val="tx1"/>
                </a:solidFill>
                <a:latin typeface="Arial" charset="0"/>
                <a:ea typeface="Geneva" charset="-128"/>
              </a:defRPr>
            </a:lvl8pPr>
            <a:lvl9pPr marL="3886200" indent="-228600" defTabSz="457200" eaLnBrk="0" fontAlgn="base" hangingPunct="0">
              <a:spcBef>
                <a:spcPct val="0"/>
              </a:spcBef>
              <a:spcAft>
                <a:spcPct val="0"/>
              </a:spcAft>
              <a:defRPr>
                <a:solidFill>
                  <a:schemeClr val="tx1"/>
                </a:solidFill>
                <a:latin typeface="Arial" charset="0"/>
                <a:ea typeface="Geneva" charset="-128"/>
              </a:defRPr>
            </a:lvl9pPr>
          </a:lstStyle>
          <a:p>
            <a:pPr eaLnBrk="1" hangingPunct="1"/>
            <a:fld id="{9DF0CF75-2ACF-42AA-BFDE-216E9A984CA1}" type="slidenum">
              <a:rPr lang="en-US" smtClean="0">
                <a:solidFill>
                  <a:srgbClr val="FFFFFF"/>
                </a:solidFill>
                <a:cs typeface="Arial" charset="0"/>
              </a:rPr>
              <a:pPr eaLnBrk="1" hangingPunct="1"/>
              <a:t>17</a:t>
            </a:fld>
            <a:endParaRPr lang="en-US" smtClean="0">
              <a:solidFill>
                <a:srgbClr val="FFFFFF"/>
              </a:solidFill>
              <a:cs typeface="Arial" charset="0"/>
            </a:endParaRPr>
          </a:p>
        </p:txBody>
      </p:sp>
    </p:spTree>
  </p:cSld>
  <p:clrMapOvr>
    <a:masterClrMapping/>
  </p:clrMapOvr>
  <p:transition xmlns:p14="http://schemas.microsoft.com/office/powerpoint/2010/mai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533400"/>
            <a:ext cx="8229600" cy="769938"/>
          </a:xfrm>
        </p:spPr>
        <p:txBody>
          <a:bodyPr/>
          <a:lstStyle/>
          <a:p>
            <a:r>
              <a:rPr lang="en-US" smtClean="0">
                <a:latin typeface="Arial" charset="0"/>
                <a:cs typeface="Arial" charset="0"/>
              </a:rPr>
              <a:t>Strengths</a:t>
            </a:r>
          </a:p>
        </p:txBody>
      </p:sp>
      <p:sp>
        <p:nvSpPr>
          <p:cNvPr id="3" name="Content Placeholder 2"/>
          <p:cNvSpPr>
            <a:spLocks noGrp="1"/>
          </p:cNvSpPr>
          <p:nvPr>
            <p:ph idx="1"/>
          </p:nvPr>
        </p:nvSpPr>
        <p:spPr>
          <a:xfrm>
            <a:off x="504825" y="1676400"/>
            <a:ext cx="8229600" cy="4221163"/>
          </a:xfrm>
        </p:spPr>
        <p:txBody>
          <a:bodyPr/>
          <a:lstStyle/>
          <a:p>
            <a:pPr marL="457200" indent="-457200">
              <a:spcBef>
                <a:spcPct val="0"/>
              </a:spcBef>
              <a:buFont typeface="Arial" charset="0"/>
              <a:buChar char="•"/>
              <a:defRPr/>
            </a:pPr>
            <a:r>
              <a:rPr lang="en-US" dirty="0" smtClean="0">
                <a:latin typeface="Arial" charset="0"/>
                <a:cs typeface="Arial" charset="0"/>
              </a:rPr>
              <a:t>Focused on </a:t>
            </a:r>
            <a:r>
              <a:rPr lang="en-US" dirty="0">
                <a:latin typeface="Arial" charset="0"/>
                <a:cs typeface="Arial" charset="0"/>
              </a:rPr>
              <a:t>seniors who had chronic/complex medical issues.</a:t>
            </a:r>
          </a:p>
          <a:p>
            <a:pPr marL="457200" indent="-457200">
              <a:spcBef>
                <a:spcPct val="0"/>
              </a:spcBef>
              <a:buFont typeface="Arial" charset="0"/>
              <a:buChar char="•"/>
              <a:defRPr/>
            </a:pPr>
            <a:r>
              <a:rPr lang="en-US" dirty="0">
                <a:latin typeface="Arial" charset="0"/>
                <a:cs typeface="Arial" charset="0"/>
              </a:rPr>
              <a:t>Outcomes are patient-centered.</a:t>
            </a:r>
          </a:p>
          <a:p>
            <a:pPr marL="457200" indent="-457200">
              <a:spcBef>
                <a:spcPct val="0"/>
              </a:spcBef>
              <a:buFont typeface="Arial" charset="0"/>
              <a:buChar char="•"/>
              <a:defRPr/>
            </a:pPr>
            <a:r>
              <a:rPr lang="en-US" dirty="0" smtClean="0">
                <a:latin typeface="Arial" charset="0"/>
                <a:cs typeface="Arial" charset="0"/>
              </a:rPr>
              <a:t>Able to be disseminated quickly and easily through </a:t>
            </a:r>
            <a:r>
              <a:rPr lang="en-US" dirty="0">
                <a:latin typeface="Arial" charset="0"/>
                <a:cs typeface="Arial" charset="0"/>
              </a:rPr>
              <a:t>national senior community </a:t>
            </a:r>
            <a:r>
              <a:rPr lang="en-US" dirty="0" smtClean="0">
                <a:latin typeface="Arial" charset="0"/>
                <a:cs typeface="Arial" charset="0"/>
              </a:rPr>
              <a:t>and </a:t>
            </a:r>
            <a:r>
              <a:rPr lang="en-US" dirty="0">
                <a:latin typeface="Arial" charset="0"/>
                <a:cs typeface="Arial" charset="0"/>
              </a:rPr>
              <a:t>home care </a:t>
            </a:r>
            <a:r>
              <a:rPr lang="en-US" dirty="0" smtClean="0">
                <a:latin typeface="Arial" charset="0"/>
                <a:cs typeface="Arial" charset="0"/>
              </a:rPr>
              <a:t>groups (with representatives as paid stakeholders all years).</a:t>
            </a:r>
            <a:endParaRPr lang="en-US" dirty="0">
              <a:latin typeface="Arial" charset="0"/>
              <a:cs typeface="Arial" charset="0"/>
            </a:endParaRPr>
          </a:p>
          <a:p>
            <a:pPr>
              <a:defRPr/>
            </a:pPr>
            <a:endParaRPr lang="en-US" dirty="0"/>
          </a:p>
        </p:txBody>
      </p:sp>
      <p:sp>
        <p:nvSpPr>
          <p:cNvPr id="9220"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charset="-128"/>
              </a:defRPr>
            </a:lvl1pPr>
            <a:lvl2pPr marL="742950" indent="-285750" eaLnBrk="0" hangingPunct="0">
              <a:defRPr>
                <a:solidFill>
                  <a:schemeClr val="tx1"/>
                </a:solidFill>
                <a:latin typeface="Arial" charset="0"/>
                <a:ea typeface="Geneva" charset="-128"/>
              </a:defRPr>
            </a:lvl2pPr>
            <a:lvl3pPr marL="1143000" indent="-228600" eaLnBrk="0" hangingPunct="0">
              <a:defRPr>
                <a:solidFill>
                  <a:schemeClr val="tx1"/>
                </a:solidFill>
                <a:latin typeface="Arial" charset="0"/>
                <a:ea typeface="Geneva" charset="-128"/>
              </a:defRPr>
            </a:lvl3pPr>
            <a:lvl4pPr marL="1600200" indent="-228600" eaLnBrk="0" hangingPunct="0">
              <a:defRPr>
                <a:solidFill>
                  <a:schemeClr val="tx1"/>
                </a:solidFill>
                <a:latin typeface="Arial" charset="0"/>
                <a:ea typeface="Geneva" charset="-128"/>
              </a:defRPr>
            </a:lvl4pPr>
            <a:lvl5pPr marL="2057400" indent="-228600" eaLnBrk="0" hangingPunct="0">
              <a:defRPr>
                <a:solidFill>
                  <a:schemeClr val="tx1"/>
                </a:solidFill>
                <a:latin typeface="Arial" charset="0"/>
                <a:ea typeface="Geneva" charset="-128"/>
              </a:defRPr>
            </a:lvl5pPr>
            <a:lvl6pPr marL="2514600" indent="-228600" defTabSz="457200" eaLnBrk="0" fontAlgn="base" hangingPunct="0">
              <a:spcBef>
                <a:spcPct val="0"/>
              </a:spcBef>
              <a:spcAft>
                <a:spcPct val="0"/>
              </a:spcAft>
              <a:defRPr>
                <a:solidFill>
                  <a:schemeClr val="tx1"/>
                </a:solidFill>
                <a:latin typeface="Arial" charset="0"/>
                <a:ea typeface="Geneva" charset="-128"/>
              </a:defRPr>
            </a:lvl6pPr>
            <a:lvl7pPr marL="2971800" indent="-228600" defTabSz="457200" eaLnBrk="0" fontAlgn="base" hangingPunct="0">
              <a:spcBef>
                <a:spcPct val="0"/>
              </a:spcBef>
              <a:spcAft>
                <a:spcPct val="0"/>
              </a:spcAft>
              <a:defRPr>
                <a:solidFill>
                  <a:schemeClr val="tx1"/>
                </a:solidFill>
                <a:latin typeface="Arial" charset="0"/>
                <a:ea typeface="Geneva" charset="-128"/>
              </a:defRPr>
            </a:lvl7pPr>
            <a:lvl8pPr marL="3429000" indent="-228600" defTabSz="457200" eaLnBrk="0" fontAlgn="base" hangingPunct="0">
              <a:spcBef>
                <a:spcPct val="0"/>
              </a:spcBef>
              <a:spcAft>
                <a:spcPct val="0"/>
              </a:spcAft>
              <a:defRPr>
                <a:solidFill>
                  <a:schemeClr val="tx1"/>
                </a:solidFill>
                <a:latin typeface="Arial" charset="0"/>
                <a:ea typeface="Geneva" charset="-128"/>
              </a:defRPr>
            </a:lvl8pPr>
            <a:lvl9pPr marL="3886200" indent="-228600" defTabSz="457200" eaLnBrk="0" fontAlgn="base" hangingPunct="0">
              <a:spcBef>
                <a:spcPct val="0"/>
              </a:spcBef>
              <a:spcAft>
                <a:spcPct val="0"/>
              </a:spcAft>
              <a:defRPr>
                <a:solidFill>
                  <a:schemeClr val="tx1"/>
                </a:solidFill>
                <a:latin typeface="Arial" charset="0"/>
                <a:ea typeface="Geneva" charset="-128"/>
              </a:defRPr>
            </a:lvl9pPr>
          </a:lstStyle>
          <a:p>
            <a:pPr eaLnBrk="1" hangingPunct="1"/>
            <a:endParaRPr lang="en-US" smtClean="0">
              <a:solidFill>
                <a:srgbClr val="FFFFFF"/>
              </a:solidFill>
              <a:cs typeface="Arial" charset="0"/>
            </a:endParaRPr>
          </a:p>
        </p:txBody>
      </p:sp>
      <p:sp>
        <p:nvSpPr>
          <p:cNvPr id="922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charset="-128"/>
              </a:defRPr>
            </a:lvl1pPr>
            <a:lvl2pPr marL="742950" indent="-285750" eaLnBrk="0" hangingPunct="0">
              <a:defRPr>
                <a:solidFill>
                  <a:schemeClr val="tx1"/>
                </a:solidFill>
                <a:latin typeface="Arial" charset="0"/>
                <a:ea typeface="Geneva" charset="-128"/>
              </a:defRPr>
            </a:lvl2pPr>
            <a:lvl3pPr marL="1143000" indent="-228600" eaLnBrk="0" hangingPunct="0">
              <a:defRPr>
                <a:solidFill>
                  <a:schemeClr val="tx1"/>
                </a:solidFill>
                <a:latin typeface="Arial" charset="0"/>
                <a:ea typeface="Geneva" charset="-128"/>
              </a:defRPr>
            </a:lvl3pPr>
            <a:lvl4pPr marL="1600200" indent="-228600" eaLnBrk="0" hangingPunct="0">
              <a:defRPr>
                <a:solidFill>
                  <a:schemeClr val="tx1"/>
                </a:solidFill>
                <a:latin typeface="Arial" charset="0"/>
                <a:ea typeface="Geneva" charset="-128"/>
              </a:defRPr>
            </a:lvl4pPr>
            <a:lvl5pPr marL="2057400" indent="-228600" eaLnBrk="0" hangingPunct="0">
              <a:defRPr>
                <a:solidFill>
                  <a:schemeClr val="tx1"/>
                </a:solidFill>
                <a:latin typeface="Arial" charset="0"/>
                <a:ea typeface="Geneva" charset="-128"/>
              </a:defRPr>
            </a:lvl5pPr>
            <a:lvl6pPr marL="2514600" indent="-228600" defTabSz="457200" eaLnBrk="0" fontAlgn="base" hangingPunct="0">
              <a:spcBef>
                <a:spcPct val="0"/>
              </a:spcBef>
              <a:spcAft>
                <a:spcPct val="0"/>
              </a:spcAft>
              <a:defRPr>
                <a:solidFill>
                  <a:schemeClr val="tx1"/>
                </a:solidFill>
                <a:latin typeface="Arial" charset="0"/>
                <a:ea typeface="Geneva" charset="-128"/>
              </a:defRPr>
            </a:lvl6pPr>
            <a:lvl7pPr marL="2971800" indent="-228600" defTabSz="457200" eaLnBrk="0" fontAlgn="base" hangingPunct="0">
              <a:spcBef>
                <a:spcPct val="0"/>
              </a:spcBef>
              <a:spcAft>
                <a:spcPct val="0"/>
              </a:spcAft>
              <a:defRPr>
                <a:solidFill>
                  <a:schemeClr val="tx1"/>
                </a:solidFill>
                <a:latin typeface="Arial" charset="0"/>
                <a:ea typeface="Geneva" charset="-128"/>
              </a:defRPr>
            </a:lvl7pPr>
            <a:lvl8pPr marL="3429000" indent="-228600" defTabSz="457200" eaLnBrk="0" fontAlgn="base" hangingPunct="0">
              <a:spcBef>
                <a:spcPct val="0"/>
              </a:spcBef>
              <a:spcAft>
                <a:spcPct val="0"/>
              </a:spcAft>
              <a:defRPr>
                <a:solidFill>
                  <a:schemeClr val="tx1"/>
                </a:solidFill>
                <a:latin typeface="Arial" charset="0"/>
                <a:ea typeface="Geneva" charset="-128"/>
              </a:defRPr>
            </a:lvl8pPr>
            <a:lvl9pPr marL="3886200" indent="-228600" defTabSz="457200" eaLnBrk="0" fontAlgn="base" hangingPunct="0">
              <a:spcBef>
                <a:spcPct val="0"/>
              </a:spcBef>
              <a:spcAft>
                <a:spcPct val="0"/>
              </a:spcAft>
              <a:defRPr>
                <a:solidFill>
                  <a:schemeClr val="tx1"/>
                </a:solidFill>
                <a:latin typeface="Arial" charset="0"/>
                <a:ea typeface="Geneva" charset="-128"/>
              </a:defRPr>
            </a:lvl9pPr>
          </a:lstStyle>
          <a:p>
            <a:pPr eaLnBrk="1" hangingPunct="1"/>
            <a:fld id="{44F6BE00-3518-43BB-A1DC-CDA379562699}" type="slidenum">
              <a:rPr lang="en-US" smtClean="0">
                <a:solidFill>
                  <a:srgbClr val="FFFFFF"/>
                </a:solidFill>
                <a:cs typeface="Arial" charset="0"/>
              </a:rPr>
              <a:pPr eaLnBrk="1" hangingPunct="1"/>
              <a:t>18</a:t>
            </a:fld>
            <a:endParaRPr lang="en-US" smtClean="0">
              <a:solidFill>
                <a:srgbClr val="FFFFFF"/>
              </a:solidFill>
              <a:cs typeface="Arial" charset="0"/>
            </a:endParaRPr>
          </a:p>
        </p:txBody>
      </p:sp>
    </p:spTree>
  </p:cSld>
  <p:clrMapOvr>
    <a:masterClrMapping/>
  </p:clrMapOvr>
  <p:transition xmlns:p14="http://schemas.microsoft.com/office/powerpoint/2010/mai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342900"/>
            <a:ext cx="8229600" cy="677863"/>
          </a:xfrm>
        </p:spPr>
        <p:txBody>
          <a:bodyPr/>
          <a:lstStyle/>
          <a:p>
            <a:r>
              <a:rPr lang="en-US" sz="4400" smtClean="0">
                <a:latin typeface="Arial" charset="0"/>
                <a:cs typeface="Arial" charset="0"/>
              </a:rPr>
              <a:t>Tidbits I heard and included:</a:t>
            </a:r>
          </a:p>
        </p:txBody>
      </p:sp>
      <p:sp>
        <p:nvSpPr>
          <p:cNvPr id="8195" name="Content Placeholder 2"/>
          <p:cNvSpPr>
            <a:spLocks noGrp="1"/>
          </p:cNvSpPr>
          <p:nvPr>
            <p:ph idx="1"/>
          </p:nvPr>
        </p:nvSpPr>
        <p:spPr>
          <a:xfrm>
            <a:off x="457200" y="1295400"/>
            <a:ext cx="8229600" cy="4221163"/>
          </a:xfrm>
        </p:spPr>
        <p:txBody>
          <a:bodyPr/>
          <a:lstStyle/>
          <a:p>
            <a:pPr marL="457200" indent="-457200">
              <a:spcBef>
                <a:spcPct val="0"/>
              </a:spcBef>
              <a:buFont typeface="Arial" charset="0"/>
              <a:buChar char="•"/>
              <a:defRPr/>
            </a:pPr>
            <a:r>
              <a:rPr lang="en-US" dirty="0" smtClean="0">
                <a:latin typeface="Arial" charset="0"/>
                <a:cs typeface="Arial" charset="0"/>
              </a:rPr>
              <a:t>“Pay your stakeholders”  - Stakeholders paid as consultants/co-investigators ($10K per yr.)</a:t>
            </a:r>
          </a:p>
          <a:p>
            <a:pPr marL="457200" indent="-457200">
              <a:spcBef>
                <a:spcPct val="0"/>
              </a:spcBef>
              <a:buFont typeface="Arial" charset="0"/>
              <a:buChar char="•"/>
              <a:defRPr/>
            </a:pPr>
            <a:r>
              <a:rPr lang="en-US" dirty="0" smtClean="0">
                <a:latin typeface="Arial" charset="0"/>
                <a:cs typeface="Arial" charset="0"/>
              </a:rPr>
              <a:t>Make sure to highlight who are the stakeholders and that they are actual patients (support letters, within grant, and CV of patients) </a:t>
            </a:r>
          </a:p>
          <a:p>
            <a:pPr marL="457200" indent="-457200">
              <a:spcBef>
                <a:spcPct val="0"/>
              </a:spcBef>
              <a:buFont typeface="Arial" charset="0"/>
              <a:buChar char="•"/>
              <a:defRPr/>
            </a:pPr>
            <a:r>
              <a:rPr lang="en-US" dirty="0" smtClean="0">
                <a:latin typeface="Arial" charset="0"/>
                <a:cs typeface="Arial" charset="0"/>
              </a:rPr>
              <a:t>The more patient-centered the better.</a:t>
            </a:r>
          </a:p>
          <a:p>
            <a:pPr marL="457200" indent="-457200">
              <a:spcBef>
                <a:spcPct val="0"/>
              </a:spcBef>
              <a:buFont typeface="Arial" charset="0"/>
              <a:buChar char="•"/>
              <a:defRPr/>
            </a:pPr>
            <a:r>
              <a:rPr lang="en-US" dirty="0" smtClean="0">
                <a:latin typeface="Arial" charset="0"/>
                <a:cs typeface="Arial" charset="0"/>
              </a:rPr>
              <a:t>Programmatic travel is different than conference travel ($2000) and state directly. </a:t>
            </a:r>
          </a:p>
          <a:p>
            <a:pPr marL="0" indent="0">
              <a:spcBef>
                <a:spcPct val="0"/>
              </a:spcBef>
              <a:defRPr/>
            </a:pPr>
            <a:endParaRPr lang="en-US" dirty="0" smtClean="0">
              <a:latin typeface="Arial" charset="0"/>
              <a:cs typeface="Arial" charset="0"/>
            </a:endParaRPr>
          </a:p>
          <a:p>
            <a:pPr marL="457200" indent="-457200">
              <a:spcBef>
                <a:spcPct val="0"/>
              </a:spcBef>
              <a:buFont typeface="Arial" charset="0"/>
              <a:buChar char="•"/>
              <a:defRPr/>
            </a:pPr>
            <a:endParaRPr lang="en-US" dirty="0" smtClean="0">
              <a:latin typeface="Arial" charset="0"/>
              <a:cs typeface="Arial" charset="0"/>
            </a:endParaRPr>
          </a:p>
          <a:p>
            <a:pPr marL="457200" indent="-457200">
              <a:spcBef>
                <a:spcPct val="0"/>
              </a:spcBef>
              <a:buFont typeface="Arial" charset="0"/>
              <a:buChar char="•"/>
              <a:defRPr/>
            </a:pPr>
            <a:endParaRPr lang="en-US" dirty="0" smtClean="0">
              <a:latin typeface="Arial" charset="0"/>
              <a:cs typeface="Arial" charset="0"/>
            </a:endParaRPr>
          </a:p>
          <a:p>
            <a:pPr marL="457200" indent="-457200">
              <a:spcBef>
                <a:spcPct val="0"/>
              </a:spcBef>
              <a:buFont typeface="Arial" charset="0"/>
              <a:buChar char="•"/>
              <a:defRPr/>
            </a:pPr>
            <a:endParaRPr lang="en-US" dirty="0" smtClean="0">
              <a:latin typeface="Arial" charset="0"/>
              <a:cs typeface="Arial" charset="0"/>
            </a:endParaRPr>
          </a:p>
          <a:p>
            <a:pPr marL="457200" indent="-457200">
              <a:spcBef>
                <a:spcPct val="0"/>
              </a:spcBef>
              <a:buFont typeface="Arial" charset="0"/>
              <a:buChar char="•"/>
              <a:defRPr/>
            </a:pPr>
            <a:endParaRPr lang="en-US" dirty="0" smtClean="0">
              <a:latin typeface="Arial" charset="0"/>
              <a:cs typeface="Arial" charset="0"/>
            </a:endParaRPr>
          </a:p>
        </p:txBody>
      </p:sp>
      <p:sp>
        <p:nvSpPr>
          <p:cNvPr id="1024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charset="-128"/>
              </a:defRPr>
            </a:lvl1pPr>
            <a:lvl2pPr marL="742950" indent="-285750" eaLnBrk="0" hangingPunct="0">
              <a:defRPr>
                <a:solidFill>
                  <a:schemeClr val="tx1"/>
                </a:solidFill>
                <a:latin typeface="Arial" charset="0"/>
                <a:ea typeface="Geneva" charset="-128"/>
              </a:defRPr>
            </a:lvl2pPr>
            <a:lvl3pPr marL="1143000" indent="-228600" eaLnBrk="0" hangingPunct="0">
              <a:defRPr>
                <a:solidFill>
                  <a:schemeClr val="tx1"/>
                </a:solidFill>
                <a:latin typeface="Arial" charset="0"/>
                <a:ea typeface="Geneva" charset="-128"/>
              </a:defRPr>
            </a:lvl3pPr>
            <a:lvl4pPr marL="1600200" indent="-228600" eaLnBrk="0" hangingPunct="0">
              <a:defRPr>
                <a:solidFill>
                  <a:schemeClr val="tx1"/>
                </a:solidFill>
                <a:latin typeface="Arial" charset="0"/>
                <a:ea typeface="Geneva" charset="-128"/>
              </a:defRPr>
            </a:lvl4pPr>
            <a:lvl5pPr marL="2057400" indent="-228600" eaLnBrk="0" hangingPunct="0">
              <a:defRPr>
                <a:solidFill>
                  <a:schemeClr val="tx1"/>
                </a:solidFill>
                <a:latin typeface="Arial" charset="0"/>
                <a:ea typeface="Geneva" charset="-128"/>
              </a:defRPr>
            </a:lvl5pPr>
            <a:lvl6pPr marL="2514600" indent="-228600" defTabSz="457200" eaLnBrk="0" fontAlgn="base" hangingPunct="0">
              <a:spcBef>
                <a:spcPct val="0"/>
              </a:spcBef>
              <a:spcAft>
                <a:spcPct val="0"/>
              </a:spcAft>
              <a:defRPr>
                <a:solidFill>
                  <a:schemeClr val="tx1"/>
                </a:solidFill>
                <a:latin typeface="Arial" charset="0"/>
                <a:ea typeface="Geneva" charset="-128"/>
              </a:defRPr>
            </a:lvl6pPr>
            <a:lvl7pPr marL="2971800" indent="-228600" defTabSz="457200" eaLnBrk="0" fontAlgn="base" hangingPunct="0">
              <a:spcBef>
                <a:spcPct val="0"/>
              </a:spcBef>
              <a:spcAft>
                <a:spcPct val="0"/>
              </a:spcAft>
              <a:defRPr>
                <a:solidFill>
                  <a:schemeClr val="tx1"/>
                </a:solidFill>
                <a:latin typeface="Arial" charset="0"/>
                <a:ea typeface="Geneva" charset="-128"/>
              </a:defRPr>
            </a:lvl7pPr>
            <a:lvl8pPr marL="3429000" indent="-228600" defTabSz="457200" eaLnBrk="0" fontAlgn="base" hangingPunct="0">
              <a:spcBef>
                <a:spcPct val="0"/>
              </a:spcBef>
              <a:spcAft>
                <a:spcPct val="0"/>
              </a:spcAft>
              <a:defRPr>
                <a:solidFill>
                  <a:schemeClr val="tx1"/>
                </a:solidFill>
                <a:latin typeface="Arial" charset="0"/>
                <a:ea typeface="Geneva" charset="-128"/>
              </a:defRPr>
            </a:lvl8pPr>
            <a:lvl9pPr marL="3886200" indent="-228600" defTabSz="457200" eaLnBrk="0" fontAlgn="base" hangingPunct="0">
              <a:spcBef>
                <a:spcPct val="0"/>
              </a:spcBef>
              <a:spcAft>
                <a:spcPct val="0"/>
              </a:spcAft>
              <a:defRPr>
                <a:solidFill>
                  <a:schemeClr val="tx1"/>
                </a:solidFill>
                <a:latin typeface="Arial" charset="0"/>
                <a:ea typeface="Geneva" charset="-128"/>
              </a:defRPr>
            </a:lvl9pPr>
          </a:lstStyle>
          <a:p>
            <a:pPr eaLnBrk="1" hangingPunct="1"/>
            <a:endParaRPr lang="en-US" smtClean="0">
              <a:solidFill>
                <a:srgbClr val="FFFFFF"/>
              </a:solidFill>
              <a:cs typeface="Arial" charset="0"/>
            </a:endParaRPr>
          </a:p>
        </p:txBody>
      </p:sp>
      <p:sp>
        <p:nvSpPr>
          <p:cNvPr id="1024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charset="-128"/>
              </a:defRPr>
            </a:lvl1pPr>
            <a:lvl2pPr marL="742950" indent="-285750" eaLnBrk="0" hangingPunct="0">
              <a:defRPr>
                <a:solidFill>
                  <a:schemeClr val="tx1"/>
                </a:solidFill>
                <a:latin typeface="Arial" charset="0"/>
                <a:ea typeface="Geneva" charset="-128"/>
              </a:defRPr>
            </a:lvl2pPr>
            <a:lvl3pPr marL="1143000" indent="-228600" eaLnBrk="0" hangingPunct="0">
              <a:defRPr>
                <a:solidFill>
                  <a:schemeClr val="tx1"/>
                </a:solidFill>
                <a:latin typeface="Arial" charset="0"/>
                <a:ea typeface="Geneva" charset="-128"/>
              </a:defRPr>
            </a:lvl3pPr>
            <a:lvl4pPr marL="1600200" indent="-228600" eaLnBrk="0" hangingPunct="0">
              <a:defRPr>
                <a:solidFill>
                  <a:schemeClr val="tx1"/>
                </a:solidFill>
                <a:latin typeface="Arial" charset="0"/>
                <a:ea typeface="Geneva" charset="-128"/>
              </a:defRPr>
            </a:lvl4pPr>
            <a:lvl5pPr marL="2057400" indent="-228600" eaLnBrk="0" hangingPunct="0">
              <a:defRPr>
                <a:solidFill>
                  <a:schemeClr val="tx1"/>
                </a:solidFill>
                <a:latin typeface="Arial" charset="0"/>
                <a:ea typeface="Geneva" charset="-128"/>
              </a:defRPr>
            </a:lvl5pPr>
            <a:lvl6pPr marL="2514600" indent="-228600" defTabSz="457200" eaLnBrk="0" fontAlgn="base" hangingPunct="0">
              <a:spcBef>
                <a:spcPct val="0"/>
              </a:spcBef>
              <a:spcAft>
                <a:spcPct val="0"/>
              </a:spcAft>
              <a:defRPr>
                <a:solidFill>
                  <a:schemeClr val="tx1"/>
                </a:solidFill>
                <a:latin typeface="Arial" charset="0"/>
                <a:ea typeface="Geneva" charset="-128"/>
              </a:defRPr>
            </a:lvl6pPr>
            <a:lvl7pPr marL="2971800" indent="-228600" defTabSz="457200" eaLnBrk="0" fontAlgn="base" hangingPunct="0">
              <a:spcBef>
                <a:spcPct val="0"/>
              </a:spcBef>
              <a:spcAft>
                <a:spcPct val="0"/>
              </a:spcAft>
              <a:defRPr>
                <a:solidFill>
                  <a:schemeClr val="tx1"/>
                </a:solidFill>
                <a:latin typeface="Arial" charset="0"/>
                <a:ea typeface="Geneva" charset="-128"/>
              </a:defRPr>
            </a:lvl7pPr>
            <a:lvl8pPr marL="3429000" indent="-228600" defTabSz="457200" eaLnBrk="0" fontAlgn="base" hangingPunct="0">
              <a:spcBef>
                <a:spcPct val="0"/>
              </a:spcBef>
              <a:spcAft>
                <a:spcPct val="0"/>
              </a:spcAft>
              <a:defRPr>
                <a:solidFill>
                  <a:schemeClr val="tx1"/>
                </a:solidFill>
                <a:latin typeface="Arial" charset="0"/>
                <a:ea typeface="Geneva" charset="-128"/>
              </a:defRPr>
            </a:lvl8pPr>
            <a:lvl9pPr marL="3886200" indent="-228600" defTabSz="457200" eaLnBrk="0" fontAlgn="base" hangingPunct="0">
              <a:spcBef>
                <a:spcPct val="0"/>
              </a:spcBef>
              <a:spcAft>
                <a:spcPct val="0"/>
              </a:spcAft>
              <a:defRPr>
                <a:solidFill>
                  <a:schemeClr val="tx1"/>
                </a:solidFill>
                <a:latin typeface="Arial" charset="0"/>
                <a:ea typeface="Geneva" charset="-128"/>
              </a:defRPr>
            </a:lvl9pPr>
          </a:lstStyle>
          <a:p>
            <a:pPr eaLnBrk="1" hangingPunct="1"/>
            <a:fld id="{AAA475DE-00DC-4DE0-8AAE-162226730EAA}" type="slidenum">
              <a:rPr lang="en-US" smtClean="0">
                <a:solidFill>
                  <a:srgbClr val="FFFFFF"/>
                </a:solidFill>
                <a:cs typeface="Arial" charset="0"/>
              </a:rPr>
              <a:pPr eaLnBrk="1" hangingPunct="1"/>
              <a:t>19</a:t>
            </a:fld>
            <a:endParaRPr lang="en-US" smtClean="0">
              <a:solidFill>
                <a:srgbClr val="FFFFFF"/>
              </a:solidFill>
              <a:cs typeface="Arial" charset="0"/>
            </a:endParaRPr>
          </a:p>
        </p:txBody>
      </p:sp>
    </p:spTree>
  </p:cSld>
  <p:clrMapOvr>
    <a:masterClrMapping/>
  </p:clrMapOvr>
  <p:transition xmlns:p14="http://schemas.microsoft.com/office/powerpoint/2010/mai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19200"/>
            <a:ext cx="6581775" cy="391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81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533400"/>
            <a:ext cx="8229600" cy="769938"/>
          </a:xfrm>
        </p:spPr>
        <p:txBody>
          <a:bodyPr/>
          <a:lstStyle/>
          <a:p>
            <a:r>
              <a:rPr lang="en-US" smtClean="0">
                <a:latin typeface="Arial" charset="0"/>
                <a:cs typeface="Arial" charset="0"/>
              </a:rPr>
              <a:t>YEAAAAA!!!</a:t>
            </a:r>
          </a:p>
        </p:txBody>
      </p:sp>
      <p:sp>
        <p:nvSpPr>
          <p:cNvPr id="11267" name="Content Placeholder 2"/>
          <p:cNvSpPr>
            <a:spLocks noGrp="1"/>
          </p:cNvSpPr>
          <p:nvPr>
            <p:ph idx="1"/>
          </p:nvPr>
        </p:nvSpPr>
        <p:spPr/>
        <p:txBody>
          <a:bodyPr/>
          <a:lstStyle/>
          <a:p>
            <a:pPr>
              <a:spcBef>
                <a:spcPct val="0"/>
              </a:spcBef>
            </a:pPr>
            <a:r>
              <a:rPr lang="en-US" b="1" i="1" smtClean="0">
                <a:latin typeface="Arial" charset="0"/>
                <a:cs typeface="Arial" charset="0"/>
              </a:rPr>
              <a:t>The Advance Planning for Home Services Tool will be developed by seniors, tested by seniors, for use by seniors with the guidance of university based researchers.</a:t>
            </a:r>
            <a:r>
              <a:rPr lang="en-US" i="1" smtClean="0">
                <a:latin typeface="Arial" charset="0"/>
                <a:cs typeface="Arial" charset="0"/>
              </a:rPr>
              <a:t> </a:t>
            </a:r>
          </a:p>
          <a:p>
            <a:pPr>
              <a:spcBef>
                <a:spcPct val="0"/>
              </a:spcBef>
            </a:pPr>
            <a:endParaRPr lang="en-US" smtClean="0">
              <a:latin typeface="Arial" charset="0"/>
              <a:cs typeface="Arial" charset="0"/>
            </a:endParaRPr>
          </a:p>
        </p:txBody>
      </p:sp>
      <p:sp>
        <p:nvSpPr>
          <p:cNvPr id="11268"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charset="-128"/>
              </a:defRPr>
            </a:lvl1pPr>
            <a:lvl2pPr marL="742950" indent="-285750" eaLnBrk="0" hangingPunct="0">
              <a:defRPr>
                <a:solidFill>
                  <a:schemeClr val="tx1"/>
                </a:solidFill>
                <a:latin typeface="Arial" charset="0"/>
                <a:ea typeface="Geneva" charset="-128"/>
              </a:defRPr>
            </a:lvl2pPr>
            <a:lvl3pPr marL="1143000" indent="-228600" eaLnBrk="0" hangingPunct="0">
              <a:defRPr>
                <a:solidFill>
                  <a:schemeClr val="tx1"/>
                </a:solidFill>
                <a:latin typeface="Arial" charset="0"/>
                <a:ea typeface="Geneva" charset="-128"/>
              </a:defRPr>
            </a:lvl3pPr>
            <a:lvl4pPr marL="1600200" indent="-228600" eaLnBrk="0" hangingPunct="0">
              <a:defRPr>
                <a:solidFill>
                  <a:schemeClr val="tx1"/>
                </a:solidFill>
                <a:latin typeface="Arial" charset="0"/>
                <a:ea typeface="Geneva" charset="-128"/>
              </a:defRPr>
            </a:lvl4pPr>
            <a:lvl5pPr marL="2057400" indent="-228600" eaLnBrk="0" hangingPunct="0">
              <a:defRPr>
                <a:solidFill>
                  <a:schemeClr val="tx1"/>
                </a:solidFill>
                <a:latin typeface="Arial" charset="0"/>
                <a:ea typeface="Geneva" charset="-128"/>
              </a:defRPr>
            </a:lvl5pPr>
            <a:lvl6pPr marL="2514600" indent="-228600" defTabSz="457200" eaLnBrk="0" fontAlgn="base" hangingPunct="0">
              <a:spcBef>
                <a:spcPct val="0"/>
              </a:spcBef>
              <a:spcAft>
                <a:spcPct val="0"/>
              </a:spcAft>
              <a:defRPr>
                <a:solidFill>
                  <a:schemeClr val="tx1"/>
                </a:solidFill>
                <a:latin typeface="Arial" charset="0"/>
                <a:ea typeface="Geneva" charset="-128"/>
              </a:defRPr>
            </a:lvl6pPr>
            <a:lvl7pPr marL="2971800" indent="-228600" defTabSz="457200" eaLnBrk="0" fontAlgn="base" hangingPunct="0">
              <a:spcBef>
                <a:spcPct val="0"/>
              </a:spcBef>
              <a:spcAft>
                <a:spcPct val="0"/>
              </a:spcAft>
              <a:defRPr>
                <a:solidFill>
                  <a:schemeClr val="tx1"/>
                </a:solidFill>
                <a:latin typeface="Arial" charset="0"/>
                <a:ea typeface="Geneva" charset="-128"/>
              </a:defRPr>
            </a:lvl7pPr>
            <a:lvl8pPr marL="3429000" indent="-228600" defTabSz="457200" eaLnBrk="0" fontAlgn="base" hangingPunct="0">
              <a:spcBef>
                <a:spcPct val="0"/>
              </a:spcBef>
              <a:spcAft>
                <a:spcPct val="0"/>
              </a:spcAft>
              <a:defRPr>
                <a:solidFill>
                  <a:schemeClr val="tx1"/>
                </a:solidFill>
                <a:latin typeface="Arial" charset="0"/>
                <a:ea typeface="Geneva" charset="-128"/>
              </a:defRPr>
            </a:lvl8pPr>
            <a:lvl9pPr marL="3886200" indent="-228600" defTabSz="457200" eaLnBrk="0" fontAlgn="base" hangingPunct="0">
              <a:spcBef>
                <a:spcPct val="0"/>
              </a:spcBef>
              <a:spcAft>
                <a:spcPct val="0"/>
              </a:spcAft>
              <a:defRPr>
                <a:solidFill>
                  <a:schemeClr val="tx1"/>
                </a:solidFill>
                <a:latin typeface="Arial" charset="0"/>
                <a:ea typeface="Geneva" charset="-128"/>
              </a:defRPr>
            </a:lvl9pPr>
          </a:lstStyle>
          <a:p>
            <a:pPr eaLnBrk="1" hangingPunct="1"/>
            <a:endParaRPr lang="en-US" smtClean="0">
              <a:solidFill>
                <a:srgbClr val="FFFFFF"/>
              </a:solidFill>
              <a:cs typeface="Arial" charset="0"/>
            </a:endParaRPr>
          </a:p>
        </p:txBody>
      </p:sp>
      <p:sp>
        <p:nvSpPr>
          <p:cNvPr id="1126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charset="-128"/>
              </a:defRPr>
            </a:lvl1pPr>
            <a:lvl2pPr marL="742950" indent="-285750" eaLnBrk="0" hangingPunct="0">
              <a:defRPr>
                <a:solidFill>
                  <a:schemeClr val="tx1"/>
                </a:solidFill>
                <a:latin typeface="Arial" charset="0"/>
                <a:ea typeface="Geneva" charset="-128"/>
              </a:defRPr>
            </a:lvl2pPr>
            <a:lvl3pPr marL="1143000" indent="-228600" eaLnBrk="0" hangingPunct="0">
              <a:defRPr>
                <a:solidFill>
                  <a:schemeClr val="tx1"/>
                </a:solidFill>
                <a:latin typeface="Arial" charset="0"/>
                <a:ea typeface="Geneva" charset="-128"/>
              </a:defRPr>
            </a:lvl3pPr>
            <a:lvl4pPr marL="1600200" indent="-228600" eaLnBrk="0" hangingPunct="0">
              <a:defRPr>
                <a:solidFill>
                  <a:schemeClr val="tx1"/>
                </a:solidFill>
                <a:latin typeface="Arial" charset="0"/>
                <a:ea typeface="Geneva" charset="-128"/>
              </a:defRPr>
            </a:lvl4pPr>
            <a:lvl5pPr marL="2057400" indent="-228600" eaLnBrk="0" hangingPunct="0">
              <a:defRPr>
                <a:solidFill>
                  <a:schemeClr val="tx1"/>
                </a:solidFill>
                <a:latin typeface="Arial" charset="0"/>
                <a:ea typeface="Geneva" charset="-128"/>
              </a:defRPr>
            </a:lvl5pPr>
            <a:lvl6pPr marL="2514600" indent="-228600" defTabSz="457200" eaLnBrk="0" fontAlgn="base" hangingPunct="0">
              <a:spcBef>
                <a:spcPct val="0"/>
              </a:spcBef>
              <a:spcAft>
                <a:spcPct val="0"/>
              </a:spcAft>
              <a:defRPr>
                <a:solidFill>
                  <a:schemeClr val="tx1"/>
                </a:solidFill>
                <a:latin typeface="Arial" charset="0"/>
                <a:ea typeface="Geneva" charset="-128"/>
              </a:defRPr>
            </a:lvl6pPr>
            <a:lvl7pPr marL="2971800" indent="-228600" defTabSz="457200" eaLnBrk="0" fontAlgn="base" hangingPunct="0">
              <a:spcBef>
                <a:spcPct val="0"/>
              </a:spcBef>
              <a:spcAft>
                <a:spcPct val="0"/>
              </a:spcAft>
              <a:defRPr>
                <a:solidFill>
                  <a:schemeClr val="tx1"/>
                </a:solidFill>
                <a:latin typeface="Arial" charset="0"/>
                <a:ea typeface="Geneva" charset="-128"/>
              </a:defRPr>
            </a:lvl7pPr>
            <a:lvl8pPr marL="3429000" indent="-228600" defTabSz="457200" eaLnBrk="0" fontAlgn="base" hangingPunct="0">
              <a:spcBef>
                <a:spcPct val="0"/>
              </a:spcBef>
              <a:spcAft>
                <a:spcPct val="0"/>
              </a:spcAft>
              <a:defRPr>
                <a:solidFill>
                  <a:schemeClr val="tx1"/>
                </a:solidFill>
                <a:latin typeface="Arial" charset="0"/>
                <a:ea typeface="Geneva" charset="-128"/>
              </a:defRPr>
            </a:lvl8pPr>
            <a:lvl9pPr marL="3886200" indent="-228600" defTabSz="457200" eaLnBrk="0" fontAlgn="base" hangingPunct="0">
              <a:spcBef>
                <a:spcPct val="0"/>
              </a:spcBef>
              <a:spcAft>
                <a:spcPct val="0"/>
              </a:spcAft>
              <a:defRPr>
                <a:solidFill>
                  <a:schemeClr val="tx1"/>
                </a:solidFill>
                <a:latin typeface="Arial" charset="0"/>
                <a:ea typeface="Geneva" charset="-128"/>
              </a:defRPr>
            </a:lvl9pPr>
          </a:lstStyle>
          <a:p>
            <a:pPr eaLnBrk="1" hangingPunct="1"/>
            <a:fld id="{7E5C9A6C-1CF4-4809-8656-982EDD5EA51D}" type="slidenum">
              <a:rPr lang="en-US" smtClean="0">
                <a:solidFill>
                  <a:srgbClr val="FFFFFF"/>
                </a:solidFill>
                <a:cs typeface="Arial" charset="0"/>
              </a:rPr>
              <a:pPr eaLnBrk="1" hangingPunct="1"/>
              <a:t>20</a:t>
            </a:fld>
            <a:endParaRPr lang="en-US" smtClean="0">
              <a:solidFill>
                <a:srgbClr val="FFFFFF"/>
              </a:solidFill>
              <a:cs typeface="Arial" charset="0"/>
            </a:endParaRPr>
          </a:p>
        </p:txBody>
      </p:sp>
    </p:spTree>
  </p:cSld>
  <p:clrMapOvr>
    <a:masterClrMapping/>
  </p:clrMapOvr>
  <p:transition xmlns:p14="http://schemas.microsoft.com/office/powerpoint/2010/mai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8368" y="5867400"/>
            <a:ext cx="7543800" cy="646331"/>
          </a:xfrm>
          <a:prstGeom prst="rect">
            <a:avLst/>
          </a:prstGeom>
          <a:noFill/>
        </p:spPr>
        <p:txBody>
          <a:bodyPr wrap="square" rtlCol="0">
            <a:spAutoFit/>
          </a:bodyPr>
          <a:lstStyle/>
          <a:p>
            <a:r>
              <a:rPr lang="en-US" i="1" dirty="0" smtClean="0"/>
              <a:t>Note: The LOI is non-binding with respect to science or budget; however, you must request permission for proposals that exceed yearly direct cost caps.</a:t>
            </a:r>
            <a:endParaRPr lang="en-US" i="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37" t="33092" r="35142" b="3725"/>
          <a:stretch/>
        </p:blipFill>
        <p:spPr bwMode="auto">
          <a:xfrm>
            <a:off x="990600" y="259798"/>
            <a:ext cx="7159336" cy="55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19400" y="2459101"/>
            <a:ext cx="2057400" cy="3416320"/>
          </a:xfrm>
          <a:prstGeom prst="rect">
            <a:avLst/>
          </a:prstGeom>
          <a:noFill/>
        </p:spPr>
        <p:txBody>
          <a:bodyPr wrap="square" rtlCol="0">
            <a:spAutoFit/>
          </a:bodyPr>
          <a:lstStyle/>
          <a:p>
            <a:r>
              <a:rPr lang="en-US" sz="1200" dirty="0" smtClean="0"/>
              <a:t>     </a:t>
            </a:r>
            <a:r>
              <a:rPr lang="en-US" sz="1200" b="1" dirty="0" smtClean="0">
                <a:solidFill>
                  <a:srgbClr val="FF0000"/>
                </a:solidFill>
              </a:rPr>
              <a:t>10/15/13             Dec 2013</a:t>
            </a:r>
          </a:p>
          <a:p>
            <a:r>
              <a:rPr lang="en-US" sz="1200" b="1" dirty="0">
                <a:solidFill>
                  <a:srgbClr val="FF0000"/>
                </a:solidFill>
              </a:rPr>
              <a:t> </a:t>
            </a:r>
            <a:r>
              <a:rPr lang="en-US" sz="1200" b="1" dirty="0" smtClean="0">
                <a:solidFill>
                  <a:srgbClr val="FF0000"/>
                </a:solidFill>
              </a:rPr>
              <a:t>    02/15/14             Apr 2014</a:t>
            </a:r>
          </a:p>
          <a:p>
            <a:endParaRPr lang="en-US" sz="1200" b="1" dirty="0">
              <a:solidFill>
                <a:srgbClr val="FF0000"/>
              </a:solidFill>
            </a:endParaRPr>
          </a:p>
          <a:p>
            <a:endParaRPr lang="en-US" sz="1200" b="1" dirty="0" smtClean="0">
              <a:solidFill>
                <a:srgbClr val="FF0000"/>
              </a:solidFill>
            </a:endParaRPr>
          </a:p>
          <a:p>
            <a:endParaRPr lang="en-US" sz="800" b="1" dirty="0">
              <a:solidFill>
                <a:srgbClr val="FF0000"/>
              </a:solidFill>
            </a:endParaRPr>
          </a:p>
          <a:p>
            <a:endParaRPr lang="en-US" sz="800" b="1" dirty="0">
              <a:solidFill>
                <a:srgbClr val="FF0000"/>
              </a:solidFill>
            </a:endParaRPr>
          </a:p>
          <a:p>
            <a:r>
              <a:rPr lang="en-US" sz="1200" dirty="0"/>
              <a:t> </a:t>
            </a:r>
            <a:r>
              <a:rPr lang="en-US" sz="1200" dirty="0" smtClean="0"/>
              <a:t>    </a:t>
            </a:r>
            <a:r>
              <a:rPr lang="en-US" sz="1200" b="1" dirty="0" smtClean="0">
                <a:solidFill>
                  <a:srgbClr val="FF0000"/>
                </a:solidFill>
              </a:rPr>
              <a:t>10/15/13             </a:t>
            </a:r>
            <a:r>
              <a:rPr lang="en-US" sz="1200" b="1" dirty="0">
                <a:solidFill>
                  <a:srgbClr val="FF0000"/>
                </a:solidFill>
              </a:rPr>
              <a:t>Dec 2013</a:t>
            </a:r>
          </a:p>
          <a:p>
            <a:r>
              <a:rPr lang="en-US" sz="1200" b="1" dirty="0">
                <a:solidFill>
                  <a:srgbClr val="FF0000"/>
                </a:solidFill>
              </a:rPr>
              <a:t>     02/15/14             Apr </a:t>
            </a:r>
            <a:r>
              <a:rPr lang="en-US" sz="1200" b="1" dirty="0" smtClean="0">
                <a:solidFill>
                  <a:srgbClr val="FF0000"/>
                </a:solidFill>
              </a:rPr>
              <a:t>2014</a:t>
            </a:r>
          </a:p>
          <a:p>
            <a:endParaRPr lang="en-US" sz="1200" b="1" dirty="0">
              <a:solidFill>
                <a:srgbClr val="FF0000"/>
              </a:solidFill>
            </a:endParaRPr>
          </a:p>
          <a:p>
            <a:endParaRPr lang="en-US" sz="1200" b="1" dirty="0" smtClean="0">
              <a:solidFill>
                <a:srgbClr val="FF0000"/>
              </a:solidFill>
            </a:endParaRPr>
          </a:p>
          <a:p>
            <a:endParaRPr lang="en-US" sz="900" b="1" dirty="0">
              <a:solidFill>
                <a:srgbClr val="FF0000"/>
              </a:solidFill>
            </a:endParaRPr>
          </a:p>
          <a:p>
            <a:r>
              <a:rPr lang="en-US" sz="1200" dirty="0"/>
              <a:t> </a:t>
            </a:r>
            <a:endParaRPr lang="en-US" sz="1200" dirty="0" smtClean="0"/>
          </a:p>
          <a:p>
            <a:r>
              <a:rPr lang="en-US" sz="1200" dirty="0" smtClean="0"/>
              <a:t>     </a:t>
            </a:r>
            <a:r>
              <a:rPr lang="en-US" sz="1200" b="1" dirty="0" smtClean="0">
                <a:solidFill>
                  <a:srgbClr val="FF0000"/>
                </a:solidFill>
              </a:rPr>
              <a:t>10/15/13             </a:t>
            </a:r>
            <a:r>
              <a:rPr lang="en-US" sz="1200" b="1" dirty="0">
                <a:solidFill>
                  <a:srgbClr val="FF0000"/>
                </a:solidFill>
              </a:rPr>
              <a:t>Dec 2013</a:t>
            </a:r>
          </a:p>
          <a:p>
            <a:r>
              <a:rPr lang="en-US" sz="1200" b="1" dirty="0">
                <a:solidFill>
                  <a:srgbClr val="FF0000"/>
                </a:solidFill>
              </a:rPr>
              <a:t>     02/15/14             Apr </a:t>
            </a:r>
            <a:r>
              <a:rPr lang="en-US" sz="1200" b="1" dirty="0" smtClean="0">
                <a:solidFill>
                  <a:srgbClr val="FF0000"/>
                </a:solidFill>
              </a:rPr>
              <a:t>2014</a:t>
            </a:r>
          </a:p>
          <a:p>
            <a:endParaRPr lang="en-US" sz="1200" b="1" dirty="0">
              <a:solidFill>
                <a:srgbClr val="FF0000"/>
              </a:solidFill>
            </a:endParaRPr>
          </a:p>
          <a:p>
            <a:endParaRPr lang="en-US" sz="1200" b="1" dirty="0" smtClean="0">
              <a:solidFill>
                <a:srgbClr val="FF0000"/>
              </a:solidFill>
            </a:endParaRPr>
          </a:p>
          <a:p>
            <a:endParaRPr lang="en-US" sz="1100" dirty="0" smtClean="0"/>
          </a:p>
          <a:p>
            <a:r>
              <a:rPr lang="en-US" sz="1200" b="1" dirty="0" smtClean="0">
                <a:solidFill>
                  <a:srgbClr val="FF0000"/>
                </a:solidFill>
              </a:rPr>
              <a:t>     10/15/13             </a:t>
            </a:r>
            <a:r>
              <a:rPr lang="en-US" sz="1200" b="1" dirty="0">
                <a:solidFill>
                  <a:srgbClr val="FF0000"/>
                </a:solidFill>
              </a:rPr>
              <a:t>Dec 2013</a:t>
            </a:r>
          </a:p>
          <a:p>
            <a:r>
              <a:rPr lang="en-US" sz="1200" b="1" dirty="0">
                <a:solidFill>
                  <a:srgbClr val="FF0000"/>
                </a:solidFill>
              </a:rPr>
              <a:t>     02/15/14             Apr 2014</a:t>
            </a:r>
          </a:p>
        </p:txBody>
      </p:sp>
    </p:spTree>
    <p:extLst>
      <p:ext uri="{BB962C8B-B14F-4D97-AF65-F5344CB8AC3E}">
        <p14:creationId xmlns:p14="http://schemas.microsoft.com/office/powerpoint/2010/main" val="3737975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25" t="24546" r="35056" b="12590"/>
          <a:stretch/>
        </p:blipFill>
        <p:spPr bwMode="auto">
          <a:xfrm>
            <a:off x="609600" y="685799"/>
            <a:ext cx="7772400" cy="589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6578"/>
          <a:stretch/>
        </p:blipFill>
        <p:spPr bwMode="auto">
          <a:xfrm>
            <a:off x="2667000" y="1524001"/>
            <a:ext cx="2054225" cy="46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ame 3"/>
          <p:cNvSpPr/>
          <p:nvPr/>
        </p:nvSpPr>
        <p:spPr>
          <a:xfrm>
            <a:off x="3694112" y="2438400"/>
            <a:ext cx="1258888" cy="990600"/>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3694112" y="4267200"/>
            <a:ext cx="1258888" cy="990600"/>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81263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2792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7102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3045"/>
          <a:stretch/>
        </p:blipFill>
        <p:spPr bwMode="auto">
          <a:xfrm>
            <a:off x="89189" y="1141268"/>
            <a:ext cx="909637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7131" b="15230"/>
          <a:stretch/>
        </p:blipFill>
        <p:spPr bwMode="auto">
          <a:xfrm>
            <a:off x="90055" y="2286000"/>
            <a:ext cx="9096375" cy="107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81274"/>
          <a:stretch/>
        </p:blipFill>
        <p:spPr bwMode="auto">
          <a:xfrm>
            <a:off x="103043" y="3539836"/>
            <a:ext cx="9096375" cy="98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30136" y="228600"/>
            <a:ext cx="49530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mj-lt"/>
              </a:rPr>
              <a:t>PCORI Review Criteria</a:t>
            </a:r>
            <a:endParaRPr lang="en-US" sz="3600" b="1" dirty="0">
              <a:effectLst>
                <a:outerShdw blurRad="38100" dist="38100" dir="2700000" algn="tl">
                  <a:srgbClr val="000000">
                    <a:alpha val="43137"/>
                  </a:srgbClr>
                </a:outerShdw>
              </a:effectLst>
              <a:latin typeface="+mj-lt"/>
            </a:endParaRPr>
          </a:p>
        </p:txBody>
      </p:sp>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80905"/>
          <a:stretch/>
        </p:blipFill>
        <p:spPr bwMode="auto">
          <a:xfrm>
            <a:off x="89188" y="4529570"/>
            <a:ext cx="9096375" cy="100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143" y="5638800"/>
            <a:ext cx="90582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129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additive="base">
                                        <p:cTn id="19" dur="500" fill="hold"/>
                                        <p:tgtEl>
                                          <p:spTgt spid="4101"/>
                                        </p:tgtEl>
                                        <p:attrNameLst>
                                          <p:attrName>ppt_x</p:attrName>
                                        </p:attrNameLst>
                                      </p:cBhvr>
                                      <p:tavLst>
                                        <p:tav tm="0">
                                          <p:val>
                                            <p:strVal val="#ppt_x"/>
                                          </p:val>
                                        </p:tav>
                                        <p:tav tm="100000">
                                          <p:val>
                                            <p:strVal val="#ppt_x"/>
                                          </p:val>
                                        </p:tav>
                                      </p:tavLst>
                                    </p:anim>
                                    <p:anim calcmode="lin" valueType="num">
                                      <p:cBhvr additive="base">
                                        <p:cTn id="20"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02"/>
                                        </p:tgtEl>
                                        <p:attrNameLst>
                                          <p:attrName>style.visibility</p:attrName>
                                        </p:attrNameLst>
                                      </p:cBhvr>
                                      <p:to>
                                        <p:strVal val="visible"/>
                                      </p:to>
                                    </p:set>
                                    <p:anim calcmode="lin" valueType="num">
                                      <p:cBhvr additive="base">
                                        <p:cTn id="25" dur="500" fill="hold"/>
                                        <p:tgtEl>
                                          <p:spTgt spid="4102"/>
                                        </p:tgtEl>
                                        <p:attrNameLst>
                                          <p:attrName>ppt_x</p:attrName>
                                        </p:attrNameLst>
                                      </p:cBhvr>
                                      <p:tavLst>
                                        <p:tav tm="0">
                                          <p:val>
                                            <p:strVal val="#ppt_x"/>
                                          </p:val>
                                        </p:tav>
                                        <p:tav tm="100000">
                                          <p:val>
                                            <p:strVal val="#ppt_x"/>
                                          </p:val>
                                        </p:tav>
                                      </p:tavLst>
                                    </p:anim>
                                    <p:anim calcmode="lin" valueType="num">
                                      <p:cBhvr additive="base">
                                        <p:cTn id="26"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609600"/>
            <a:ext cx="90963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8" y="1828800"/>
            <a:ext cx="90963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52" y="3352800"/>
            <a:ext cx="905827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 y="4648200"/>
            <a:ext cx="91344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01" y="5562600"/>
            <a:ext cx="8994199" cy="6096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81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ppt_x"/>
                                          </p:val>
                                        </p:tav>
                                        <p:tav tm="100000">
                                          <p:val>
                                            <p:strVal val="#ppt_x"/>
                                          </p:val>
                                        </p:tav>
                                      </p:tavLst>
                                    </p:anim>
                                    <p:anim calcmode="lin" valueType="num">
                                      <p:cBhvr additive="base">
                                        <p:cTn id="20"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6"/>
                                        </p:tgtEl>
                                        <p:attrNameLst>
                                          <p:attrName>style.visibility</p:attrName>
                                        </p:attrNameLst>
                                      </p:cBhvr>
                                      <p:to>
                                        <p:strVal val="visible"/>
                                      </p:to>
                                    </p:set>
                                    <p:anim calcmode="lin" valueType="num">
                                      <p:cBhvr additive="base">
                                        <p:cTn id="25" dur="500" fill="hold"/>
                                        <p:tgtEl>
                                          <p:spTgt spid="5126"/>
                                        </p:tgtEl>
                                        <p:attrNameLst>
                                          <p:attrName>ppt_x</p:attrName>
                                        </p:attrNameLst>
                                      </p:cBhvr>
                                      <p:tavLst>
                                        <p:tav tm="0">
                                          <p:val>
                                            <p:strVal val="#ppt_x"/>
                                          </p:val>
                                        </p:tav>
                                        <p:tav tm="100000">
                                          <p:val>
                                            <p:strVal val="#ppt_x"/>
                                          </p:val>
                                        </p:tav>
                                      </p:tavLst>
                                    </p:anim>
                                    <p:anim calcmode="lin" valueType="num">
                                      <p:cBhvr additive="base">
                                        <p:cTn id="26"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166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194" y="1728460"/>
            <a:ext cx="5095612" cy="115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521241"/>
            <a:ext cx="8077200" cy="523220"/>
          </a:xfrm>
          <a:prstGeom prst="rect">
            <a:avLst/>
          </a:prstGeom>
          <a:noFill/>
        </p:spPr>
        <p:txBody>
          <a:bodyPr wrap="square" rtlCol="0">
            <a:spAutoFit/>
          </a:bodyPr>
          <a:lstStyle/>
          <a:p>
            <a:r>
              <a:rPr lang="en-US" sz="2800" b="1" dirty="0" smtClean="0">
                <a:solidFill>
                  <a:srgbClr val="FF0000"/>
                </a:solidFill>
              </a:rPr>
              <a:t>A few cautionary notes:</a:t>
            </a:r>
            <a:endParaRPr lang="en-US" sz="2800" b="1" dirty="0">
              <a:solidFill>
                <a:srgbClr val="FF0000"/>
              </a:solidFill>
            </a:endParaRPr>
          </a:p>
        </p:txBody>
      </p:sp>
      <p:sp>
        <p:nvSpPr>
          <p:cNvPr id="6" name="TextBox 5"/>
          <p:cNvSpPr txBox="1"/>
          <p:nvPr/>
        </p:nvSpPr>
        <p:spPr>
          <a:xfrm>
            <a:off x="533400" y="3505200"/>
            <a:ext cx="8077200" cy="2616101"/>
          </a:xfrm>
          <a:prstGeom prst="rect">
            <a:avLst/>
          </a:prstGeom>
          <a:noFill/>
        </p:spPr>
        <p:txBody>
          <a:bodyPr wrap="square" rtlCol="0">
            <a:spAutoFit/>
          </a:bodyPr>
          <a:lstStyle/>
          <a:p>
            <a:pPr marL="914400" lvl="1" indent="-457200">
              <a:buFont typeface="Wingdings" pitchFamily="2" charset="2"/>
              <a:buChar char="§"/>
            </a:pPr>
            <a:r>
              <a:rPr lang="en-US" sz="2400" b="1" i="1" dirty="0" smtClean="0">
                <a:solidFill>
                  <a:srgbClr val="FF0000"/>
                </a:solidFill>
              </a:rPr>
              <a:t>PCORI is interpreting this mandate VERY strictly</a:t>
            </a:r>
          </a:p>
          <a:p>
            <a:pPr marL="914400" lvl="1" indent="-457200">
              <a:buFont typeface="Wingdings" pitchFamily="2" charset="2"/>
              <a:buChar char="§"/>
            </a:pPr>
            <a:endParaRPr lang="en-US" sz="2800" b="1" dirty="0" smtClean="0"/>
          </a:p>
          <a:p>
            <a:pPr marL="457200" indent="-457200">
              <a:buFont typeface="Wingdings" pitchFamily="2" charset="2"/>
              <a:buChar char="§"/>
            </a:pPr>
            <a:r>
              <a:rPr lang="en-US" sz="2800" b="1" dirty="0" smtClean="0"/>
              <a:t>Patients and other Stakeholders</a:t>
            </a:r>
          </a:p>
          <a:p>
            <a:pPr marL="457200" indent="-457200">
              <a:buFont typeface="Wingdings" pitchFamily="2" charset="2"/>
              <a:buChar char="§"/>
            </a:pPr>
            <a:r>
              <a:rPr lang="en-US" sz="2800" b="1" dirty="0" smtClean="0"/>
              <a:t>Read and re-read the </a:t>
            </a:r>
            <a:r>
              <a:rPr lang="en-US" sz="2800" b="1" i="1" dirty="0" smtClean="0"/>
              <a:t>PCORI Methodology Report</a:t>
            </a:r>
          </a:p>
          <a:p>
            <a:pPr marL="457200" indent="-457200">
              <a:buFont typeface="Wingdings" pitchFamily="2" charset="2"/>
              <a:buChar char="§"/>
            </a:pPr>
            <a:r>
              <a:rPr lang="en-US" sz="2800" b="1" dirty="0" smtClean="0"/>
              <a:t>Ask PCORI questions</a:t>
            </a:r>
          </a:p>
          <a:p>
            <a:pPr marL="457200" indent="-457200">
              <a:buFont typeface="Wingdings" pitchFamily="2" charset="2"/>
              <a:buChar char="§"/>
            </a:pPr>
            <a:r>
              <a:rPr lang="en-US" sz="2800" b="1" dirty="0" smtClean="0"/>
              <a:t>Subscribe to the PCORI listserv</a:t>
            </a:r>
            <a:endParaRPr lang="en-US" sz="2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275" y="934938"/>
            <a:ext cx="2457450" cy="260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quot;No&quot; Symbol 1"/>
          <p:cNvSpPr/>
          <p:nvPr/>
        </p:nvSpPr>
        <p:spPr>
          <a:xfrm>
            <a:off x="3276600" y="1025660"/>
            <a:ext cx="2524125" cy="2495374"/>
          </a:xfrm>
          <a:prstGeom prst="noSmoking">
            <a:avLst>
              <a:gd name="adj" fmla="val 72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89624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1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150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604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2017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 y="0"/>
            <a:ext cx="9147464" cy="68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271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PCORI Part 2</a:t>
            </a:r>
            <a:br>
              <a:rPr lang="en-US" dirty="0" smtClean="0"/>
            </a:br>
            <a:r>
              <a:rPr lang="en-US" dirty="0" smtClean="0"/>
              <a:t>June 19, 12-1 pm</a:t>
            </a:r>
            <a:endParaRPr lang="en-US" dirty="0"/>
          </a:p>
        </p:txBody>
      </p:sp>
      <p:sp>
        <p:nvSpPr>
          <p:cNvPr id="3" name="Content Placeholder 2"/>
          <p:cNvSpPr>
            <a:spLocks noGrp="1"/>
          </p:cNvSpPr>
          <p:nvPr>
            <p:ph idx="1"/>
          </p:nvPr>
        </p:nvSpPr>
        <p:spPr/>
        <p:txBody>
          <a:bodyPr/>
          <a:lstStyle/>
          <a:p>
            <a:r>
              <a:rPr lang="en-US" dirty="0" smtClean="0"/>
              <a:t>Clyde Yancy, MD </a:t>
            </a:r>
          </a:p>
          <a:p>
            <a:pPr lvl="1"/>
            <a:r>
              <a:rPr lang="en-US" dirty="0" smtClean="0"/>
              <a:t>Professor of Medicine (Cardiology)</a:t>
            </a:r>
          </a:p>
          <a:p>
            <a:pPr lvl="1"/>
            <a:r>
              <a:rPr lang="en-US" dirty="0" smtClean="0"/>
              <a:t>Member PCORI Methodology Committee</a:t>
            </a:r>
            <a:endParaRPr lang="en-US" dirty="0"/>
          </a:p>
        </p:txBody>
      </p:sp>
    </p:spTree>
    <p:extLst>
      <p:ext uri="{BB962C8B-B14F-4D97-AF65-F5344CB8AC3E}">
        <p14:creationId xmlns:p14="http://schemas.microsoft.com/office/powerpoint/2010/main" val="681485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5181600"/>
            <a:ext cx="9144000" cy="1676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50" name="Rectangle 2"/>
          <p:cNvSpPr>
            <a:spLocks noGrp="1" noChangeArrowheads="1"/>
          </p:cNvSpPr>
          <p:nvPr>
            <p:ph type="ctrTitle"/>
          </p:nvPr>
        </p:nvSpPr>
        <p:spPr>
          <a:xfrm>
            <a:off x="685800" y="609600"/>
            <a:ext cx="7772400" cy="1470025"/>
          </a:xfrm>
        </p:spPr>
        <p:txBody>
          <a:bodyPr>
            <a:noAutofit/>
          </a:bodyPr>
          <a:lstStyle/>
          <a:p>
            <a:r>
              <a:rPr lang="en-US" sz="6600" b="1" dirty="0" smtClean="0"/>
              <a:t>Questions?</a:t>
            </a:r>
            <a:endParaRPr lang="en-US" sz="6600" b="1" dirty="0"/>
          </a:p>
        </p:txBody>
      </p:sp>
      <p:sp>
        <p:nvSpPr>
          <p:cNvPr id="2051" name="Rectangle 3"/>
          <p:cNvSpPr>
            <a:spLocks noGrp="1" noChangeArrowheads="1"/>
          </p:cNvSpPr>
          <p:nvPr>
            <p:ph type="subTitle" idx="1"/>
          </p:nvPr>
        </p:nvSpPr>
        <p:spPr>
          <a:xfrm>
            <a:off x="755073" y="2057400"/>
            <a:ext cx="7696200" cy="4724400"/>
          </a:xfrm>
        </p:spPr>
        <p:txBody>
          <a:bodyPr>
            <a:normAutofit fontScale="62500" lnSpcReduction="20000"/>
          </a:bodyPr>
          <a:lstStyle/>
          <a:p>
            <a:pPr eaLnBrk="1" hangingPunct="1">
              <a:lnSpc>
                <a:spcPct val="90000"/>
              </a:lnSpc>
            </a:pPr>
            <a:endParaRPr lang="en-US" sz="2400" b="1" dirty="0" smtClean="0">
              <a:solidFill>
                <a:schemeClr val="tx1">
                  <a:lumMod val="85000"/>
                  <a:lumOff val="15000"/>
                </a:schemeClr>
              </a:solidFill>
              <a:latin typeface="Calibri" pitchFamily="34" charset="0"/>
            </a:endParaRPr>
          </a:p>
          <a:p>
            <a:pPr eaLnBrk="1" hangingPunct="1">
              <a:lnSpc>
                <a:spcPct val="90000"/>
              </a:lnSpc>
            </a:pPr>
            <a:r>
              <a:rPr lang="en-US" sz="3300" b="1" dirty="0" smtClean="0">
                <a:solidFill>
                  <a:schemeClr val="tx1">
                    <a:lumMod val="85000"/>
                    <a:lumOff val="15000"/>
                  </a:schemeClr>
                </a:solidFill>
                <a:latin typeface="Calibri" pitchFamily="34" charset="0"/>
              </a:rPr>
              <a:t>David Cella, PhD</a:t>
            </a:r>
          </a:p>
          <a:p>
            <a:pPr eaLnBrk="1" hangingPunct="1">
              <a:lnSpc>
                <a:spcPct val="90000"/>
              </a:lnSpc>
            </a:pPr>
            <a:r>
              <a:rPr lang="en-US" sz="3300" b="1" dirty="0" smtClean="0">
                <a:solidFill>
                  <a:schemeClr val="tx1">
                    <a:lumMod val="85000"/>
                    <a:lumOff val="15000"/>
                  </a:schemeClr>
                </a:solidFill>
                <a:latin typeface="Calibri" pitchFamily="34" charset="0"/>
                <a:hlinkClick r:id="rId3"/>
              </a:rPr>
              <a:t>d-cella@northwestern.edu</a:t>
            </a:r>
            <a:endParaRPr lang="en-US" sz="3300" b="1" dirty="0" smtClean="0">
              <a:solidFill>
                <a:schemeClr val="tx1">
                  <a:lumMod val="85000"/>
                  <a:lumOff val="15000"/>
                </a:schemeClr>
              </a:solidFill>
              <a:latin typeface="Calibri" pitchFamily="34" charset="0"/>
            </a:endParaRPr>
          </a:p>
          <a:p>
            <a:pPr eaLnBrk="1" hangingPunct="1">
              <a:lnSpc>
                <a:spcPct val="90000"/>
              </a:lnSpc>
            </a:pPr>
            <a:r>
              <a:rPr lang="en-US" sz="3300" b="1" dirty="0" smtClean="0">
                <a:solidFill>
                  <a:schemeClr val="tx1">
                    <a:lumMod val="85000"/>
                    <a:lumOff val="15000"/>
                  </a:schemeClr>
                </a:solidFill>
                <a:latin typeface="Calibri" pitchFamily="34" charset="0"/>
              </a:rPr>
              <a:t>312-503-1086</a:t>
            </a:r>
          </a:p>
          <a:p>
            <a:pPr eaLnBrk="1" hangingPunct="1">
              <a:lnSpc>
                <a:spcPct val="90000"/>
              </a:lnSpc>
            </a:pPr>
            <a:endParaRPr lang="en-US" sz="3300" b="1" dirty="0" smtClean="0">
              <a:solidFill>
                <a:schemeClr val="tx1">
                  <a:lumMod val="85000"/>
                  <a:lumOff val="15000"/>
                </a:schemeClr>
              </a:solidFill>
              <a:latin typeface="Calibri" pitchFamily="34" charset="0"/>
            </a:endParaRPr>
          </a:p>
          <a:p>
            <a:pPr eaLnBrk="1" hangingPunct="1">
              <a:lnSpc>
                <a:spcPct val="90000"/>
              </a:lnSpc>
            </a:pPr>
            <a:r>
              <a:rPr lang="en-US" sz="3300" b="1" dirty="0" smtClean="0">
                <a:solidFill>
                  <a:schemeClr val="tx1">
                    <a:lumMod val="85000"/>
                    <a:lumOff val="15000"/>
                  </a:schemeClr>
                </a:solidFill>
                <a:latin typeface="Calibri" pitchFamily="34" charset="0"/>
              </a:rPr>
              <a:t>Zeeshan Butt, PhD</a:t>
            </a:r>
          </a:p>
          <a:p>
            <a:pPr eaLnBrk="1" hangingPunct="1">
              <a:lnSpc>
                <a:spcPct val="90000"/>
              </a:lnSpc>
            </a:pPr>
            <a:r>
              <a:rPr lang="en-US" sz="3300" b="1" dirty="0" smtClean="0">
                <a:solidFill>
                  <a:schemeClr val="tx1">
                    <a:lumMod val="85000"/>
                    <a:lumOff val="15000"/>
                  </a:schemeClr>
                </a:solidFill>
                <a:latin typeface="Calibri" pitchFamily="34" charset="0"/>
                <a:hlinkClick r:id="rId4"/>
              </a:rPr>
              <a:t>z-butt@northwestern.edu</a:t>
            </a:r>
            <a:endParaRPr lang="en-US" sz="3300" b="1" dirty="0" smtClean="0">
              <a:solidFill>
                <a:schemeClr val="tx1">
                  <a:lumMod val="85000"/>
                  <a:lumOff val="15000"/>
                </a:schemeClr>
              </a:solidFill>
              <a:latin typeface="Calibri" pitchFamily="34" charset="0"/>
            </a:endParaRPr>
          </a:p>
          <a:p>
            <a:pPr eaLnBrk="1" hangingPunct="1">
              <a:lnSpc>
                <a:spcPct val="90000"/>
              </a:lnSpc>
            </a:pPr>
            <a:r>
              <a:rPr lang="en-US" sz="3300" b="1" dirty="0" smtClean="0">
                <a:solidFill>
                  <a:schemeClr val="tx1">
                    <a:lumMod val="85000"/>
                    <a:lumOff val="15000"/>
                  </a:schemeClr>
                </a:solidFill>
                <a:latin typeface="Calibri" pitchFamily="34" charset="0"/>
              </a:rPr>
              <a:t>312-503-7708</a:t>
            </a:r>
          </a:p>
          <a:p>
            <a:pPr eaLnBrk="1" hangingPunct="1">
              <a:lnSpc>
                <a:spcPct val="90000"/>
              </a:lnSpc>
            </a:pPr>
            <a:endParaRPr lang="en-US" sz="1500" b="1" dirty="0" smtClean="0">
              <a:solidFill>
                <a:schemeClr val="tx1">
                  <a:lumMod val="85000"/>
                  <a:lumOff val="15000"/>
                </a:schemeClr>
              </a:solidFill>
              <a:latin typeface="Calibri" pitchFamily="34" charset="0"/>
            </a:endParaRPr>
          </a:p>
          <a:p>
            <a:pPr eaLnBrk="1" hangingPunct="1">
              <a:lnSpc>
                <a:spcPct val="90000"/>
              </a:lnSpc>
            </a:pPr>
            <a:r>
              <a:rPr lang="en-US" sz="2500" i="1" dirty="0" smtClean="0">
                <a:solidFill>
                  <a:schemeClr val="tx1">
                    <a:lumMod val="85000"/>
                    <a:lumOff val="15000"/>
                  </a:schemeClr>
                </a:solidFill>
                <a:latin typeface="Calibri" pitchFamily="34" charset="0"/>
              </a:rPr>
              <a:t>Center for Patient-Centered Outcomes</a:t>
            </a:r>
          </a:p>
          <a:p>
            <a:pPr eaLnBrk="1" hangingPunct="1">
              <a:lnSpc>
                <a:spcPct val="90000"/>
              </a:lnSpc>
            </a:pPr>
            <a:r>
              <a:rPr lang="en-US" sz="2500" i="1" dirty="0" smtClean="0">
                <a:solidFill>
                  <a:schemeClr val="tx1">
                    <a:lumMod val="85000"/>
                    <a:lumOff val="15000"/>
                  </a:schemeClr>
                </a:solidFill>
                <a:latin typeface="Calibri" pitchFamily="34" charset="0"/>
              </a:rPr>
              <a:t>Institute for Public Health and Medicine</a:t>
            </a:r>
          </a:p>
          <a:p>
            <a:pPr eaLnBrk="1" hangingPunct="1">
              <a:lnSpc>
                <a:spcPct val="90000"/>
              </a:lnSpc>
            </a:pPr>
            <a:r>
              <a:rPr lang="en-US" sz="2500" i="1" dirty="0" smtClean="0">
                <a:solidFill>
                  <a:schemeClr val="tx1">
                    <a:lumMod val="85000"/>
                    <a:lumOff val="15000"/>
                  </a:schemeClr>
                </a:solidFill>
                <a:latin typeface="Calibri" pitchFamily="34" charset="0"/>
              </a:rPr>
              <a:t>Northwestern University Feinberg School of Medicine</a:t>
            </a:r>
          </a:p>
          <a:p>
            <a:pPr eaLnBrk="1" hangingPunct="1">
              <a:lnSpc>
                <a:spcPct val="90000"/>
              </a:lnSpc>
            </a:pPr>
            <a:endParaRPr lang="en-US" sz="1800" i="1" dirty="0" smtClean="0">
              <a:solidFill>
                <a:schemeClr val="tx1">
                  <a:lumMod val="85000"/>
                  <a:lumOff val="15000"/>
                </a:schemeClr>
              </a:solidFill>
              <a:latin typeface="Calibri" pitchFamily="34" charset="0"/>
            </a:endParaRPr>
          </a:p>
          <a:p>
            <a:pPr eaLnBrk="1" hangingPunct="1">
              <a:lnSpc>
                <a:spcPct val="90000"/>
              </a:lnSpc>
            </a:pPr>
            <a:endParaRPr lang="en-US" sz="1800" i="1" dirty="0">
              <a:solidFill>
                <a:schemeClr val="tx1">
                  <a:lumMod val="85000"/>
                  <a:lumOff val="15000"/>
                </a:schemeClr>
              </a:solidFill>
              <a:latin typeface="Calibri" pitchFamily="34" charset="0"/>
            </a:endParaRPr>
          </a:p>
          <a:p>
            <a:pPr eaLnBrk="1" hangingPunct="1">
              <a:lnSpc>
                <a:spcPct val="90000"/>
              </a:lnSpc>
            </a:pPr>
            <a:endParaRPr lang="en-US" sz="1200" i="1" dirty="0" smtClean="0">
              <a:solidFill>
                <a:schemeClr val="tx1">
                  <a:lumMod val="85000"/>
                  <a:lumOff val="15000"/>
                </a:schemeClr>
              </a:solidFill>
              <a:latin typeface="Calibri" pitchFamily="34" charset="0"/>
            </a:endParaRPr>
          </a:p>
          <a:p>
            <a:pPr eaLnBrk="1" hangingPunct="1">
              <a:lnSpc>
                <a:spcPct val="90000"/>
              </a:lnSpc>
            </a:pPr>
            <a:endParaRPr lang="en-US" sz="2400" dirty="0" smtClean="0">
              <a:solidFill>
                <a:schemeClr val="tx1">
                  <a:lumMod val="85000"/>
                  <a:lumOff val="15000"/>
                </a:schemeClr>
              </a:solidFill>
              <a:latin typeface="Calibri" pitchFamily="34" charset="0"/>
            </a:endParaRPr>
          </a:p>
          <a:p>
            <a:pPr eaLnBrk="1" hangingPunct="1">
              <a:lnSpc>
                <a:spcPct val="90000"/>
              </a:lnSpc>
            </a:pPr>
            <a:endParaRPr lang="en-US" sz="2400" dirty="0" smtClean="0">
              <a:solidFill>
                <a:schemeClr val="tx1">
                  <a:lumMod val="85000"/>
                  <a:lumOff val="15000"/>
                </a:schemeClr>
              </a:solidFill>
              <a:latin typeface="Calibri" pitchFamily="34" charset="0"/>
            </a:endParaRPr>
          </a:p>
          <a:p>
            <a:pPr eaLnBrk="1" hangingPunct="1">
              <a:lnSpc>
                <a:spcPct val="90000"/>
              </a:lnSpc>
            </a:pPr>
            <a:endParaRPr lang="en-US" sz="2400" dirty="0" smtClean="0">
              <a:solidFill>
                <a:schemeClr val="tx1">
                  <a:lumMod val="85000"/>
                  <a:lumOff val="15000"/>
                </a:schemeClr>
              </a:solidFill>
              <a:latin typeface="Calibri" pitchFamily="34" charset="0"/>
            </a:endParaRPr>
          </a:p>
          <a:p>
            <a:pPr eaLnBrk="1" hangingPunct="1">
              <a:lnSpc>
                <a:spcPct val="90000"/>
              </a:lnSpc>
            </a:pPr>
            <a:endParaRPr lang="en-US" sz="2400" dirty="0" smtClean="0">
              <a:solidFill>
                <a:schemeClr val="tx1">
                  <a:lumMod val="85000"/>
                  <a:lumOff val="15000"/>
                </a:schemeClr>
              </a:solidFill>
              <a:latin typeface="Calibri" pitchFamily="34" charset="0"/>
            </a:endParaRPr>
          </a:p>
          <a:p>
            <a:pPr eaLnBrk="1" hangingPunct="1">
              <a:lnSpc>
                <a:spcPct val="90000"/>
              </a:lnSpc>
            </a:pPr>
            <a:r>
              <a:rPr lang="en-US" sz="1600" dirty="0" smtClean="0">
                <a:solidFill>
                  <a:schemeClr val="tx1">
                    <a:lumMod val="85000"/>
                    <a:lumOff val="15000"/>
                  </a:schemeClr>
                </a:solidFill>
                <a:latin typeface="Calibri" pitchFamily="34" charset="0"/>
                <a:cs typeface="Calibri" pitchFamily="34" charset="0"/>
              </a:rPr>
              <a:t>IPHAM Wednesday Workshop</a:t>
            </a:r>
          </a:p>
          <a:p>
            <a:pPr eaLnBrk="1" hangingPunct="1">
              <a:lnSpc>
                <a:spcPct val="90000"/>
              </a:lnSpc>
            </a:pPr>
            <a:r>
              <a:rPr lang="en-US" sz="1600" dirty="0" smtClean="0">
                <a:solidFill>
                  <a:schemeClr val="tx1">
                    <a:lumMod val="85000"/>
                    <a:lumOff val="15000"/>
                  </a:schemeClr>
                </a:solidFill>
                <a:latin typeface="Calibri" pitchFamily="34" charset="0"/>
                <a:cs typeface="Calibri" pitchFamily="34" charset="0"/>
              </a:rPr>
              <a:t>May 29, 2013</a:t>
            </a:r>
            <a:endParaRPr lang="en-US" sz="1200" dirty="0" smtClean="0">
              <a:solidFill>
                <a:schemeClr val="tx1">
                  <a:lumMod val="85000"/>
                  <a:lumOff val="15000"/>
                </a:schemeClr>
              </a:solidFill>
              <a:latin typeface="Calibri"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231" y="5334000"/>
            <a:ext cx="1971538" cy="83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6529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92183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5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1408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5662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2536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0387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4"/>
          <p:cNvSpPr>
            <a:spLocks noGrp="1"/>
          </p:cNvSpPr>
          <p:nvPr>
            <p:ph sz="half" idx="2"/>
          </p:nvPr>
        </p:nvSpPr>
        <p:spPr bwMode="auto">
          <a:xfrm>
            <a:off x="4648200" y="1981200"/>
            <a:ext cx="4191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spcBef>
                <a:spcPts val="1000"/>
              </a:spcBef>
              <a:buFont typeface="Wingdings" pitchFamily="2" charset="2"/>
              <a:buChar char="§"/>
            </a:pPr>
            <a:r>
              <a:rPr lang="en-US" sz="1800" dirty="0" smtClean="0">
                <a:solidFill>
                  <a:srgbClr val="000000"/>
                </a:solidFill>
                <a:latin typeface="Verdana" pitchFamily="34" charset="0"/>
              </a:rPr>
              <a:t>Submitted to the PCORI Board of Governors on May 10, 2012</a:t>
            </a:r>
          </a:p>
          <a:p>
            <a:pPr lvl="1" eaLnBrk="1" hangingPunct="1">
              <a:spcBef>
                <a:spcPts val="1000"/>
              </a:spcBef>
              <a:buFont typeface="Wingdings" pitchFamily="2" charset="2"/>
              <a:buChar char="§"/>
            </a:pPr>
            <a:r>
              <a:rPr lang="en-US" sz="1800" dirty="0" smtClean="0">
                <a:solidFill>
                  <a:srgbClr val="000000"/>
                </a:solidFill>
                <a:latin typeface="Verdana" pitchFamily="34" charset="0"/>
              </a:rPr>
              <a:t>Accepted by the PCORI Board of Governors on May 21, 2012</a:t>
            </a:r>
          </a:p>
          <a:p>
            <a:pPr lvl="1" eaLnBrk="1" hangingPunct="1">
              <a:spcBef>
                <a:spcPts val="1000"/>
              </a:spcBef>
              <a:buFont typeface="Wingdings" pitchFamily="2" charset="2"/>
              <a:buChar char="§"/>
            </a:pPr>
            <a:r>
              <a:rPr lang="en-US" sz="1800" b="1" dirty="0" smtClean="0">
                <a:solidFill>
                  <a:srgbClr val="000000"/>
                </a:solidFill>
                <a:latin typeface="Verdana" pitchFamily="34" charset="0"/>
              </a:rPr>
              <a:t>A public comment period on the draft report: Through September 14 2012</a:t>
            </a:r>
          </a:p>
          <a:p>
            <a:pPr lvl="1" eaLnBrk="1" hangingPunct="1">
              <a:spcBef>
                <a:spcPts val="1000"/>
              </a:spcBef>
              <a:buFont typeface="Wingdings" pitchFamily="2" charset="2"/>
              <a:buChar char="§"/>
            </a:pPr>
            <a:r>
              <a:rPr lang="en-US" sz="1800" dirty="0" smtClean="0">
                <a:solidFill>
                  <a:srgbClr val="000000"/>
                </a:solidFill>
                <a:latin typeface="Verdana" pitchFamily="34" charset="0"/>
              </a:rPr>
              <a:t>Revisions were approved by the Board of Governors November 2012</a:t>
            </a:r>
            <a:endParaRPr lang="en-US" sz="3200" dirty="0" smtClean="0">
              <a:solidFill>
                <a:srgbClr val="000000"/>
              </a:solidFill>
            </a:endParaRPr>
          </a:p>
        </p:txBody>
      </p:sp>
      <p:sp>
        <p:nvSpPr>
          <p:cNvPr id="78851" name="TextBox 6"/>
          <p:cNvSpPr txBox="1">
            <a:spLocks noChangeArrowheads="1"/>
          </p:cNvSpPr>
          <p:nvPr/>
        </p:nvSpPr>
        <p:spPr bwMode="auto">
          <a:xfrm>
            <a:off x="304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0"/>
              </a:spcBef>
              <a:spcAft>
                <a:spcPct val="0"/>
              </a:spcAft>
            </a:pPr>
            <a:r>
              <a:rPr lang="en-US" sz="2400" b="1" smtClean="0">
                <a:solidFill>
                  <a:srgbClr val="1F497D"/>
                </a:solidFill>
                <a:latin typeface="Verdana" pitchFamily="34" charset="0"/>
              </a:rPr>
              <a:t>Methodology Report</a:t>
            </a:r>
          </a:p>
        </p:txBody>
      </p:sp>
      <p:sp>
        <p:nvSpPr>
          <p:cNvPr id="78852" name="TextBox 8"/>
          <p:cNvSpPr txBox="1">
            <a:spLocks noChangeArrowheads="1"/>
          </p:cNvSpPr>
          <p:nvPr/>
        </p:nvSpPr>
        <p:spPr bwMode="auto">
          <a:xfrm>
            <a:off x="152400" y="6629400"/>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0"/>
              </a:spcBef>
              <a:spcAft>
                <a:spcPct val="0"/>
              </a:spcAft>
            </a:pPr>
            <a:fld id="{C499D122-26BE-410B-9739-99059FFEF1FE}" type="slidenum">
              <a:rPr lang="en-US" sz="1200" smtClean="0">
                <a:solidFill>
                  <a:srgbClr val="7F7F7F"/>
                </a:solidFill>
                <a:latin typeface="Calibri" pitchFamily="34" charset="0"/>
                <a:cs typeface="Arial" pitchFamily="34" charset="0"/>
              </a:rPr>
              <a:pPr eaLnBrk="1" fontAlgn="base" hangingPunct="1">
                <a:spcBef>
                  <a:spcPct val="0"/>
                </a:spcBef>
                <a:spcAft>
                  <a:spcPct val="0"/>
                </a:spcAft>
              </a:pPr>
              <a:t>9</a:t>
            </a:fld>
            <a:endParaRPr lang="en-US" smtClean="0">
              <a:solidFill>
                <a:srgbClr val="7F7F7F"/>
              </a:solidFill>
              <a:latin typeface="Calibri" pitchFamily="34" charset="0"/>
              <a:cs typeface="Arial" pitchFamily="34" charset="0"/>
            </a:endParaRPr>
          </a:p>
        </p:txBody>
      </p:sp>
      <p:pic>
        <p:nvPicPr>
          <p:cNvPr id="1026" name="Picture 2"/>
          <p:cNvPicPr>
            <a:picLocks noChangeAspect="1" noChangeArrowheads="1"/>
          </p:cNvPicPr>
          <p:nvPr/>
        </p:nvPicPr>
        <p:blipFill>
          <a:blip r:embed="rId3"/>
          <a:srcRect/>
          <a:stretch>
            <a:fillRect/>
          </a:stretch>
        </p:blipFill>
        <p:spPr bwMode="auto">
          <a:xfrm>
            <a:off x="838200" y="1981200"/>
            <a:ext cx="3584575" cy="4710113"/>
          </a:xfrm>
          <a:prstGeom prst="rect">
            <a:avLst/>
          </a:prstGeom>
          <a:noFill/>
          <a:ln w="9525">
            <a:solidFill>
              <a:schemeClr val="tx1"/>
            </a:solidFill>
            <a:miter lim="800000"/>
            <a:headEnd/>
            <a:tailEnd/>
          </a:ln>
          <a:effectLst>
            <a:outerShdw blurRad="50800" dist="38100" dir="2700000" algn="tl" rotWithShape="0">
              <a:srgbClr val="808080">
                <a:alpha val="39998"/>
              </a:srgbClr>
            </a:outerShdw>
          </a:effectLst>
          <a:extLst/>
        </p:spPr>
      </p:pic>
    </p:spTree>
    <p:extLst>
      <p:ext uri="{BB962C8B-B14F-4D97-AF65-F5344CB8AC3E}">
        <p14:creationId xmlns:p14="http://schemas.microsoft.com/office/powerpoint/2010/main" val="8287938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IC_2009">
  <a:themeElements>
    <a:clrScheme name="RIC_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C_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14351"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00FF"/>
        </a:solidFill>
        <a:ln w="14351"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C_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C_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C_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C_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C_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C_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C_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C_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C_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C_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C_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C_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1140</TotalTime>
  <Words>989</Words>
  <Application>Microsoft Macintosh PowerPoint</Application>
  <PresentationFormat>On-screen Show (4:3)</PresentationFormat>
  <Paragraphs>171</Paragraphs>
  <Slides>31</Slides>
  <Notes>8</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Office Theme</vt:lpstr>
      <vt:lpstr>3_Office Theme</vt:lpstr>
      <vt:lpstr>RIC_2009</vt:lpstr>
      <vt:lpstr>1_Office Theme</vt:lpstr>
      <vt:lpstr>The Patient Centered Outcomes Research Institute (PCORI):  Working Through The Maze of a New Research Opportunity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PCORI AND FSM</vt:lpstr>
      <vt:lpstr>Developing Quality Metrics from Patient-Reported Outcomes for Medical Rehabilitation</vt:lpstr>
      <vt:lpstr>Specific Aims</vt:lpstr>
      <vt:lpstr>Mixed Methods Design</vt:lpstr>
      <vt:lpstr>Advisory Committee</vt:lpstr>
      <vt:lpstr>Advanced Planning for Home Services for Seniors –  Funded PCORI  </vt:lpstr>
      <vt:lpstr>Aims</vt:lpstr>
      <vt:lpstr>Strengths</vt:lpstr>
      <vt:lpstr>Tidbits I heard and included:</vt:lpstr>
      <vt:lpstr>YEAAAAA!!!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PCORI Part 2 June 19, 12-1 pm</vt:lpstr>
      <vt:lpstr>Questions?</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improve quality of life for organ recipients and living donors?</dc:title>
  <dc:creator>Zeeshan Butt</dc:creator>
  <cp:lastModifiedBy>Adela Mizrachi</cp:lastModifiedBy>
  <cp:revision>83</cp:revision>
  <dcterms:created xsi:type="dcterms:W3CDTF">2012-02-28T20:02:04Z</dcterms:created>
  <dcterms:modified xsi:type="dcterms:W3CDTF">2013-06-03T21:09:36Z</dcterms:modified>
</cp:coreProperties>
</file>