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23"/>
  </p:notesMasterIdLst>
  <p:handoutMasterIdLst>
    <p:handoutMasterId r:id="rId124"/>
  </p:handoutMasterIdLst>
  <p:sldIdLst>
    <p:sldId id="472" r:id="rId2"/>
    <p:sldId id="484" r:id="rId3"/>
    <p:sldId id="485" r:id="rId4"/>
    <p:sldId id="473" r:id="rId5"/>
    <p:sldId id="474" r:id="rId6"/>
    <p:sldId id="391" r:id="rId7"/>
    <p:sldId id="446" r:id="rId8"/>
    <p:sldId id="687" r:id="rId9"/>
    <p:sldId id="450" r:id="rId10"/>
    <p:sldId id="445" r:id="rId11"/>
    <p:sldId id="688" r:id="rId12"/>
    <p:sldId id="689" r:id="rId13"/>
    <p:sldId id="690" r:id="rId14"/>
    <p:sldId id="593" r:id="rId15"/>
    <p:sldId id="466" r:id="rId16"/>
    <p:sldId id="692" r:id="rId17"/>
    <p:sldId id="488" r:id="rId18"/>
    <p:sldId id="490" r:id="rId19"/>
    <p:sldId id="491" r:id="rId20"/>
    <p:sldId id="457" r:id="rId21"/>
    <p:sldId id="492" r:id="rId22"/>
    <p:sldId id="439" r:id="rId23"/>
    <p:sldId id="493" r:id="rId24"/>
    <p:sldId id="497" r:id="rId25"/>
    <p:sldId id="698" r:id="rId26"/>
    <p:sldId id="495" r:id="rId27"/>
    <p:sldId id="256" r:id="rId28"/>
    <p:sldId id="400" r:id="rId29"/>
    <p:sldId id="448" r:id="rId30"/>
    <p:sldId id="489" r:id="rId31"/>
    <p:sldId id="503" r:id="rId32"/>
    <p:sldId id="588" r:id="rId33"/>
    <p:sldId id="589" r:id="rId34"/>
    <p:sldId id="591" r:id="rId35"/>
    <p:sldId id="587" r:id="rId36"/>
    <p:sldId id="546" r:id="rId37"/>
    <p:sldId id="548" r:id="rId38"/>
    <p:sldId id="569" r:id="rId39"/>
    <p:sldId id="549" r:id="rId40"/>
    <p:sldId id="696" r:id="rId41"/>
    <p:sldId id="666" r:id="rId42"/>
    <p:sldId id="667" r:id="rId43"/>
    <p:sldId id="668" r:id="rId44"/>
    <p:sldId id="570" r:id="rId45"/>
    <p:sldId id="571" r:id="rId46"/>
    <p:sldId id="383" r:id="rId47"/>
    <p:sldId id="572" r:id="rId48"/>
    <p:sldId id="675" r:id="rId49"/>
    <p:sldId id="574" r:id="rId50"/>
    <p:sldId id="550" r:id="rId51"/>
    <p:sldId id="551" r:id="rId52"/>
    <p:sldId id="676" r:id="rId53"/>
    <p:sldId id="660" r:id="rId54"/>
    <p:sldId id="697" r:id="rId55"/>
    <p:sldId id="677" r:id="rId56"/>
    <p:sldId id="384" r:id="rId57"/>
    <p:sldId id="578" r:id="rId58"/>
    <p:sldId id="579" r:id="rId59"/>
    <p:sldId id="680" r:id="rId60"/>
    <p:sldId id="583" r:id="rId61"/>
    <p:sldId id="581" r:id="rId62"/>
    <p:sldId id="396" r:id="rId63"/>
    <p:sldId id="678" r:id="rId64"/>
    <p:sldId id="585" r:id="rId65"/>
    <p:sldId id="679" r:id="rId66"/>
    <p:sldId id="584" r:id="rId67"/>
    <p:sldId id="582" r:id="rId68"/>
    <p:sldId id="681" r:id="rId69"/>
    <p:sldId id="682" r:id="rId70"/>
    <p:sldId id="683" r:id="rId71"/>
    <p:sldId id="625" r:id="rId72"/>
    <p:sldId id="684" r:id="rId73"/>
    <p:sldId id="685" r:id="rId74"/>
    <p:sldId id="603" r:id="rId75"/>
    <p:sldId id="686" r:id="rId76"/>
    <p:sldId id="433" r:id="rId77"/>
    <p:sldId id="700" r:id="rId78"/>
    <p:sldId id="502" r:id="rId79"/>
    <p:sldId id="501" r:id="rId80"/>
    <p:sldId id="425" r:id="rId81"/>
    <p:sldId id="461" r:id="rId82"/>
    <p:sldId id="476" r:id="rId83"/>
    <p:sldId id="449" r:id="rId84"/>
    <p:sldId id="257" r:id="rId85"/>
    <p:sldId id="468" r:id="rId86"/>
    <p:sldId id="426" r:id="rId87"/>
    <p:sldId id="451" r:id="rId88"/>
    <p:sldId id="399" r:id="rId89"/>
    <p:sldId id="427" r:id="rId90"/>
    <p:sldId id="477" r:id="rId91"/>
    <p:sldId id="479" r:id="rId92"/>
    <p:sldId id="480" r:id="rId93"/>
    <p:sldId id="452" r:id="rId94"/>
    <p:sldId id="283" r:id="rId95"/>
    <p:sldId id="454" r:id="rId96"/>
    <p:sldId id="428" r:id="rId97"/>
    <p:sldId id="453" r:id="rId98"/>
    <p:sldId id="481" r:id="rId99"/>
    <p:sldId id="482" r:id="rId100"/>
    <p:sldId id="464" r:id="rId101"/>
    <p:sldId id="455" r:id="rId102"/>
    <p:sldId id="469" r:id="rId103"/>
    <p:sldId id="483" r:id="rId104"/>
    <p:sldId id="462" r:id="rId105"/>
    <p:sldId id="456" r:id="rId106"/>
    <p:sldId id="467" r:id="rId107"/>
    <p:sldId id="470" r:id="rId108"/>
    <p:sldId id="471" r:id="rId109"/>
    <p:sldId id="458" r:id="rId110"/>
    <p:sldId id="430" r:id="rId111"/>
    <p:sldId id="401" r:id="rId112"/>
    <p:sldId id="431" r:id="rId113"/>
    <p:sldId id="432" r:id="rId114"/>
    <p:sldId id="465" r:id="rId115"/>
    <p:sldId id="459" r:id="rId116"/>
    <p:sldId id="694" r:id="rId117"/>
    <p:sldId id="699" r:id="rId118"/>
    <p:sldId id="444" r:id="rId119"/>
    <p:sldId id="607" r:id="rId120"/>
    <p:sldId id="672" r:id="rId121"/>
    <p:sldId id="674" r:id="rId122"/>
  </p:sldIdLst>
  <p:sldSz cx="9144000" cy="6858000" type="screen4x3"/>
  <p:notesSz cx="7077075" cy="936307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354"/>
    <p:restoredTop sz="94422"/>
  </p:normalViewPr>
  <p:slideViewPr>
    <p:cSldViewPr>
      <p:cViewPr varScale="1">
        <p:scale>
          <a:sx n="107" d="100"/>
          <a:sy n="107" d="100"/>
        </p:scale>
        <p:origin x="808" y="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53B0F718-3AEE-4712-83AA-2D3019FBAC04}"/>
              </a:ext>
            </a:extLst>
          </p:cNvPr>
          <p:cNvSpPr>
            <a:spLocks noGrp="1" noChangeArrowheads="1"/>
          </p:cNvSpPr>
          <p:nvPr>
            <p:ph type="hdr" sz="quarter"/>
          </p:nvPr>
        </p:nvSpPr>
        <p:spPr bwMode="auto">
          <a:xfrm>
            <a:off x="0" y="0"/>
            <a:ext cx="3066733"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t" anchorCtr="0" compatLnSpc="1">
            <a:prstTxWarp prst="textNoShape">
              <a:avLst/>
            </a:prstTxWarp>
          </a:bodyPr>
          <a:lstStyle>
            <a:lvl1pPr>
              <a:defRPr sz="1200"/>
            </a:lvl1pPr>
          </a:lstStyle>
          <a:p>
            <a:endParaRPr lang="en-US" altLang="en-US"/>
          </a:p>
        </p:txBody>
      </p:sp>
      <p:sp>
        <p:nvSpPr>
          <p:cNvPr id="50179" name="Rectangle 3">
            <a:extLst>
              <a:ext uri="{FF2B5EF4-FFF2-40B4-BE49-F238E27FC236}">
                <a16:creationId xmlns:a16="http://schemas.microsoft.com/office/drawing/2014/main" id="{C24B73E8-4C58-4F37-91FD-5DDE654A21FC}"/>
              </a:ext>
            </a:extLst>
          </p:cNvPr>
          <p:cNvSpPr>
            <a:spLocks noGrp="1" noChangeArrowheads="1"/>
          </p:cNvSpPr>
          <p:nvPr>
            <p:ph type="dt" sz="quarter" idx="1"/>
          </p:nvPr>
        </p:nvSpPr>
        <p:spPr bwMode="auto">
          <a:xfrm>
            <a:off x="4010342" y="0"/>
            <a:ext cx="3066733"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t" anchorCtr="0" compatLnSpc="1">
            <a:prstTxWarp prst="textNoShape">
              <a:avLst/>
            </a:prstTxWarp>
          </a:bodyPr>
          <a:lstStyle>
            <a:lvl1pPr algn="r">
              <a:defRPr sz="1200"/>
            </a:lvl1pPr>
          </a:lstStyle>
          <a:p>
            <a:endParaRPr lang="en-US" altLang="en-US"/>
          </a:p>
        </p:txBody>
      </p:sp>
      <p:sp>
        <p:nvSpPr>
          <p:cNvPr id="50180" name="Rectangle 4">
            <a:extLst>
              <a:ext uri="{FF2B5EF4-FFF2-40B4-BE49-F238E27FC236}">
                <a16:creationId xmlns:a16="http://schemas.microsoft.com/office/drawing/2014/main" id="{2FDDCB5F-3232-4678-AA62-071407B4D91A}"/>
              </a:ext>
            </a:extLst>
          </p:cNvPr>
          <p:cNvSpPr>
            <a:spLocks noGrp="1" noChangeArrowheads="1"/>
          </p:cNvSpPr>
          <p:nvPr>
            <p:ph type="ftr" sz="quarter" idx="2"/>
          </p:nvPr>
        </p:nvSpPr>
        <p:spPr bwMode="auto">
          <a:xfrm>
            <a:off x="0" y="8894602"/>
            <a:ext cx="3066733" cy="46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b" anchorCtr="0" compatLnSpc="1">
            <a:prstTxWarp prst="textNoShape">
              <a:avLst/>
            </a:prstTxWarp>
          </a:bodyPr>
          <a:lstStyle>
            <a:lvl1pPr>
              <a:defRPr sz="1200"/>
            </a:lvl1pPr>
          </a:lstStyle>
          <a:p>
            <a:endParaRPr lang="en-US" altLang="en-US"/>
          </a:p>
        </p:txBody>
      </p:sp>
      <p:sp>
        <p:nvSpPr>
          <p:cNvPr id="50181" name="Rectangle 5">
            <a:extLst>
              <a:ext uri="{FF2B5EF4-FFF2-40B4-BE49-F238E27FC236}">
                <a16:creationId xmlns:a16="http://schemas.microsoft.com/office/drawing/2014/main" id="{2F002516-D88C-493F-B315-7F051E83AAEB}"/>
              </a:ext>
            </a:extLst>
          </p:cNvPr>
          <p:cNvSpPr>
            <a:spLocks noGrp="1" noChangeArrowheads="1"/>
          </p:cNvSpPr>
          <p:nvPr>
            <p:ph type="sldNum" sz="quarter" idx="3"/>
          </p:nvPr>
        </p:nvSpPr>
        <p:spPr bwMode="auto">
          <a:xfrm>
            <a:off x="4010342" y="8894602"/>
            <a:ext cx="3066733" cy="46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b" anchorCtr="0" compatLnSpc="1">
            <a:prstTxWarp prst="textNoShape">
              <a:avLst/>
            </a:prstTxWarp>
          </a:bodyPr>
          <a:lstStyle>
            <a:lvl1pPr algn="r">
              <a:defRPr sz="1200"/>
            </a:lvl1pPr>
          </a:lstStyle>
          <a:p>
            <a:fld id="{65F0E7EB-0BBB-42FE-9488-6AEB325D1C5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57C9BD9-B510-46E7-A6D8-94BA2FDCA841}"/>
              </a:ext>
            </a:extLst>
          </p:cNvPr>
          <p:cNvSpPr>
            <a:spLocks noGrp="1" noChangeArrowheads="1"/>
          </p:cNvSpPr>
          <p:nvPr>
            <p:ph type="hdr" sz="quarter"/>
          </p:nvPr>
        </p:nvSpPr>
        <p:spPr bwMode="auto">
          <a:xfrm>
            <a:off x="0" y="0"/>
            <a:ext cx="3066733"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t" anchorCtr="0" compatLnSpc="1">
            <a:prstTxWarp prst="textNoShape">
              <a:avLst/>
            </a:prstTxWarp>
          </a:bodyPr>
          <a:lstStyle>
            <a:lvl1pPr>
              <a:defRPr sz="1200"/>
            </a:lvl1pPr>
          </a:lstStyle>
          <a:p>
            <a:endParaRPr lang="en-US" altLang="en-US"/>
          </a:p>
        </p:txBody>
      </p:sp>
      <p:sp>
        <p:nvSpPr>
          <p:cNvPr id="182275" name="Rectangle 3">
            <a:extLst>
              <a:ext uri="{FF2B5EF4-FFF2-40B4-BE49-F238E27FC236}">
                <a16:creationId xmlns:a16="http://schemas.microsoft.com/office/drawing/2014/main" id="{46CDC162-3523-4242-9D2F-41E01E8CB2E6}"/>
              </a:ext>
            </a:extLst>
          </p:cNvPr>
          <p:cNvSpPr>
            <a:spLocks noGrp="1" noChangeArrowheads="1"/>
          </p:cNvSpPr>
          <p:nvPr>
            <p:ph type="dt" idx="1"/>
          </p:nvPr>
        </p:nvSpPr>
        <p:spPr bwMode="auto">
          <a:xfrm>
            <a:off x="4008705" y="0"/>
            <a:ext cx="3066733"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t" anchorCtr="0" compatLnSpc="1">
            <a:prstTxWarp prst="textNoShape">
              <a:avLst/>
            </a:prstTxWarp>
          </a:bodyPr>
          <a:lstStyle>
            <a:lvl1pPr algn="r">
              <a:defRPr sz="1200"/>
            </a:lvl1pPr>
          </a:lstStyle>
          <a:p>
            <a:endParaRPr lang="en-US" altLang="en-US"/>
          </a:p>
        </p:txBody>
      </p:sp>
      <p:sp>
        <p:nvSpPr>
          <p:cNvPr id="182276" name="Rectangle 4">
            <a:extLst>
              <a:ext uri="{FF2B5EF4-FFF2-40B4-BE49-F238E27FC236}">
                <a16:creationId xmlns:a16="http://schemas.microsoft.com/office/drawing/2014/main" id="{4D463E76-B4EC-4420-AD6F-261774747C0E}"/>
              </a:ext>
            </a:extLst>
          </p:cNvPr>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2277" name="Rectangle 5">
            <a:extLst>
              <a:ext uri="{FF2B5EF4-FFF2-40B4-BE49-F238E27FC236}">
                <a16:creationId xmlns:a16="http://schemas.microsoft.com/office/drawing/2014/main" id="{DF046003-0595-47B5-906C-25AFC2715250}"/>
              </a:ext>
            </a:extLst>
          </p:cNvPr>
          <p:cNvSpPr>
            <a:spLocks noGrp="1" noChangeArrowheads="1"/>
          </p:cNvSpPr>
          <p:nvPr>
            <p:ph type="body" sz="quarter" idx="3"/>
          </p:nvPr>
        </p:nvSpPr>
        <p:spPr bwMode="auto">
          <a:xfrm>
            <a:off x="707708" y="4448101"/>
            <a:ext cx="5661660" cy="4213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2278" name="Rectangle 6">
            <a:extLst>
              <a:ext uri="{FF2B5EF4-FFF2-40B4-BE49-F238E27FC236}">
                <a16:creationId xmlns:a16="http://schemas.microsoft.com/office/drawing/2014/main" id="{7D0E254E-F053-4275-BD24-CCEF74636004}"/>
              </a:ext>
            </a:extLst>
          </p:cNvPr>
          <p:cNvSpPr>
            <a:spLocks noGrp="1" noChangeArrowheads="1"/>
          </p:cNvSpPr>
          <p:nvPr>
            <p:ph type="ftr" sz="quarter" idx="4"/>
          </p:nvPr>
        </p:nvSpPr>
        <p:spPr bwMode="auto">
          <a:xfrm>
            <a:off x="0" y="8893003"/>
            <a:ext cx="3066733"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b" anchorCtr="0" compatLnSpc="1">
            <a:prstTxWarp prst="textNoShape">
              <a:avLst/>
            </a:prstTxWarp>
          </a:bodyPr>
          <a:lstStyle>
            <a:lvl1pPr>
              <a:defRPr sz="1200"/>
            </a:lvl1pPr>
          </a:lstStyle>
          <a:p>
            <a:endParaRPr lang="en-US" altLang="en-US"/>
          </a:p>
        </p:txBody>
      </p:sp>
      <p:sp>
        <p:nvSpPr>
          <p:cNvPr id="182279" name="Rectangle 7">
            <a:extLst>
              <a:ext uri="{FF2B5EF4-FFF2-40B4-BE49-F238E27FC236}">
                <a16:creationId xmlns:a16="http://schemas.microsoft.com/office/drawing/2014/main" id="{E53EAB17-1520-473E-A83E-A81E958EAEF9}"/>
              </a:ext>
            </a:extLst>
          </p:cNvPr>
          <p:cNvSpPr>
            <a:spLocks noGrp="1" noChangeArrowheads="1"/>
          </p:cNvSpPr>
          <p:nvPr>
            <p:ph type="sldNum" sz="quarter" idx="5"/>
          </p:nvPr>
        </p:nvSpPr>
        <p:spPr bwMode="auto">
          <a:xfrm>
            <a:off x="4008705" y="8893003"/>
            <a:ext cx="3066733" cy="4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49" tIns="46525" rIns="93049" bIns="46525" numCol="1" anchor="b" anchorCtr="0" compatLnSpc="1">
            <a:prstTxWarp prst="textNoShape">
              <a:avLst/>
            </a:prstTxWarp>
          </a:bodyPr>
          <a:lstStyle>
            <a:lvl1pPr algn="r">
              <a:defRPr sz="1200"/>
            </a:lvl1pPr>
          </a:lstStyle>
          <a:p>
            <a:fld id="{8557D927-754A-4057-B47B-A9E284B2047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E005BD-AA81-407A-B755-09E7F1AC1E00}" type="slidenum">
              <a:rPr lang="en-US" altLang="en-US" smtClean="0"/>
              <a:pPr/>
              <a:t>46</a:t>
            </a:fld>
            <a:endParaRPr lang="en-US" altLang="en-US"/>
          </a:p>
        </p:txBody>
      </p:sp>
    </p:spTree>
    <p:extLst>
      <p:ext uri="{BB962C8B-B14F-4D97-AF65-F5344CB8AC3E}">
        <p14:creationId xmlns:p14="http://schemas.microsoft.com/office/powerpoint/2010/main" val="186112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25A96D25-3E82-4675-AD38-966D6EEF6A87}"/>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4099" name="Freeform 1027">
            <a:extLst>
              <a:ext uri="{FF2B5EF4-FFF2-40B4-BE49-F238E27FC236}">
                <a16:creationId xmlns:a16="http://schemas.microsoft.com/office/drawing/2014/main" id="{0DDA3DD0-B8AD-4681-A735-58A91C212501}"/>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0" name="Freeform 1028">
            <a:extLst>
              <a:ext uri="{FF2B5EF4-FFF2-40B4-BE49-F238E27FC236}">
                <a16:creationId xmlns:a16="http://schemas.microsoft.com/office/drawing/2014/main" id="{DB00D6C6-B909-41BB-8870-1A504A1F5F9F}"/>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1" name="Freeform 1029">
            <a:extLst>
              <a:ext uri="{FF2B5EF4-FFF2-40B4-BE49-F238E27FC236}">
                <a16:creationId xmlns:a16="http://schemas.microsoft.com/office/drawing/2014/main" id="{F7E23CD8-DF9B-4103-BA95-05EB7138783F}"/>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2" name="Freeform 1030">
            <a:extLst>
              <a:ext uri="{FF2B5EF4-FFF2-40B4-BE49-F238E27FC236}">
                <a16:creationId xmlns:a16="http://schemas.microsoft.com/office/drawing/2014/main" id="{ABE53941-D996-4D6D-861F-FDB90E6B3FED}"/>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3" name="Freeform 1031">
            <a:extLst>
              <a:ext uri="{FF2B5EF4-FFF2-40B4-BE49-F238E27FC236}">
                <a16:creationId xmlns:a16="http://schemas.microsoft.com/office/drawing/2014/main" id="{7DB5F166-C7FF-4C58-9AE8-ABBD0B5EC7F6}"/>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4" name="Freeform 1032">
            <a:extLst>
              <a:ext uri="{FF2B5EF4-FFF2-40B4-BE49-F238E27FC236}">
                <a16:creationId xmlns:a16="http://schemas.microsoft.com/office/drawing/2014/main" id="{AF7A0F5E-557D-407A-83C3-CF103E775A48}"/>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5" name="Freeform 1033">
            <a:extLst>
              <a:ext uri="{FF2B5EF4-FFF2-40B4-BE49-F238E27FC236}">
                <a16:creationId xmlns:a16="http://schemas.microsoft.com/office/drawing/2014/main" id="{FBA2DC0B-AA5F-4A0B-B451-487A4D1D57BD}"/>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6" name="Freeform 1034">
            <a:extLst>
              <a:ext uri="{FF2B5EF4-FFF2-40B4-BE49-F238E27FC236}">
                <a16:creationId xmlns:a16="http://schemas.microsoft.com/office/drawing/2014/main" id="{DA07B18F-ED7D-45F1-BBDF-07F044100330}"/>
              </a:ext>
            </a:extLst>
          </p:cNvPr>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7" name="Rectangle 1035">
            <a:extLst>
              <a:ext uri="{FF2B5EF4-FFF2-40B4-BE49-F238E27FC236}">
                <a16:creationId xmlns:a16="http://schemas.microsoft.com/office/drawing/2014/main" id="{626CCB32-E8CE-4DD8-BA9D-3A7EF2B8207B}"/>
              </a:ext>
            </a:extLst>
          </p:cNvPr>
          <p:cNvSpPr>
            <a:spLocks noGrp="1" noChangeArrowheads="1"/>
          </p:cNvSpPr>
          <p:nvPr>
            <p:ph type="ctrTitle"/>
          </p:nvPr>
        </p:nvSpPr>
        <p:spPr>
          <a:xfrm>
            <a:off x="685800" y="2286000"/>
            <a:ext cx="7772400" cy="1143000"/>
          </a:xfrm>
        </p:spPr>
        <p:txBody>
          <a:bodyPr/>
          <a:lstStyle>
            <a:lvl1pPr>
              <a:defRPr/>
            </a:lvl1pPr>
          </a:lstStyle>
          <a:p>
            <a:pPr lvl="0"/>
            <a:r>
              <a:rPr lang="en-US" altLang="en-US" noProof="0"/>
              <a:t>Click to edit Master title style</a:t>
            </a:r>
          </a:p>
        </p:txBody>
      </p:sp>
      <p:sp>
        <p:nvSpPr>
          <p:cNvPr id="4108" name="Rectangle 1036">
            <a:extLst>
              <a:ext uri="{FF2B5EF4-FFF2-40B4-BE49-F238E27FC236}">
                <a16:creationId xmlns:a16="http://schemas.microsoft.com/office/drawing/2014/main" id="{5EB20960-BD2F-45CB-8BC9-A39E4533EA7D}"/>
              </a:ext>
            </a:extLst>
          </p:cNvPr>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4109" name="Rectangle 1037">
            <a:extLst>
              <a:ext uri="{FF2B5EF4-FFF2-40B4-BE49-F238E27FC236}">
                <a16:creationId xmlns:a16="http://schemas.microsoft.com/office/drawing/2014/main" id="{CBE6FA2A-6492-43FD-BA3E-5C3719FD519F}"/>
              </a:ext>
            </a:extLst>
          </p:cNvPr>
          <p:cNvSpPr>
            <a:spLocks noGrp="1" noChangeArrowheads="1"/>
          </p:cNvSpPr>
          <p:nvPr>
            <p:ph type="dt" sz="half" idx="2"/>
          </p:nvPr>
        </p:nvSpPr>
        <p:spPr/>
        <p:txBody>
          <a:bodyPr/>
          <a:lstStyle>
            <a:lvl1pPr>
              <a:defRPr/>
            </a:lvl1pPr>
          </a:lstStyle>
          <a:p>
            <a:endParaRPr lang="en-US" altLang="en-US"/>
          </a:p>
        </p:txBody>
      </p:sp>
      <p:sp>
        <p:nvSpPr>
          <p:cNvPr id="4110" name="Rectangle 1038">
            <a:extLst>
              <a:ext uri="{FF2B5EF4-FFF2-40B4-BE49-F238E27FC236}">
                <a16:creationId xmlns:a16="http://schemas.microsoft.com/office/drawing/2014/main" id="{60C34CF3-3D0A-4C18-BFAB-C91EB625C612}"/>
              </a:ext>
            </a:extLst>
          </p:cNvPr>
          <p:cNvSpPr>
            <a:spLocks noGrp="1" noChangeArrowheads="1"/>
          </p:cNvSpPr>
          <p:nvPr>
            <p:ph type="ftr" sz="quarter" idx="3"/>
          </p:nvPr>
        </p:nvSpPr>
        <p:spPr/>
        <p:txBody>
          <a:bodyPr/>
          <a:lstStyle>
            <a:lvl1pPr>
              <a:defRPr/>
            </a:lvl1pPr>
          </a:lstStyle>
          <a:p>
            <a:endParaRPr lang="en-US" altLang="en-US"/>
          </a:p>
        </p:txBody>
      </p:sp>
      <p:sp>
        <p:nvSpPr>
          <p:cNvPr id="4111" name="Rectangle 1039">
            <a:extLst>
              <a:ext uri="{FF2B5EF4-FFF2-40B4-BE49-F238E27FC236}">
                <a16:creationId xmlns:a16="http://schemas.microsoft.com/office/drawing/2014/main" id="{CE751A7A-D593-468F-BC4B-A4F26B31CE9E}"/>
              </a:ext>
            </a:extLst>
          </p:cNvPr>
          <p:cNvSpPr>
            <a:spLocks noGrp="1" noChangeArrowheads="1"/>
          </p:cNvSpPr>
          <p:nvPr>
            <p:ph type="sldNum" sz="quarter" idx="4"/>
          </p:nvPr>
        </p:nvSpPr>
        <p:spPr/>
        <p:txBody>
          <a:bodyPr/>
          <a:lstStyle>
            <a:lvl1pPr>
              <a:defRPr/>
            </a:lvl1pPr>
          </a:lstStyle>
          <a:p>
            <a:fld id="{7604A82C-6B97-450A-BF4B-3FB2CD9B0BC1}"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09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47E1-08B6-4931-9757-747132F67F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3388C6-ED9C-4BAB-AC16-B81B6F8697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C59686-6B06-4DB4-987B-5B54081ADBF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1EBC5DA-15B0-4893-95B6-6EE6213667C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057311-650D-471F-BD18-7F849A1F740F}"/>
              </a:ext>
            </a:extLst>
          </p:cNvPr>
          <p:cNvSpPr>
            <a:spLocks noGrp="1"/>
          </p:cNvSpPr>
          <p:nvPr>
            <p:ph type="sldNum" sz="quarter" idx="12"/>
          </p:nvPr>
        </p:nvSpPr>
        <p:spPr/>
        <p:txBody>
          <a:bodyPr/>
          <a:lstStyle>
            <a:lvl1pPr>
              <a:defRPr/>
            </a:lvl1pPr>
          </a:lstStyle>
          <a:p>
            <a:fld id="{BA9C0BC2-A8BE-4EDF-9A97-7DFBEAFA7E5C}" type="slidenum">
              <a:rPr lang="en-US" altLang="en-US"/>
              <a:pPr/>
              <a:t>‹#›</a:t>
            </a:fld>
            <a:endParaRPr lang="en-US" altLang="en-US"/>
          </a:p>
        </p:txBody>
      </p:sp>
    </p:spTree>
    <p:extLst>
      <p:ext uri="{BB962C8B-B14F-4D97-AF65-F5344CB8AC3E}">
        <p14:creationId xmlns:p14="http://schemas.microsoft.com/office/powerpoint/2010/main" val="23819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E9E92E-D5EC-4CA3-9113-AA6041861492}"/>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32817E-C5C2-49C2-A606-5BD7FD940D2E}"/>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2AB37-B893-4826-B8A6-621C5CB987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58DD28-8CBD-4EA7-B878-8EB59A17FC1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8126BEA-0820-4565-9060-61F95414FC7F}"/>
              </a:ext>
            </a:extLst>
          </p:cNvPr>
          <p:cNvSpPr>
            <a:spLocks noGrp="1"/>
          </p:cNvSpPr>
          <p:nvPr>
            <p:ph type="sldNum" sz="quarter" idx="12"/>
          </p:nvPr>
        </p:nvSpPr>
        <p:spPr/>
        <p:txBody>
          <a:bodyPr/>
          <a:lstStyle>
            <a:lvl1pPr>
              <a:defRPr/>
            </a:lvl1pPr>
          </a:lstStyle>
          <a:p>
            <a:fld id="{B4140D43-77E3-4777-ADBE-FC59C543C7AD}" type="slidenum">
              <a:rPr lang="en-US" altLang="en-US"/>
              <a:pPr/>
              <a:t>‹#›</a:t>
            </a:fld>
            <a:endParaRPr lang="en-US" altLang="en-US"/>
          </a:p>
        </p:txBody>
      </p:sp>
    </p:spTree>
    <p:extLst>
      <p:ext uri="{BB962C8B-B14F-4D97-AF65-F5344CB8AC3E}">
        <p14:creationId xmlns:p14="http://schemas.microsoft.com/office/powerpoint/2010/main" val="222659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33A2-5649-458F-BEE6-7DD0DAC40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AC9318-CB22-47A8-85A7-5E1A97F38F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7B450-2731-46E7-BB6C-CD8F6CE35FD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D815EA-58F5-47AD-A74A-28BA5CB491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A2D1BE-2892-463E-AC67-516049A9FB1F}"/>
              </a:ext>
            </a:extLst>
          </p:cNvPr>
          <p:cNvSpPr>
            <a:spLocks noGrp="1"/>
          </p:cNvSpPr>
          <p:nvPr>
            <p:ph type="sldNum" sz="quarter" idx="12"/>
          </p:nvPr>
        </p:nvSpPr>
        <p:spPr/>
        <p:txBody>
          <a:bodyPr/>
          <a:lstStyle>
            <a:lvl1pPr>
              <a:defRPr/>
            </a:lvl1pPr>
          </a:lstStyle>
          <a:p>
            <a:fld id="{17008FE2-B57A-48B6-84C1-CF664782E4F3}" type="slidenum">
              <a:rPr lang="en-US" altLang="en-US"/>
              <a:pPr/>
              <a:t>‹#›</a:t>
            </a:fld>
            <a:endParaRPr lang="en-US" altLang="en-US"/>
          </a:p>
        </p:txBody>
      </p:sp>
    </p:spTree>
    <p:extLst>
      <p:ext uri="{BB962C8B-B14F-4D97-AF65-F5344CB8AC3E}">
        <p14:creationId xmlns:p14="http://schemas.microsoft.com/office/powerpoint/2010/main" val="1923122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5C0F-E7A4-4EE0-B254-E6ECC82BE4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7EE2B0-A9F3-4769-B06B-60BE01B2471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8D731D9A-3A47-4068-A305-8549C3ABAB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FEFBC2-853D-4B10-9027-1891ABFFC5A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B9ABF59-6192-43E2-8F15-8535862B250F}"/>
              </a:ext>
            </a:extLst>
          </p:cNvPr>
          <p:cNvSpPr>
            <a:spLocks noGrp="1"/>
          </p:cNvSpPr>
          <p:nvPr>
            <p:ph type="sldNum" sz="quarter" idx="12"/>
          </p:nvPr>
        </p:nvSpPr>
        <p:spPr/>
        <p:txBody>
          <a:bodyPr/>
          <a:lstStyle>
            <a:lvl1pPr>
              <a:defRPr/>
            </a:lvl1pPr>
          </a:lstStyle>
          <a:p>
            <a:fld id="{E54A7E87-D902-467D-8C51-C96A6F59DB8F}" type="slidenum">
              <a:rPr lang="en-US" altLang="en-US"/>
              <a:pPr/>
              <a:t>‹#›</a:t>
            </a:fld>
            <a:endParaRPr lang="en-US" altLang="en-US"/>
          </a:p>
        </p:txBody>
      </p:sp>
    </p:spTree>
    <p:extLst>
      <p:ext uri="{BB962C8B-B14F-4D97-AF65-F5344CB8AC3E}">
        <p14:creationId xmlns:p14="http://schemas.microsoft.com/office/powerpoint/2010/main" val="418511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BADE-5AB7-4F1D-8947-D880B8BB2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A039B-8CBA-42C2-874D-AF1755A3CDF3}"/>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83FE6C-7539-4C3F-9803-8E17B54EFB20}"/>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C40FD8-8D62-432A-80CB-764700500DD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8CFBC62-7EE0-4C5E-8B78-935714377A0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1FA8A65-3D07-461E-9C2A-83FF87FD69D1}"/>
              </a:ext>
            </a:extLst>
          </p:cNvPr>
          <p:cNvSpPr>
            <a:spLocks noGrp="1"/>
          </p:cNvSpPr>
          <p:nvPr>
            <p:ph type="sldNum" sz="quarter" idx="12"/>
          </p:nvPr>
        </p:nvSpPr>
        <p:spPr/>
        <p:txBody>
          <a:bodyPr/>
          <a:lstStyle>
            <a:lvl1pPr>
              <a:defRPr/>
            </a:lvl1pPr>
          </a:lstStyle>
          <a:p>
            <a:fld id="{E225AC16-BCCE-43B4-8DD9-CE54EDB8478F}" type="slidenum">
              <a:rPr lang="en-US" altLang="en-US"/>
              <a:pPr/>
              <a:t>‹#›</a:t>
            </a:fld>
            <a:endParaRPr lang="en-US" altLang="en-US"/>
          </a:p>
        </p:txBody>
      </p:sp>
    </p:spTree>
    <p:extLst>
      <p:ext uri="{BB962C8B-B14F-4D97-AF65-F5344CB8AC3E}">
        <p14:creationId xmlns:p14="http://schemas.microsoft.com/office/powerpoint/2010/main" val="130897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726F-FDBF-4FDE-B359-C8D0AD6FCCAF}"/>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BD2956-CE4D-442B-9DDA-7A1785BD93C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4A3ACC7-894E-41A1-A070-DF2EFAA9A79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ADEC68-33FD-4F32-8417-B55806A724E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929DF5C-8092-44A5-891D-DE1019CA0D4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A10588-3BEC-4FB8-ACD1-B57D33AC476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5F23121-E3E4-4412-AC20-6F6A03E9946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2358FE68-449D-4A2D-A643-7E585D8E273F}"/>
              </a:ext>
            </a:extLst>
          </p:cNvPr>
          <p:cNvSpPr>
            <a:spLocks noGrp="1"/>
          </p:cNvSpPr>
          <p:nvPr>
            <p:ph type="sldNum" sz="quarter" idx="12"/>
          </p:nvPr>
        </p:nvSpPr>
        <p:spPr/>
        <p:txBody>
          <a:bodyPr/>
          <a:lstStyle>
            <a:lvl1pPr>
              <a:defRPr/>
            </a:lvl1pPr>
          </a:lstStyle>
          <a:p>
            <a:fld id="{163A0D49-2B8D-4DAD-8E64-6241FE7C6A3C}" type="slidenum">
              <a:rPr lang="en-US" altLang="en-US"/>
              <a:pPr/>
              <a:t>‹#›</a:t>
            </a:fld>
            <a:endParaRPr lang="en-US" altLang="en-US"/>
          </a:p>
        </p:txBody>
      </p:sp>
    </p:spTree>
    <p:extLst>
      <p:ext uri="{BB962C8B-B14F-4D97-AF65-F5344CB8AC3E}">
        <p14:creationId xmlns:p14="http://schemas.microsoft.com/office/powerpoint/2010/main" val="287232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C40ED-E3ED-4F8C-A942-430A86199B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785881-6BC6-40FD-8A89-F0EDAF1B1E8B}"/>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E34CDFF-75DF-42D0-91C8-AC5327887B1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B0648A1-6CEA-497C-85B0-79A14ADCC0FC}"/>
              </a:ext>
            </a:extLst>
          </p:cNvPr>
          <p:cNvSpPr>
            <a:spLocks noGrp="1"/>
          </p:cNvSpPr>
          <p:nvPr>
            <p:ph type="sldNum" sz="quarter" idx="12"/>
          </p:nvPr>
        </p:nvSpPr>
        <p:spPr/>
        <p:txBody>
          <a:bodyPr/>
          <a:lstStyle>
            <a:lvl1pPr>
              <a:defRPr/>
            </a:lvl1pPr>
          </a:lstStyle>
          <a:p>
            <a:fld id="{E3B7D7F6-6984-4F3A-8C1D-9D6B4A83907D}" type="slidenum">
              <a:rPr lang="en-US" altLang="en-US"/>
              <a:pPr/>
              <a:t>‹#›</a:t>
            </a:fld>
            <a:endParaRPr lang="en-US" altLang="en-US"/>
          </a:p>
        </p:txBody>
      </p:sp>
    </p:spTree>
    <p:extLst>
      <p:ext uri="{BB962C8B-B14F-4D97-AF65-F5344CB8AC3E}">
        <p14:creationId xmlns:p14="http://schemas.microsoft.com/office/powerpoint/2010/main" val="427352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CBED4E-8B7D-41F2-81F5-510323B7447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514A4F0-E1AD-467E-9CB5-4CD4C53F965B}"/>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763B821-4E28-4F82-B799-B2F59B4F6925}"/>
              </a:ext>
            </a:extLst>
          </p:cNvPr>
          <p:cNvSpPr>
            <a:spLocks noGrp="1"/>
          </p:cNvSpPr>
          <p:nvPr>
            <p:ph type="sldNum" sz="quarter" idx="12"/>
          </p:nvPr>
        </p:nvSpPr>
        <p:spPr/>
        <p:txBody>
          <a:bodyPr/>
          <a:lstStyle>
            <a:lvl1pPr>
              <a:defRPr/>
            </a:lvl1pPr>
          </a:lstStyle>
          <a:p>
            <a:fld id="{B18C4167-4E42-4BCE-8553-F2BB9E07CF00}" type="slidenum">
              <a:rPr lang="en-US" altLang="en-US"/>
              <a:pPr/>
              <a:t>‹#›</a:t>
            </a:fld>
            <a:endParaRPr lang="en-US" altLang="en-US"/>
          </a:p>
        </p:txBody>
      </p:sp>
    </p:spTree>
    <p:extLst>
      <p:ext uri="{BB962C8B-B14F-4D97-AF65-F5344CB8AC3E}">
        <p14:creationId xmlns:p14="http://schemas.microsoft.com/office/powerpoint/2010/main" val="301824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ED55-11A8-4A82-B653-538750F676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B1333-1A2C-4DC3-BDCF-86DFC83395D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5F100-6196-4175-A262-9BCB15826F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6F7D4-40A4-45B8-A1C9-F7F26997509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3B97E1A-9C9B-460D-921F-8EF9B71EA1E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C898B15-8EC1-42B1-BB03-0D1F4B1674D7}"/>
              </a:ext>
            </a:extLst>
          </p:cNvPr>
          <p:cNvSpPr>
            <a:spLocks noGrp="1"/>
          </p:cNvSpPr>
          <p:nvPr>
            <p:ph type="sldNum" sz="quarter" idx="12"/>
          </p:nvPr>
        </p:nvSpPr>
        <p:spPr/>
        <p:txBody>
          <a:bodyPr/>
          <a:lstStyle>
            <a:lvl1pPr>
              <a:defRPr/>
            </a:lvl1pPr>
          </a:lstStyle>
          <a:p>
            <a:fld id="{49E0A5EB-EA90-437D-9174-E29FC1C7D857}" type="slidenum">
              <a:rPr lang="en-US" altLang="en-US"/>
              <a:pPr/>
              <a:t>‹#›</a:t>
            </a:fld>
            <a:endParaRPr lang="en-US" altLang="en-US"/>
          </a:p>
        </p:txBody>
      </p:sp>
    </p:spTree>
    <p:extLst>
      <p:ext uri="{BB962C8B-B14F-4D97-AF65-F5344CB8AC3E}">
        <p14:creationId xmlns:p14="http://schemas.microsoft.com/office/powerpoint/2010/main" val="3961093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ACCF-E823-4529-9CD7-9637B7284A5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5C7EC7-05A1-4D9E-99A2-61271E89085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FC1923-3A63-4198-9A11-0D0A3A126F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A9E72A-FAE5-41ED-AC62-09DE56C45F7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CF93899-DDD0-4D3E-AE6D-5684A605FB0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4B256E-E14F-42D1-AEBD-CF1471F0F4FC}"/>
              </a:ext>
            </a:extLst>
          </p:cNvPr>
          <p:cNvSpPr>
            <a:spLocks noGrp="1"/>
          </p:cNvSpPr>
          <p:nvPr>
            <p:ph type="sldNum" sz="quarter" idx="12"/>
          </p:nvPr>
        </p:nvSpPr>
        <p:spPr/>
        <p:txBody>
          <a:bodyPr/>
          <a:lstStyle>
            <a:lvl1pPr>
              <a:defRPr/>
            </a:lvl1pPr>
          </a:lstStyle>
          <a:p>
            <a:fld id="{39959346-31E4-491E-87A4-9D31D13663A1}" type="slidenum">
              <a:rPr lang="en-US" altLang="en-US"/>
              <a:pPr/>
              <a:t>‹#›</a:t>
            </a:fld>
            <a:endParaRPr lang="en-US" altLang="en-US"/>
          </a:p>
        </p:txBody>
      </p:sp>
    </p:spTree>
    <p:extLst>
      <p:ext uri="{BB962C8B-B14F-4D97-AF65-F5344CB8AC3E}">
        <p14:creationId xmlns:p14="http://schemas.microsoft.com/office/powerpoint/2010/main" val="4085308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AE520FE-4D8E-4B7F-9C1B-52098DE84C9C}"/>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075" name="Freeform 3">
            <a:extLst>
              <a:ext uri="{FF2B5EF4-FFF2-40B4-BE49-F238E27FC236}">
                <a16:creationId xmlns:a16="http://schemas.microsoft.com/office/drawing/2014/main" id="{FBC35F4C-4B69-4A10-99C0-78511500FC96}"/>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6" name="Freeform 4">
            <a:extLst>
              <a:ext uri="{FF2B5EF4-FFF2-40B4-BE49-F238E27FC236}">
                <a16:creationId xmlns:a16="http://schemas.microsoft.com/office/drawing/2014/main" id="{23592092-3E57-4C8A-8FF0-8C77CAFEAF5F}"/>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7" name="Freeform 5">
            <a:extLst>
              <a:ext uri="{FF2B5EF4-FFF2-40B4-BE49-F238E27FC236}">
                <a16:creationId xmlns:a16="http://schemas.microsoft.com/office/drawing/2014/main" id="{009BAF92-0EB5-41D6-9A47-4C65546FDCB1}"/>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8" name="Freeform 6">
            <a:extLst>
              <a:ext uri="{FF2B5EF4-FFF2-40B4-BE49-F238E27FC236}">
                <a16:creationId xmlns:a16="http://schemas.microsoft.com/office/drawing/2014/main" id="{ADE88490-3545-4915-9268-68C81271E117}"/>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9" name="Freeform 7">
            <a:extLst>
              <a:ext uri="{FF2B5EF4-FFF2-40B4-BE49-F238E27FC236}">
                <a16:creationId xmlns:a16="http://schemas.microsoft.com/office/drawing/2014/main" id="{7E414D22-9261-4EFA-9181-2378C1B595BB}"/>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0" name="Freeform 8">
            <a:extLst>
              <a:ext uri="{FF2B5EF4-FFF2-40B4-BE49-F238E27FC236}">
                <a16:creationId xmlns:a16="http://schemas.microsoft.com/office/drawing/2014/main" id="{00B1DE16-D86D-4B4F-879B-68614A8ADE10}"/>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1" name="Freeform 9">
            <a:extLst>
              <a:ext uri="{FF2B5EF4-FFF2-40B4-BE49-F238E27FC236}">
                <a16:creationId xmlns:a16="http://schemas.microsoft.com/office/drawing/2014/main" id="{D0CF9429-705D-4FC2-9B99-81B31EDB43B5}"/>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B0D6C4F5-0D79-4E6F-BF1B-46BF283B096A}"/>
              </a:ext>
            </a:extLst>
          </p:cNvPr>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83" name="Rectangle 11">
            <a:extLst>
              <a:ext uri="{FF2B5EF4-FFF2-40B4-BE49-F238E27FC236}">
                <a16:creationId xmlns:a16="http://schemas.microsoft.com/office/drawing/2014/main" id="{36B1FB42-E509-4BDF-841C-5127B0FC8F7B}"/>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84" name="Rectangle 12">
            <a:extLst>
              <a:ext uri="{FF2B5EF4-FFF2-40B4-BE49-F238E27FC236}">
                <a16:creationId xmlns:a16="http://schemas.microsoft.com/office/drawing/2014/main" id="{DCFB6139-7CE3-4397-812B-074999F16217}"/>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85" name="Rectangle 13">
            <a:extLst>
              <a:ext uri="{FF2B5EF4-FFF2-40B4-BE49-F238E27FC236}">
                <a16:creationId xmlns:a16="http://schemas.microsoft.com/office/drawing/2014/main" id="{28915B30-1932-4623-AF0C-DD63FC12E56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086" name="Rectangle 14">
            <a:extLst>
              <a:ext uri="{FF2B5EF4-FFF2-40B4-BE49-F238E27FC236}">
                <a16:creationId xmlns:a16="http://schemas.microsoft.com/office/drawing/2014/main" id="{8C7F9814-741B-41E6-A6B8-860627CBD20A}"/>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087" name="Rectangle 15">
            <a:extLst>
              <a:ext uri="{FF2B5EF4-FFF2-40B4-BE49-F238E27FC236}">
                <a16:creationId xmlns:a16="http://schemas.microsoft.com/office/drawing/2014/main" id="{F8C16074-28E0-4352-8F73-D6B364883D5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C45BCD4-FE85-41A8-B842-78E213F12D1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07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hyperlink" Target="https://journals.lww.com/annalsofsurgery/abstract/2024/05000/_it_s_incapacitated_me_in_so_many_ways___older.3.aspx"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journals.lww.com/annalsofsurgery/abstract/2024/05000/_it_s_incapacitated_me_in_so_many_ways___older.3.asp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png"/><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journals.lww.com/annalsofsurgery/abstract/2024/05000/_it_s_incapacitated_me_in_so_many_ways___older.3.asp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journals.lww.com/annalsofsurgery/abstract/2024/05000/_it_s_incapacitated_me_in_so_many_ways___older.3.aspx"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journals.lww.com/annalsofsurgery/abstract/2024/05000/_it_s_incapacitated_me_in_so_many_ways___older.3.aspx"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B753-61E8-F566-87CD-F705674D0FF6}"/>
              </a:ext>
            </a:extLst>
          </p:cNvPr>
          <p:cNvSpPr>
            <a:spLocks noGrp="1"/>
          </p:cNvSpPr>
          <p:nvPr>
            <p:ph type="ctrTitle"/>
          </p:nvPr>
        </p:nvSpPr>
        <p:spPr/>
        <p:txBody>
          <a:bodyPr/>
          <a:lstStyle/>
          <a:p>
            <a:r>
              <a:rPr lang="en-US" dirty="0"/>
              <a:t>Scientific Writing and Publishing</a:t>
            </a:r>
          </a:p>
        </p:txBody>
      </p:sp>
      <p:sp>
        <p:nvSpPr>
          <p:cNvPr id="3" name="Subtitle 2">
            <a:extLst>
              <a:ext uri="{FF2B5EF4-FFF2-40B4-BE49-F238E27FC236}">
                <a16:creationId xmlns:a16="http://schemas.microsoft.com/office/drawing/2014/main" id="{178195F3-8951-DFC5-F0DD-F2F80D75E4B7}"/>
              </a:ext>
            </a:extLst>
          </p:cNvPr>
          <p:cNvSpPr>
            <a:spLocks noGrp="1"/>
          </p:cNvSpPr>
          <p:nvPr>
            <p:ph type="subTitle" idx="1"/>
          </p:nvPr>
        </p:nvSpPr>
        <p:spPr/>
        <p:txBody>
          <a:bodyPr/>
          <a:lstStyle/>
          <a:p>
            <a:r>
              <a:rPr lang="en-US" dirty="0"/>
              <a:t>Phil B. Fontanarosa, MD, MBA</a:t>
            </a:r>
          </a:p>
        </p:txBody>
      </p:sp>
    </p:spTree>
    <p:extLst>
      <p:ext uri="{BB962C8B-B14F-4D97-AF65-F5344CB8AC3E}">
        <p14:creationId xmlns:p14="http://schemas.microsoft.com/office/powerpoint/2010/main" val="18560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8C6A2EA0-9FE7-CAC0-0B30-384E74EBB943}"/>
              </a:ext>
            </a:extLst>
          </p:cNvPr>
          <p:cNvSpPr>
            <a:spLocks noGrp="1" noChangeArrowheads="1"/>
          </p:cNvSpPr>
          <p:nvPr>
            <p:ph type="title"/>
          </p:nvPr>
        </p:nvSpPr>
        <p:spPr>
          <a:xfrm>
            <a:off x="685800" y="190500"/>
            <a:ext cx="7772400" cy="1143000"/>
          </a:xfrm>
        </p:spPr>
        <p:txBody>
          <a:bodyPr/>
          <a:lstStyle/>
          <a:p>
            <a:pPr>
              <a:defRPr/>
            </a:pPr>
            <a:r>
              <a:rPr lang="en-US" sz="3200" dirty="0">
                <a:ea typeface="+mj-ea"/>
                <a:cs typeface="+mj-cs"/>
              </a:rPr>
              <a:t>Strategies for Efficient Scientific Writing</a:t>
            </a:r>
            <a:br>
              <a:rPr lang="en-US" sz="3200" dirty="0">
                <a:ea typeface="+mj-ea"/>
                <a:cs typeface="+mj-cs"/>
              </a:rPr>
            </a:br>
            <a:r>
              <a:rPr lang="en-US" sz="3200" dirty="0">
                <a:ea typeface="+mj-ea"/>
                <a:cs typeface="+mj-cs"/>
              </a:rPr>
              <a:t>Find the Scientific “Writing Zone”</a:t>
            </a:r>
          </a:p>
        </p:txBody>
      </p:sp>
      <p:sp>
        <p:nvSpPr>
          <p:cNvPr id="245763" name="Rectangle 3">
            <a:extLst>
              <a:ext uri="{FF2B5EF4-FFF2-40B4-BE49-F238E27FC236}">
                <a16:creationId xmlns:a16="http://schemas.microsoft.com/office/drawing/2014/main" id="{7097ABA1-9AD3-B0B5-CABF-B88A1F60BF20}"/>
              </a:ext>
            </a:extLst>
          </p:cNvPr>
          <p:cNvSpPr>
            <a:spLocks noGrp="1" noChangeArrowheads="1"/>
          </p:cNvSpPr>
          <p:nvPr>
            <p:ph type="body" idx="1"/>
          </p:nvPr>
        </p:nvSpPr>
        <p:spPr>
          <a:xfrm>
            <a:off x="685800" y="1447800"/>
            <a:ext cx="7772400" cy="4648200"/>
          </a:xfrm>
        </p:spPr>
        <p:txBody>
          <a:bodyPr/>
          <a:lstStyle/>
          <a:p>
            <a:pPr>
              <a:defRPr/>
            </a:pPr>
            <a:r>
              <a:rPr lang="en-US" sz="2600" dirty="0">
                <a:ea typeface="+mn-ea"/>
                <a:cs typeface="+mn-cs"/>
              </a:rPr>
              <a:t>“In the zone” - athletes, musicians - peak performance </a:t>
            </a:r>
          </a:p>
          <a:p>
            <a:pPr>
              <a:defRPr/>
            </a:pPr>
            <a:r>
              <a:rPr lang="en-US" sz="2600" dirty="0">
                <a:ea typeface="+mn-ea"/>
                <a:cs typeface="+mn-cs"/>
              </a:rPr>
              <a:t>Writing zone – state of flow of ideas, hyper-focus, almost effortless, most efficient writing</a:t>
            </a:r>
          </a:p>
          <a:p>
            <a:pPr>
              <a:defRPr/>
            </a:pPr>
            <a:r>
              <a:rPr lang="en-US" sz="2600" dirty="0">
                <a:ea typeface="+mn-ea"/>
                <a:cs typeface="+mn-cs"/>
              </a:rPr>
              <a:t>Find most creative, most productive time </a:t>
            </a:r>
          </a:p>
          <a:p>
            <a:pPr>
              <a:defRPr/>
            </a:pPr>
            <a:r>
              <a:rPr lang="en-US" sz="2600" dirty="0">
                <a:ea typeface="+mn-ea"/>
                <a:cs typeface="+mn-cs"/>
              </a:rPr>
              <a:t>If possible, write when energy is high, not when tired </a:t>
            </a:r>
          </a:p>
          <a:p>
            <a:pPr>
              <a:defRPr/>
            </a:pPr>
            <a:r>
              <a:rPr lang="en-US" sz="2600" dirty="0">
                <a:ea typeface="+mn-ea"/>
                <a:cs typeface="+mn-cs"/>
              </a:rPr>
              <a:t>Find most productive environment</a:t>
            </a:r>
          </a:p>
          <a:p>
            <a:pPr lvl="1">
              <a:defRPr/>
            </a:pPr>
            <a:r>
              <a:rPr lang="en-US" sz="2600" dirty="0">
                <a:ea typeface="+mn-ea"/>
              </a:rPr>
              <a:t> atmosphere, background, setting</a:t>
            </a:r>
          </a:p>
          <a:p>
            <a:pPr>
              <a:defRPr/>
            </a:pPr>
            <a:r>
              <a:rPr lang="en-US" sz="2600" dirty="0">
                <a:ea typeface="+mn-ea"/>
                <a:cs typeface="+mn-cs"/>
              </a:rPr>
              <a:t>Find most effective writing format </a:t>
            </a:r>
          </a:p>
          <a:p>
            <a:pPr lvl="1">
              <a:defRPr/>
            </a:pPr>
            <a:r>
              <a:rPr lang="en-US" sz="2600" dirty="0">
                <a:ea typeface="+mn-ea"/>
              </a:rPr>
              <a:t>Electronic / paper and pen / dictation</a:t>
            </a:r>
          </a:p>
          <a:p>
            <a:pPr>
              <a:defRPr/>
            </a:pPr>
            <a:r>
              <a:rPr lang="en-US" sz="2600" dirty="0"/>
              <a:t>Schedule time for writing, if possible</a:t>
            </a:r>
          </a:p>
          <a:p>
            <a:pPr>
              <a:defRPr/>
            </a:pPr>
            <a:endParaRPr lang="en-US" dirty="0">
              <a:ea typeface="+mn-ea"/>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632B2C4-063F-4192-92CA-A23DB78F6BC4}"/>
              </a:ext>
            </a:extLst>
          </p:cNvPr>
          <p:cNvSpPr>
            <a:spLocks noGrp="1" noChangeArrowheads="1"/>
          </p:cNvSpPr>
          <p:nvPr>
            <p:ph type="title"/>
          </p:nvPr>
        </p:nvSpPr>
        <p:spPr/>
        <p:txBody>
          <a:bodyPr/>
          <a:lstStyle/>
          <a:p>
            <a:r>
              <a:rPr lang="en-US" altLang="en-US" sz="3200" dirty="0"/>
              <a:t>Appealing Rejection Decisions</a:t>
            </a:r>
          </a:p>
        </p:txBody>
      </p:sp>
      <p:sp>
        <p:nvSpPr>
          <p:cNvPr id="215043" name="Rectangle 3">
            <a:extLst>
              <a:ext uri="{FF2B5EF4-FFF2-40B4-BE49-F238E27FC236}">
                <a16:creationId xmlns:a16="http://schemas.microsoft.com/office/drawing/2014/main" id="{C0EDD74F-BC03-4184-BCA2-EF4F2F77D401}"/>
              </a:ext>
            </a:extLst>
          </p:cNvPr>
          <p:cNvSpPr>
            <a:spLocks noGrp="1" noChangeArrowheads="1"/>
          </p:cNvSpPr>
          <p:nvPr>
            <p:ph type="body" idx="1"/>
          </p:nvPr>
        </p:nvSpPr>
        <p:spPr>
          <a:xfrm>
            <a:off x="762000" y="1600200"/>
            <a:ext cx="7772400" cy="4343400"/>
          </a:xfrm>
        </p:spPr>
        <p:txBody>
          <a:bodyPr/>
          <a:lstStyle/>
          <a:p>
            <a:pPr>
              <a:lnSpc>
                <a:spcPct val="90000"/>
              </a:lnSpc>
            </a:pPr>
            <a:r>
              <a:rPr lang="en-US" altLang="en-US" sz="2600" dirty="0"/>
              <a:t>Example - </a:t>
            </a:r>
            <a:r>
              <a:rPr lang="en-US" altLang="en-US" sz="2600" i="1" dirty="0"/>
              <a:t>Annals of Surgery </a:t>
            </a:r>
          </a:p>
          <a:p>
            <a:pPr>
              <a:lnSpc>
                <a:spcPct val="90000"/>
              </a:lnSpc>
            </a:pPr>
            <a:r>
              <a:rPr lang="en-US" altLang="en-US" sz="2600" dirty="0"/>
              <a:t>If authors disagree with decision, may submit </a:t>
            </a:r>
            <a:r>
              <a:rPr lang="en-US" altLang="en-US" sz="2600" u="sng" dirty="0"/>
              <a:t>appeals letter</a:t>
            </a:r>
          </a:p>
          <a:p>
            <a:pPr>
              <a:lnSpc>
                <a:spcPct val="90000"/>
              </a:lnSpc>
            </a:pPr>
            <a:r>
              <a:rPr lang="en-US" altLang="en-US" sz="2600" dirty="0"/>
              <a:t>In rebuttal, must address concerns raised in decision letter, and provide reasoning for why manuscript should be reconsidered</a:t>
            </a:r>
          </a:p>
          <a:p>
            <a:pPr>
              <a:lnSpc>
                <a:spcPct val="90000"/>
              </a:lnSpc>
            </a:pPr>
            <a:r>
              <a:rPr lang="en-US" altLang="en-US" sz="2600" dirty="0"/>
              <a:t>Appeal must be received within 30 days of decision letter</a:t>
            </a:r>
          </a:p>
          <a:p>
            <a:pPr>
              <a:lnSpc>
                <a:spcPct val="90000"/>
              </a:lnSpc>
            </a:pPr>
            <a:r>
              <a:rPr lang="en-US" altLang="en-US" sz="2600" dirty="0"/>
              <a:t>No other manuscript materials should be sent unless invited by editor to do so</a:t>
            </a:r>
          </a:p>
          <a:p>
            <a:pPr>
              <a:lnSpc>
                <a:spcPct val="90000"/>
              </a:lnSpc>
            </a:pPr>
            <a:r>
              <a:rPr lang="en-US" altLang="en-US" sz="2600" dirty="0"/>
              <a:t>“The decision of the Editor-in-Chief is final.”</a:t>
            </a:r>
          </a:p>
        </p:txBody>
      </p:sp>
    </p:spTree>
    <p:extLst>
      <p:ext uri="{BB962C8B-B14F-4D97-AF65-F5344CB8AC3E}">
        <p14:creationId xmlns:p14="http://schemas.microsoft.com/office/powerpoint/2010/main" val="16779772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632B2C4-063F-4192-92CA-A23DB78F6BC4}"/>
              </a:ext>
            </a:extLst>
          </p:cNvPr>
          <p:cNvSpPr>
            <a:spLocks noGrp="1" noChangeArrowheads="1"/>
          </p:cNvSpPr>
          <p:nvPr>
            <p:ph type="title"/>
          </p:nvPr>
        </p:nvSpPr>
        <p:spPr/>
        <p:txBody>
          <a:bodyPr/>
          <a:lstStyle/>
          <a:p>
            <a:r>
              <a:rPr lang="en-US" altLang="en-US" sz="3200" dirty="0"/>
              <a:t>Rejection of Rejection Letter </a:t>
            </a:r>
            <a:br>
              <a:rPr lang="en-US" altLang="en-US" sz="3200" dirty="0"/>
            </a:br>
            <a:r>
              <a:rPr lang="en-US" altLang="en-US" sz="3200" b="1" dirty="0"/>
              <a:t>SPOOF </a:t>
            </a:r>
            <a:r>
              <a:rPr lang="en-US" altLang="en-US" sz="3200" dirty="0"/>
              <a:t>of letter from author to journal</a:t>
            </a:r>
            <a:br>
              <a:rPr lang="en-US" altLang="en-US" sz="3600" dirty="0"/>
            </a:br>
            <a:r>
              <a:rPr lang="en-US" altLang="en-US" sz="2000" dirty="0"/>
              <a:t>BMJ:2015:351:h6326</a:t>
            </a:r>
          </a:p>
        </p:txBody>
      </p:sp>
      <p:sp>
        <p:nvSpPr>
          <p:cNvPr id="215043" name="Rectangle 3">
            <a:extLst>
              <a:ext uri="{FF2B5EF4-FFF2-40B4-BE49-F238E27FC236}">
                <a16:creationId xmlns:a16="http://schemas.microsoft.com/office/drawing/2014/main" id="{C0EDD74F-BC03-4184-BCA2-EF4F2F77D401}"/>
              </a:ext>
            </a:extLst>
          </p:cNvPr>
          <p:cNvSpPr>
            <a:spLocks noGrp="1" noChangeArrowheads="1"/>
          </p:cNvSpPr>
          <p:nvPr>
            <p:ph type="body" idx="1"/>
          </p:nvPr>
        </p:nvSpPr>
        <p:spPr>
          <a:xfrm>
            <a:off x="762000" y="1828800"/>
            <a:ext cx="7772400" cy="4114800"/>
          </a:xfrm>
        </p:spPr>
        <p:txBody>
          <a:bodyPr/>
          <a:lstStyle/>
          <a:p>
            <a:pPr>
              <a:lnSpc>
                <a:spcPct val="90000"/>
              </a:lnSpc>
            </a:pPr>
            <a:r>
              <a:rPr lang="en-US" sz="2400" dirty="0"/>
              <a:t>“Thank you for your rejection of the above manuscript. Unfortunately, we are unable to accept it at this time. As you are probably aware, we receive many rejections each year and are simply not able to accept them all. In fact, …we typically accept fewer than 30% of the rejections we receive. Please don’t take this as a reflection of your work. The standard of some of the rejections we receive is very high.” </a:t>
            </a:r>
          </a:p>
          <a:p>
            <a:pPr>
              <a:lnSpc>
                <a:spcPct val="90000"/>
              </a:lnSpc>
            </a:pPr>
            <a:r>
              <a:rPr lang="en-US" sz="2400" dirty="0"/>
              <a:t>“Please understand that our decision regarding your rejection is final. We have uploaded the final manuscript…and look forward to receiving the proofs and working with you in the future” </a:t>
            </a:r>
          </a:p>
          <a:p>
            <a:pPr marL="0" indent="0">
              <a:lnSpc>
                <a:spcPct val="90000"/>
              </a:lnSpc>
              <a:buNone/>
            </a:pPr>
            <a:r>
              <a:rPr lang="en-US" sz="2400" dirty="0"/>
              <a:t>. </a:t>
            </a:r>
          </a:p>
          <a:p>
            <a:pPr>
              <a:lnSpc>
                <a:spcPct val="90000"/>
              </a:lnSpc>
            </a:pPr>
            <a:endParaRPr lang="en-US" altLang="en-US" sz="2400" dirty="0"/>
          </a:p>
        </p:txBody>
      </p:sp>
    </p:spTree>
    <p:extLst>
      <p:ext uri="{BB962C8B-B14F-4D97-AF65-F5344CB8AC3E}">
        <p14:creationId xmlns:p14="http://schemas.microsoft.com/office/powerpoint/2010/main" val="29350251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5891666-9677-4B39-BB81-8EDE03CB6729}"/>
              </a:ext>
            </a:extLst>
          </p:cNvPr>
          <p:cNvSpPr>
            <a:spLocks noGrp="1" noChangeArrowheads="1"/>
          </p:cNvSpPr>
          <p:nvPr>
            <p:ph type="title"/>
          </p:nvPr>
        </p:nvSpPr>
        <p:spPr>
          <a:xfrm>
            <a:off x="685800" y="609600"/>
            <a:ext cx="7772400" cy="914400"/>
          </a:xfrm>
        </p:spPr>
        <p:txBody>
          <a:bodyPr/>
          <a:lstStyle/>
          <a:p>
            <a:r>
              <a:rPr lang="en-US" altLang="en-US" sz="3200" dirty="0"/>
              <a:t>Invitation to Submit a Revised Manuscript After Peer Review and Editorial Evaluation  </a:t>
            </a:r>
          </a:p>
        </p:txBody>
      </p:sp>
      <p:sp>
        <p:nvSpPr>
          <p:cNvPr id="166915" name="Rectangle 3">
            <a:extLst>
              <a:ext uri="{FF2B5EF4-FFF2-40B4-BE49-F238E27FC236}">
                <a16:creationId xmlns:a16="http://schemas.microsoft.com/office/drawing/2014/main" id="{5C60E352-9BE3-4E33-AFAE-1502D59C1983}"/>
              </a:ext>
            </a:extLst>
          </p:cNvPr>
          <p:cNvSpPr>
            <a:spLocks noGrp="1" noChangeArrowheads="1"/>
          </p:cNvSpPr>
          <p:nvPr>
            <p:ph type="body" idx="1"/>
          </p:nvPr>
        </p:nvSpPr>
        <p:spPr>
          <a:xfrm>
            <a:off x="685800" y="1550126"/>
            <a:ext cx="7772400" cy="4038600"/>
          </a:xfrm>
        </p:spPr>
        <p:txBody>
          <a:bodyPr/>
          <a:lstStyle/>
          <a:p>
            <a:r>
              <a:rPr lang="en-US" altLang="en-US" sz="2800" dirty="0"/>
              <a:t>Type of letter authors hope to receive</a:t>
            </a:r>
          </a:p>
          <a:p>
            <a:r>
              <a:rPr lang="en-US" altLang="en-US" sz="2800" dirty="0"/>
              <a:t>For many journals, only sent for relatively small proportion of submitted manuscripts</a:t>
            </a:r>
          </a:p>
          <a:p>
            <a:r>
              <a:rPr lang="en-US" altLang="en-US" sz="2800" dirty="0"/>
              <a:t>** Respond promptly **</a:t>
            </a:r>
          </a:p>
          <a:p>
            <a:pPr lvl="1"/>
            <a:r>
              <a:rPr lang="en-US" altLang="en-US" dirty="0"/>
              <a:t>Most journals will give suggested timeline</a:t>
            </a:r>
          </a:p>
          <a:p>
            <a:pPr lvl="2"/>
            <a:r>
              <a:rPr lang="en-US" altLang="en-US" sz="2800" dirty="0"/>
              <a:t>(Typically - 2-3 weeks)</a:t>
            </a:r>
          </a:p>
          <a:p>
            <a:pPr lvl="1"/>
            <a:r>
              <a:rPr lang="en-US" altLang="en-US" dirty="0"/>
              <a:t>Lancet – “Authors should give priority to invitations to submit revisions; the journal will reciprocate by making a final decision quickly.”</a:t>
            </a:r>
          </a:p>
          <a:p>
            <a:pPr marL="0" indent="0">
              <a:buNone/>
            </a:pPr>
            <a:endParaRPr lang="en-US"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D0CBD-12D2-BD6A-ABF9-AEED15FDA528}"/>
            </a:ext>
          </a:extLst>
        </p:cNvPr>
        <p:cNvGrpSpPr/>
        <p:nvPr/>
      </p:nvGrpSpPr>
      <p:grpSpPr>
        <a:xfrm>
          <a:off x="0" y="0"/>
          <a:ext cx="0" cy="0"/>
          <a:chOff x="0" y="0"/>
          <a:chExt cx="0" cy="0"/>
        </a:xfrm>
      </p:grpSpPr>
      <p:sp>
        <p:nvSpPr>
          <p:cNvPr id="166914" name="Rectangle 2">
            <a:extLst>
              <a:ext uri="{FF2B5EF4-FFF2-40B4-BE49-F238E27FC236}">
                <a16:creationId xmlns:a16="http://schemas.microsoft.com/office/drawing/2014/main" id="{C11C8D44-0B90-2987-0DFD-07A6315C8AB4}"/>
              </a:ext>
            </a:extLst>
          </p:cNvPr>
          <p:cNvSpPr>
            <a:spLocks noGrp="1" noChangeArrowheads="1"/>
          </p:cNvSpPr>
          <p:nvPr>
            <p:ph type="title"/>
          </p:nvPr>
        </p:nvSpPr>
        <p:spPr>
          <a:xfrm>
            <a:off x="685800" y="609600"/>
            <a:ext cx="7772400" cy="914400"/>
          </a:xfrm>
        </p:spPr>
        <p:txBody>
          <a:bodyPr/>
          <a:lstStyle/>
          <a:p>
            <a:r>
              <a:rPr lang="en-US" altLang="en-US" sz="3200" dirty="0"/>
              <a:t>Submitting a Revised Manuscript  </a:t>
            </a:r>
          </a:p>
        </p:txBody>
      </p:sp>
      <p:sp>
        <p:nvSpPr>
          <p:cNvPr id="166915" name="Rectangle 3">
            <a:extLst>
              <a:ext uri="{FF2B5EF4-FFF2-40B4-BE49-F238E27FC236}">
                <a16:creationId xmlns:a16="http://schemas.microsoft.com/office/drawing/2014/main" id="{9C86BBCC-05C7-27CF-58CC-E0A7EC8D2121}"/>
              </a:ext>
            </a:extLst>
          </p:cNvPr>
          <p:cNvSpPr>
            <a:spLocks noGrp="1" noChangeArrowheads="1"/>
          </p:cNvSpPr>
          <p:nvPr>
            <p:ph type="body" idx="1"/>
          </p:nvPr>
        </p:nvSpPr>
        <p:spPr>
          <a:xfrm>
            <a:off x="685800" y="1524000"/>
            <a:ext cx="7772400" cy="4343400"/>
          </a:xfrm>
        </p:spPr>
        <p:txBody>
          <a:bodyPr/>
          <a:lstStyle/>
          <a:p>
            <a:r>
              <a:rPr lang="en-US" altLang="en-US" sz="2800" dirty="0"/>
              <a:t>Ensure that manuscript is revised thoroughly, completely, and is responsive to all issues raised by editors and reviewers</a:t>
            </a:r>
          </a:p>
          <a:p>
            <a:r>
              <a:rPr lang="en-US" altLang="en-US" sz="2800" dirty="0"/>
              <a:t>**Prepare an effective response letter**</a:t>
            </a:r>
          </a:p>
          <a:p>
            <a:pPr lvl="1"/>
            <a:r>
              <a:rPr lang="en-US" altLang="en-US" sz="2400" dirty="0"/>
              <a:t>Powerful tool for authors</a:t>
            </a:r>
          </a:p>
          <a:p>
            <a:pPr lvl="1"/>
            <a:r>
              <a:rPr lang="en-US" altLang="en-US" sz="2400" dirty="0"/>
              <a:t>Thorough, complete, detailed </a:t>
            </a:r>
          </a:p>
          <a:p>
            <a:pPr lvl="1"/>
            <a:r>
              <a:rPr lang="en-US" altLang="en-US" sz="2400" dirty="0"/>
              <a:t>Professional and polite tone</a:t>
            </a:r>
          </a:p>
          <a:p>
            <a:pPr lvl="1"/>
            <a:r>
              <a:rPr lang="en-US" altLang="en-US" sz="2400" dirty="0"/>
              <a:t>Poorly prepared, unsatisfactory response letter often indicative of an incomplete, unsatisfactorily revised manuscript </a:t>
            </a:r>
            <a:r>
              <a:rPr lang="en-US" altLang="en-US" dirty="0"/>
              <a:t> </a:t>
            </a:r>
          </a:p>
        </p:txBody>
      </p:sp>
    </p:spTree>
    <p:extLst>
      <p:ext uri="{BB962C8B-B14F-4D97-AF65-F5344CB8AC3E}">
        <p14:creationId xmlns:p14="http://schemas.microsoft.com/office/powerpoint/2010/main" val="1371517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EA7F-5CB9-F9E7-82E1-DC2CC3BB6462}"/>
            </a:ext>
          </a:extLst>
        </p:cNvPr>
        <p:cNvGrpSpPr/>
        <p:nvPr/>
      </p:nvGrpSpPr>
      <p:grpSpPr>
        <a:xfrm>
          <a:off x="0" y="0"/>
          <a:ext cx="0" cy="0"/>
          <a:chOff x="0" y="0"/>
          <a:chExt cx="0" cy="0"/>
        </a:xfrm>
      </p:grpSpPr>
      <p:sp>
        <p:nvSpPr>
          <p:cNvPr id="166914" name="Rectangle 2">
            <a:extLst>
              <a:ext uri="{FF2B5EF4-FFF2-40B4-BE49-F238E27FC236}">
                <a16:creationId xmlns:a16="http://schemas.microsoft.com/office/drawing/2014/main" id="{264B9863-ABC3-8C7D-48B2-3B1913875342}"/>
              </a:ext>
            </a:extLst>
          </p:cNvPr>
          <p:cNvSpPr>
            <a:spLocks noGrp="1" noChangeArrowheads="1"/>
          </p:cNvSpPr>
          <p:nvPr>
            <p:ph type="title"/>
          </p:nvPr>
        </p:nvSpPr>
        <p:spPr>
          <a:xfrm>
            <a:off x="685800" y="609600"/>
            <a:ext cx="7772400" cy="685800"/>
          </a:xfrm>
        </p:spPr>
        <p:txBody>
          <a:bodyPr/>
          <a:lstStyle/>
          <a:p>
            <a:r>
              <a:rPr lang="en-US" altLang="en-US" sz="3600" dirty="0"/>
              <a:t>Author Response - Cover Letter</a:t>
            </a:r>
          </a:p>
        </p:txBody>
      </p:sp>
      <p:sp>
        <p:nvSpPr>
          <p:cNvPr id="166915" name="Rectangle 3">
            <a:extLst>
              <a:ext uri="{FF2B5EF4-FFF2-40B4-BE49-F238E27FC236}">
                <a16:creationId xmlns:a16="http://schemas.microsoft.com/office/drawing/2014/main" id="{67A20878-E6A3-DFAC-31FE-2746A2661703}"/>
              </a:ext>
            </a:extLst>
          </p:cNvPr>
          <p:cNvSpPr>
            <a:spLocks noGrp="1" noChangeArrowheads="1"/>
          </p:cNvSpPr>
          <p:nvPr>
            <p:ph type="body" idx="1"/>
          </p:nvPr>
        </p:nvSpPr>
        <p:spPr>
          <a:xfrm>
            <a:off x="685800" y="1295400"/>
            <a:ext cx="7772400" cy="4800600"/>
          </a:xfrm>
        </p:spPr>
        <p:txBody>
          <a:bodyPr/>
          <a:lstStyle/>
          <a:p>
            <a:r>
              <a:rPr lang="en-US" altLang="en-US" sz="2600" dirty="0">
                <a:latin typeface="+mj-lt"/>
              </a:rPr>
              <a:t>Address letter to the editor who invited the revision</a:t>
            </a:r>
          </a:p>
          <a:p>
            <a:r>
              <a:rPr lang="en-US" sz="2600" dirty="0">
                <a:effectLst/>
                <a:latin typeface="+mj-lt"/>
                <a:ea typeface="Times New Roman" panose="02020603050405020304" pitchFamily="18" charset="0"/>
                <a:cs typeface="Times New Roman" panose="02020603050405020304" pitchFamily="18" charset="0"/>
              </a:rPr>
              <a:t>Express appreciation for the review</a:t>
            </a:r>
          </a:p>
          <a:p>
            <a:r>
              <a:rPr lang="en-US" sz="2600" dirty="0">
                <a:latin typeface="+mj-lt"/>
                <a:ea typeface="Times New Roman" panose="02020603050405020304" pitchFamily="18" charset="0"/>
                <a:cs typeface="Times New Roman" panose="02020603050405020304" pitchFamily="18" charset="0"/>
              </a:rPr>
              <a:t>I</a:t>
            </a:r>
            <a:r>
              <a:rPr lang="en-US" sz="2600" dirty="0">
                <a:effectLst/>
                <a:latin typeface="+mj-lt"/>
                <a:ea typeface="Times New Roman" panose="02020603050405020304" pitchFamily="18" charset="0"/>
                <a:cs typeface="Times New Roman" panose="02020603050405020304" pitchFamily="18" charset="0"/>
              </a:rPr>
              <a:t>ndicate authors </a:t>
            </a:r>
            <a:r>
              <a:rPr lang="en-US" sz="2600" dirty="0">
                <a:latin typeface="+mj-lt"/>
                <a:ea typeface="Times New Roman" panose="02020603050405020304" pitchFamily="18" charset="0"/>
                <a:cs typeface="Times New Roman" panose="02020603050405020304" pitchFamily="18" charset="0"/>
              </a:rPr>
              <a:t>are </a:t>
            </a:r>
            <a:r>
              <a:rPr lang="en-US" sz="2600" dirty="0">
                <a:effectLst/>
                <a:latin typeface="+mj-lt"/>
                <a:ea typeface="Times New Roman" panose="02020603050405020304" pitchFamily="18" charset="0"/>
                <a:cs typeface="Times New Roman" panose="02020603050405020304" pitchFamily="18" charset="0"/>
              </a:rPr>
              <a:t>diligent/ serious with the revision </a:t>
            </a:r>
          </a:p>
          <a:p>
            <a:r>
              <a:rPr lang="en-US" sz="2600" dirty="0">
                <a:latin typeface="+mj-lt"/>
                <a:ea typeface="Times New Roman" panose="02020603050405020304" pitchFamily="18" charset="0"/>
                <a:cs typeface="Times New Roman" panose="02020603050405020304" pitchFamily="18" charset="0"/>
              </a:rPr>
              <a:t>H</a:t>
            </a:r>
            <a:r>
              <a:rPr lang="en-US" sz="2600" dirty="0">
                <a:effectLst/>
                <a:latin typeface="+mj-lt"/>
                <a:ea typeface="Times New Roman" panose="02020603050405020304" pitchFamily="18" charset="0"/>
                <a:cs typeface="Times New Roman" panose="02020603050405020304" pitchFamily="18" charset="0"/>
              </a:rPr>
              <a:t>ighlight specific major issues (if present) and provide documentation to address those issues</a:t>
            </a:r>
          </a:p>
          <a:p>
            <a:r>
              <a:rPr lang="en-US" sz="2600" dirty="0">
                <a:latin typeface="+mj-lt"/>
                <a:ea typeface="Times New Roman" panose="02020603050405020304" pitchFamily="18" charset="0"/>
                <a:cs typeface="Times New Roman" panose="02020603050405020304" pitchFamily="18" charset="0"/>
              </a:rPr>
              <a:t>Indicate </a:t>
            </a:r>
            <a:r>
              <a:rPr lang="en-US" sz="2600" dirty="0">
                <a:effectLst/>
                <a:latin typeface="+mj-lt"/>
                <a:ea typeface="Times New Roman" panose="02020603050405020304" pitchFamily="18" charset="0"/>
                <a:cs typeface="Times New Roman" panose="02020603050405020304" pitchFamily="18" charset="0"/>
              </a:rPr>
              <a:t>how the comments were addressed</a:t>
            </a:r>
            <a:endParaRPr lang="en-US" sz="2600" dirty="0">
              <a:effectLst/>
              <a:latin typeface="+mj-lt"/>
              <a:ea typeface="Calibri" panose="020F0502020204030204" pitchFamily="34" charset="0"/>
              <a:cs typeface="Times New Roman" panose="02020603050405020304" pitchFamily="18" charset="0"/>
            </a:endParaRPr>
          </a:p>
          <a:p>
            <a:r>
              <a:rPr lang="en-US" sz="2600" dirty="0">
                <a:effectLst/>
                <a:latin typeface="+mj-lt"/>
                <a:ea typeface="Calibri" panose="020F0502020204030204" pitchFamily="34" charset="0"/>
                <a:cs typeface="Times New Roman" panose="02020603050405020304" pitchFamily="18" charset="0"/>
              </a:rPr>
              <a:t>Comment on the status of the manuscript</a:t>
            </a:r>
          </a:p>
          <a:p>
            <a:pPr lvl="1"/>
            <a:r>
              <a:rPr lang="en-US" sz="2200" dirty="0" err="1">
                <a:latin typeface="+mj-lt"/>
                <a:ea typeface="Calibri" panose="020F0502020204030204" pitchFamily="34" charset="0"/>
                <a:cs typeface="Times New Roman" panose="02020603050405020304" pitchFamily="18" charset="0"/>
              </a:rPr>
              <a:t>Eg</a:t>
            </a:r>
            <a:r>
              <a:rPr lang="en-US" sz="2200" dirty="0">
                <a:latin typeface="+mj-lt"/>
                <a:ea typeface="Calibri" panose="020F0502020204030204" pitchFamily="34" charset="0"/>
                <a:cs typeface="Times New Roman" panose="02020603050405020304" pitchFamily="18" charset="0"/>
              </a:rPr>
              <a:t>, report if </a:t>
            </a:r>
            <a:r>
              <a:rPr lang="en-US" sz="2200" dirty="0">
                <a:effectLst/>
                <a:latin typeface="+mj-lt"/>
                <a:ea typeface="Calibri" panose="020F0502020204030204" pitchFamily="34" charset="0"/>
                <a:cs typeface="Times New Roman" panose="02020603050405020304" pitchFamily="18" charset="0"/>
              </a:rPr>
              <a:t>manuscript posted on a preprint server</a:t>
            </a:r>
          </a:p>
          <a:p>
            <a:pPr marL="0" marR="0">
              <a:lnSpc>
                <a:spcPct val="115000"/>
              </a:lnSpc>
              <a:spcBef>
                <a:spcPts val="0"/>
              </a:spcBef>
              <a:spcAft>
                <a:spcPts val="1000"/>
              </a:spcAft>
            </a:pPr>
            <a:r>
              <a:rPr lang="en-US" sz="2600" dirty="0">
                <a:effectLst/>
                <a:latin typeface="+mj-lt"/>
                <a:ea typeface="Calibri" panose="020F0502020204030204" pitchFamily="34" charset="0"/>
                <a:cs typeface="Times New Roman" panose="02020603050405020304" pitchFamily="18" charset="0"/>
              </a:rPr>
              <a:t>Mention all authors reviewed/agree with the revised   manuscript and note if any authors have </a:t>
            </a:r>
            <a:r>
              <a:rPr lang="en-US" sz="2600" dirty="0">
                <a:latin typeface="+mj-lt"/>
                <a:ea typeface="Calibri" panose="020F0502020204030204" pitchFamily="34" charset="0"/>
                <a:cs typeface="Times New Roman" panose="02020603050405020304" pitchFamily="18" charset="0"/>
              </a:rPr>
              <a:t>relevant COI</a:t>
            </a:r>
            <a:endParaRPr lang="en-US" sz="2600" dirty="0">
              <a:effectLst/>
              <a:latin typeface="+mj-lt"/>
              <a:ea typeface="Calibri" panose="020F0502020204030204" pitchFamily="34" charset="0"/>
              <a:cs typeface="Times New Roman" panose="02020603050405020304" pitchFamily="18" charset="0"/>
            </a:endParaRPr>
          </a:p>
          <a:p>
            <a:endParaRPr lang="en-US" sz="2800" dirty="0">
              <a:effectLst/>
              <a:ea typeface="Calibri" panose="020F0502020204030204" pitchFamily="34" charset="0"/>
              <a:cs typeface="Times New Roman" panose="02020603050405020304" pitchFamily="18" charset="0"/>
            </a:endParaRPr>
          </a:p>
          <a:p>
            <a:endParaRPr lang="en-US" sz="2800" dirty="0">
              <a:effectLst/>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altLang="en-US" dirty="0"/>
          </a:p>
        </p:txBody>
      </p:sp>
    </p:spTree>
    <p:extLst>
      <p:ext uri="{BB962C8B-B14F-4D97-AF65-F5344CB8AC3E}">
        <p14:creationId xmlns:p14="http://schemas.microsoft.com/office/powerpoint/2010/main" val="20349337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5891666-9677-4B39-BB81-8EDE03CB6729}"/>
              </a:ext>
            </a:extLst>
          </p:cNvPr>
          <p:cNvSpPr>
            <a:spLocks noGrp="1" noChangeArrowheads="1"/>
          </p:cNvSpPr>
          <p:nvPr>
            <p:ph type="title"/>
          </p:nvPr>
        </p:nvSpPr>
        <p:spPr>
          <a:xfrm>
            <a:off x="685800" y="609600"/>
            <a:ext cx="7772400" cy="685800"/>
          </a:xfrm>
        </p:spPr>
        <p:txBody>
          <a:bodyPr/>
          <a:lstStyle/>
          <a:p>
            <a:r>
              <a:rPr lang="en-US" altLang="en-US" sz="3600" dirty="0"/>
              <a:t>Preparing Responses to Comments</a:t>
            </a:r>
          </a:p>
        </p:txBody>
      </p:sp>
      <p:sp>
        <p:nvSpPr>
          <p:cNvPr id="166915" name="Rectangle 3">
            <a:extLst>
              <a:ext uri="{FF2B5EF4-FFF2-40B4-BE49-F238E27FC236}">
                <a16:creationId xmlns:a16="http://schemas.microsoft.com/office/drawing/2014/main" id="{5C60E352-9BE3-4E33-AFAE-1502D59C1983}"/>
              </a:ext>
            </a:extLst>
          </p:cNvPr>
          <p:cNvSpPr>
            <a:spLocks noGrp="1" noChangeArrowheads="1"/>
          </p:cNvSpPr>
          <p:nvPr>
            <p:ph type="body" idx="1"/>
          </p:nvPr>
        </p:nvSpPr>
        <p:spPr>
          <a:xfrm>
            <a:off x="685800" y="1295400"/>
            <a:ext cx="7772400" cy="4800600"/>
          </a:xfrm>
        </p:spPr>
        <p:txBody>
          <a:bodyPr/>
          <a:lstStyle/>
          <a:p>
            <a:r>
              <a:rPr lang="en-US" altLang="en-US" sz="2800" dirty="0"/>
              <a:t>Three parts in the response to each comment: </a:t>
            </a:r>
          </a:p>
          <a:p>
            <a:r>
              <a:rPr lang="en-US" altLang="en-US" sz="2800" dirty="0"/>
              <a:t>1) Cut and paste </a:t>
            </a:r>
            <a:r>
              <a:rPr lang="en-US" altLang="en-US" sz="2800" b="1" i="1" dirty="0"/>
              <a:t>each reviewer / editor comment </a:t>
            </a:r>
          </a:p>
          <a:p>
            <a:pPr lvl="1"/>
            <a:r>
              <a:rPr lang="en-US" altLang="en-US" dirty="0"/>
              <a:t>Verbatim, not paraphrased or summarized</a:t>
            </a:r>
          </a:p>
          <a:p>
            <a:r>
              <a:rPr lang="en-US" altLang="en-US" sz="2800" dirty="0"/>
              <a:t>2) Provide detailed, direct response to the comment with rationale and references, as needed</a:t>
            </a:r>
          </a:p>
          <a:p>
            <a:r>
              <a:rPr lang="en-US" altLang="en-US" sz="2800" dirty="0"/>
              <a:t>3) Indicate </a:t>
            </a:r>
            <a:r>
              <a:rPr lang="en-US" altLang="en-US" sz="2800" u="sng" dirty="0"/>
              <a:t>exactly</a:t>
            </a:r>
            <a:r>
              <a:rPr lang="en-US" altLang="en-US" sz="2800" dirty="0"/>
              <a:t> how manuscript was revised. </a:t>
            </a:r>
          </a:p>
          <a:p>
            <a:pPr lvl="1"/>
            <a:r>
              <a:rPr lang="en-US" altLang="en-US" dirty="0"/>
              <a:t>Include new text (cut / paste from manuscript)</a:t>
            </a:r>
          </a:p>
          <a:p>
            <a:pPr lvl="1"/>
            <a:r>
              <a:rPr lang="en-US" altLang="en-US" dirty="0"/>
              <a:t>Indicate location in revised manuscript </a:t>
            </a:r>
          </a:p>
          <a:p>
            <a:pPr lvl="1"/>
            <a:r>
              <a:rPr lang="en-US" altLang="en-US" dirty="0"/>
              <a:t>Include new tables and figures (if created) </a:t>
            </a:r>
          </a:p>
        </p:txBody>
      </p:sp>
    </p:spTree>
    <p:extLst>
      <p:ext uri="{BB962C8B-B14F-4D97-AF65-F5344CB8AC3E}">
        <p14:creationId xmlns:p14="http://schemas.microsoft.com/office/powerpoint/2010/main" val="36497992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5891666-9677-4B39-BB81-8EDE03CB6729}"/>
              </a:ext>
            </a:extLst>
          </p:cNvPr>
          <p:cNvSpPr>
            <a:spLocks noGrp="1" noChangeArrowheads="1"/>
          </p:cNvSpPr>
          <p:nvPr>
            <p:ph type="title"/>
          </p:nvPr>
        </p:nvSpPr>
        <p:spPr>
          <a:xfrm>
            <a:off x="685800" y="609600"/>
            <a:ext cx="7772400" cy="685800"/>
          </a:xfrm>
        </p:spPr>
        <p:txBody>
          <a:bodyPr/>
          <a:lstStyle/>
          <a:p>
            <a:r>
              <a:rPr lang="en-US" altLang="en-US" sz="3000" dirty="0"/>
              <a:t>Example of response to a reviewer comment</a:t>
            </a:r>
          </a:p>
        </p:txBody>
      </p:sp>
      <p:sp>
        <p:nvSpPr>
          <p:cNvPr id="166915" name="Rectangle 3">
            <a:extLst>
              <a:ext uri="{FF2B5EF4-FFF2-40B4-BE49-F238E27FC236}">
                <a16:creationId xmlns:a16="http://schemas.microsoft.com/office/drawing/2014/main" id="{5C60E352-9BE3-4E33-AFAE-1502D59C1983}"/>
              </a:ext>
            </a:extLst>
          </p:cNvPr>
          <p:cNvSpPr>
            <a:spLocks noGrp="1" noChangeArrowheads="1"/>
          </p:cNvSpPr>
          <p:nvPr>
            <p:ph type="body" idx="1"/>
          </p:nvPr>
        </p:nvSpPr>
        <p:spPr>
          <a:xfrm>
            <a:off x="685800" y="1295400"/>
            <a:ext cx="7772400" cy="4800600"/>
          </a:xfrm>
        </p:spPr>
        <p:txBody>
          <a:bodyPr/>
          <a:lstStyle/>
          <a:p>
            <a:pPr marL="0"/>
            <a:r>
              <a:rPr lang="en-US" sz="2200" b="1" kern="0" dirty="0">
                <a:effectLst/>
                <a:ea typeface="Calibri" panose="020F0502020204030204" pitchFamily="34" charset="0"/>
              </a:rPr>
              <a:t>Reviewer 1, Comment 1</a:t>
            </a:r>
            <a:r>
              <a:rPr lang="en-US" sz="2200" kern="0" dirty="0">
                <a:effectLst/>
                <a:ea typeface="Calibri" panose="020F0502020204030204" pitchFamily="34" charset="0"/>
              </a:rPr>
              <a:t>: </a:t>
            </a:r>
            <a:r>
              <a:rPr lang="en-US" sz="2000" kern="0" dirty="0">
                <a:effectLst/>
                <a:ea typeface="Calibri" panose="020F0502020204030204" pitchFamily="34" charset="0"/>
              </a:rPr>
              <a:t>“Title - </a:t>
            </a:r>
            <a:r>
              <a:rPr lang="en-US" sz="2000" dirty="0">
                <a:effectLst/>
                <a:ea typeface="Times New Roman" panose="02020603050405020304" pitchFamily="18" charset="0"/>
              </a:rPr>
              <a:t>The title of the manuscript “</a:t>
            </a:r>
            <a:r>
              <a:rPr lang="en-US" sz="2000" dirty="0">
                <a:ea typeface="Times New Roman" panose="02020603050405020304" pitchFamily="18" charset="0"/>
              </a:rPr>
              <a:t>Effect of sex on honorary and ghost authorship” </a:t>
            </a:r>
            <a:r>
              <a:rPr lang="en-US" sz="2000" dirty="0">
                <a:effectLst/>
                <a:ea typeface="Times New Roman" panose="02020603050405020304" pitchFamily="18" charset="0"/>
              </a:rPr>
              <a:t>should be revised to </a:t>
            </a:r>
            <a:r>
              <a:rPr lang="en-US" sz="2000" dirty="0">
                <a:ea typeface="Times New Roman" panose="02020603050405020304" pitchFamily="18" charset="0"/>
              </a:rPr>
              <a:t>reflect</a:t>
            </a:r>
            <a:r>
              <a:rPr lang="en-US" sz="2000" dirty="0">
                <a:effectLst/>
                <a:ea typeface="Times New Roman" panose="02020603050405020304" pitchFamily="18" charset="0"/>
              </a:rPr>
              <a:t> the study design and objective more appropriately. The study design does not support causal inference regarding the effect of author sex on inappropriate authorship, and the authors do not present data on association between sex of the corresponding author and honorary or ghost authorship, but rather only present prevalence data.” </a:t>
            </a:r>
          </a:p>
          <a:p>
            <a:pPr marL="0"/>
            <a:r>
              <a:rPr lang="en-US" altLang="en-US" sz="2200" b="1" dirty="0"/>
              <a:t>Author response: </a:t>
            </a:r>
            <a:r>
              <a:rPr lang="en-US" sz="2000" kern="0" dirty="0">
                <a:effectLst/>
                <a:ea typeface="Calibri" panose="020F0502020204030204" pitchFamily="34" charset="0"/>
              </a:rPr>
              <a:t>We agree with the reviewer regarding the need to revise the title, the inability of the study design </a:t>
            </a:r>
            <a:r>
              <a:rPr lang="en-US" sz="2000" kern="0" dirty="0">
                <a:ea typeface="Calibri" panose="020F0502020204030204" pitchFamily="34" charset="0"/>
              </a:rPr>
              <a:t>to</a:t>
            </a:r>
            <a:r>
              <a:rPr lang="en-US" sz="2000" kern="0" dirty="0">
                <a:effectLst/>
                <a:ea typeface="Calibri" panose="020F0502020204030204" pitchFamily="34" charset="0"/>
              </a:rPr>
              <a:t> establish causal inference, and the lack of data on the relationship between sex of the corresponding author and honorary or ghost authorship. We have refocused the manuscript to assess prevalence of inappropriate authorship.</a:t>
            </a:r>
          </a:p>
          <a:p>
            <a:pPr marL="0"/>
            <a:r>
              <a:rPr lang="en-US" sz="2200" b="1" kern="0" dirty="0">
                <a:effectLst/>
                <a:ea typeface="Calibri" panose="020F0502020204030204" pitchFamily="34" charset="0"/>
              </a:rPr>
              <a:t>Manuscript revision: </a:t>
            </a:r>
            <a:r>
              <a:rPr lang="en-US" sz="2000" dirty="0">
                <a:effectLst/>
                <a:ea typeface="Times New Roman" panose="02020603050405020304" pitchFamily="18" charset="0"/>
              </a:rPr>
              <a:t>Title, Line 1 – the title has been revised as: “Prevalence of honorary and ghost authorship in 6 biomedical journals in 2022.</a:t>
            </a:r>
            <a:r>
              <a:rPr lang="en-US" sz="1800" dirty="0">
                <a:effectLst/>
                <a:ea typeface="Times New Roman" panose="02020603050405020304" pitchFamily="18" charset="0"/>
              </a:rPr>
              <a:t>”</a:t>
            </a:r>
          </a:p>
          <a:p>
            <a:pPr marL="0"/>
            <a:endParaRPr lang="en-US" sz="1800" kern="0" dirty="0">
              <a:effectLst/>
              <a:latin typeface="Arial" panose="020B0604020202020204" pitchFamily="34" charset="0"/>
              <a:ea typeface="Calibri" panose="020F0502020204030204" pitchFamily="34" charset="0"/>
            </a:endParaRPr>
          </a:p>
          <a:p>
            <a:pPr marL="0"/>
            <a:endParaRPr lang="en-US" altLang="en-US" dirty="0"/>
          </a:p>
        </p:txBody>
      </p:sp>
    </p:spTree>
    <p:extLst>
      <p:ext uri="{BB962C8B-B14F-4D97-AF65-F5344CB8AC3E}">
        <p14:creationId xmlns:p14="http://schemas.microsoft.com/office/powerpoint/2010/main" val="1700775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5891666-9677-4B39-BB81-8EDE03CB6729}"/>
              </a:ext>
            </a:extLst>
          </p:cNvPr>
          <p:cNvSpPr>
            <a:spLocks noGrp="1" noChangeArrowheads="1"/>
          </p:cNvSpPr>
          <p:nvPr>
            <p:ph type="title"/>
          </p:nvPr>
        </p:nvSpPr>
        <p:spPr>
          <a:xfrm>
            <a:off x="685800" y="381000"/>
            <a:ext cx="7772400" cy="685800"/>
          </a:xfrm>
        </p:spPr>
        <p:txBody>
          <a:bodyPr/>
          <a:lstStyle/>
          <a:p>
            <a:r>
              <a:rPr lang="en-US" altLang="en-US" sz="3600" dirty="0"/>
              <a:t>Response Letter</a:t>
            </a:r>
          </a:p>
        </p:txBody>
      </p:sp>
      <p:sp>
        <p:nvSpPr>
          <p:cNvPr id="166915" name="Rectangle 3">
            <a:extLst>
              <a:ext uri="{FF2B5EF4-FFF2-40B4-BE49-F238E27FC236}">
                <a16:creationId xmlns:a16="http://schemas.microsoft.com/office/drawing/2014/main" id="{5C60E352-9BE3-4E33-AFAE-1502D59C1983}"/>
              </a:ext>
            </a:extLst>
          </p:cNvPr>
          <p:cNvSpPr>
            <a:spLocks noGrp="1" noChangeArrowheads="1"/>
          </p:cNvSpPr>
          <p:nvPr>
            <p:ph type="body" idx="1"/>
          </p:nvPr>
        </p:nvSpPr>
        <p:spPr>
          <a:xfrm>
            <a:off x="685800" y="1143000"/>
            <a:ext cx="7772400" cy="4953000"/>
          </a:xfrm>
        </p:spPr>
        <p:txBody>
          <a:bodyPr/>
          <a:lstStyle/>
          <a:p>
            <a:r>
              <a:rPr lang="en-US" altLang="en-US" sz="2600" dirty="0"/>
              <a:t>* Overarching goal – “one and [nearly] done”</a:t>
            </a:r>
          </a:p>
          <a:p>
            <a:r>
              <a:rPr lang="en-US" altLang="en-US" sz="2600" dirty="0"/>
              <a:t>Goal – next letter from the journal = acceptance</a:t>
            </a:r>
          </a:p>
          <a:p>
            <a:r>
              <a:rPr lang="en-US" altLang="en-US" sz="2600" dirty="0"/>
              <a:t>Comprehensive, complete document</a:t>
            </a:r>
          </a:p>
          <a:p>
            <a:r>
              <a:rPr lang="en-US" altLang="en-US" sz="2600" dirty="0"/>
              <a:t>More [detail and information] is definitely better</a:t>
            </a:r>
          </a:p>
          <a:p>
            <a:r>
              <a:rPr lang="en-US" altLang="en-US" sz="2600" dirty="0"/>
              <a:t>Makes editorial re-evaluation of the revision easier</a:t>
            </a:r>
          </a:p>
          <a:p>
            <a:pPr lvl="1"/>
            <a:r>
              <a:rPr lang="en-US" altLang="en-US" sz="2600" dirty="0"/>
              <a:t>Everything in one place (the response letter)</a:t>
            </a:r>
          </a:p>
          <a:p>
            <a:pPr>
              <a:buFont typeface="Arial" panose="020B0604020202020204" pitchFamily="34" charset="0"/>
              <a:buChar char="•"/>
            </a:pPr>
            <a:r>
              <a:rPr lang="en-US" altLang="en-US" sz="2600" dirty="0"/>
              <a:t>Ensure that locations designated in response letter accurately reflect location in the revised manuscript</a:t>
            </a:r>
          </a:p>
          <a:p>
            <a:pPr>
              <a:buFont typeface="Arial" panose="020B0604020202020204" pitchFamily="34" charset="0"/>
              <a:buChar char="•"/>
            </a:pPr>
            <a:r>
              <a:rPr lang="en-US" altLang="en-US" sz="2600" dirty="0"/>
              <a:t>* Leave no open issues</a:t>
            </a:r>
          </a:p>
          <a:p>
            <a:r>
              <a:rPr lang="en-US" altLang="en-US" sz="2600" dirty="0"/>
              <a:t>Contact editor if there are major questions about or  discrepancies in comments from editors and reviewers</a:t>
            </a:r>
          </a:p>
          <a:p>
            <a:pPr>
              <a:buFont typeface="Arial" panose="020B0604020202020204" pitchFamily="34" charset="0"/>
              <a:buChar char="•"/>
            </a:pPr>
            <a:endParaRPr lang="en-US" altLang="en-US" sz="2400" dirty="0"/>
          </a:p>
          <a:p>
            <a:pPr marL="457200" lvl="1" indent="0">
              <a:buNone/>
            </a:pPr>
            <a:endParaRPr lang="en-US" altLang="en-US" dirty="0"/>
          </a:p>
          <a:p>
            <a:endParaRPr lang="en-US" altLang="en-US" dirty="0"/>
          </a:p>
        </p:txBody>
      </p:sp>
    </p:spTree>
    <p:extLst>
      <p:ext uri="{BB962C8B-B14F-4D97-AF65-F5344CB8AC3E}">
        <p14:creationId xmlns:p14="http://schemas.microsoft.com/office/powerpoint/2010/main" val="20711651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58A67638-6FE2-4049-B996-CA13A1AA3783}"/>
              </a:ext>
            </a:extLst>
          </p:cNvPr>
          <p:cNvSpPr>
            <a:spLocks noGrp="1" noChangeArrowheads="1"/>
          </p:cNvSpPr>
          <p:nvPr>
            <p:ph type="title"/>
          </p:nvPr>
        </p:nvSpPr>
        <p:spPr>
          <a:xfrm>
            <a:off x="685800" y="228600"/>
            <a:ext cx="7772400" cy="1143000"/>
          </a:xfrm>
        </p:spPr>
        <p:txBody>
          <a:bodyPr/>
          <a:lstStyle/>
          <a:p>
            <a:r>
              <a:rPr lang="en-US" altLang="en-US" sz="3600" dirty="0"/>
              <a:t>Response Letter  </a:t>
            </a:r>
          </a:p>
        </p:txBody>
      </p:sp>
      <p:sp>
        <p:nvSpPr>
          <p:cNvPr id="216067" name="Rectangle 3">
            <a:extLst>
              <a:ext uri="{FF2B5EF4-FFF2-40B4-BE49-F238E27FC236}">
                <a16:creationId xmlns:a16="http://schemas.microsoft.com/office/drawing/2014/main" id="{EEEAFB76-8629-450F-85E1-0A9C633CF3ED}"/>
              </a:ext>
            </a:extLst>
          </p:cNvPr>
          <p:cNvSpPr>
            <a:spLocks noGrp="1" noChangeArrowheads="1"/>
          </p:cNvSpPr>
          <p:nvPr>
            <p:ph type="body" idx="1"/>
          </p:nvPr>
        </p:nvSpPr>
        <p:spPr>
          <a:xfrm>
            <a:off x="685800" y="1219200"/>
            <a:ext cx="7772400" cy="5334000"/>
          </a:xfrm>
        </p:spPr>
        <p:txBody>
          <a:bodyPr/>
          <a:lstStyle/>
          <a:p>
            <a:r>
              <a:rPr lang="en-US" altLang="en-US" sz="2800" dirty="0"/>
              <a:t>Not required to make every change</a:t>
            </a:r>
          </a:p>
          <a:p>
            <a:r>
              <a:rPr lang="en-US" altLang="en-US" sz="2800" dirty="0"/>
              <a:t>Clearly state position / rationale for any disagreement (with supporting evidence)</a:t>
            </a:r>
          </a:p>
          <a:p>
            <a:pPr lvl="1"/>
            <a:r>
              <a:rPr lang="en-US" altLang="en-US" sz="2400" dirty="0"/>
              <a:t>Not based simply on author preference, beliefs, </a:t>
            </a:r>
            <a:r>
              <a:rPr lang="en-US" altLang="en-US" sz="2400" dirty="0" err="1"/>
              <a:t>etc</a:t>
            </a:r>
            <a:r>
              <a:rPr lang="en-US" altLang="en-US" sz="2400" dirty="0"/>
              <a:t> </a:t>
            </a:r>
          </a:p>
          <a:p>
            <a:r>
              <a:rPr lang="en-US" altLang="en-US" sz="2800" dirty="0"/>
              <a:t>AVOID invoking manuscript word length / table limits as a reason not to address a comment or make a recommended substantive change </a:t>
            </a:r>
          </a:p>
          <a:p>
            <a:pPr lvl="1"/>
            <a:r>
              <a:rPr lang="en-US" altLang="en-US" sz="2400" dirty="0"/>
              <a:t>Could add information / tables to supplement, if needed</a:t>
            </a:r>
          </a:p>
          <a:p>
            <a:r>
              <a:rPr lang="en-US" altLang="en-US" sz="2800" dirty="0"/>
              <a:t>AVOID responses like “done” (except for the most simple, straightforward comments</a:t>
            </a:r>
          </a:p>
          <a:p>
            <a:r>
              <a:rPr lang="en-US" altLang="en-US" sz="2800" dirty="0"/>
              <a:t>Express willingness to negotiate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A9E85C0E-5048-4821-B2C8-5C5F97EFAA5F}"/>
              </a:ext>
            </a:extLst>
          </p:cNvPr>
          <p:cNvSpPr>
            <a:spLocks noGrp="1" noChangeArrowheads="1"/>
          </p:cNvSpPr>
          <p:nvPr>
            <p:ph type="title"/>
          </p:nvPr>
        </p:nvSpPr>
        <p:spPr>
          <a:xfrm>
            <a:off x="692331" y="190500"/>
            <a:ext cx="7772400" cy="1143000"/>
          </a:xfrm>
        </p:spPr>
        <p:txBody>
          <a:bodyPr/>
          <a:lstStyle/>
          <a:p>
            <a:r>
              <a:rPr lang="en-US" altLang="en-US" sz="3600" dirty="0"/>
              <a:t>Submitting the Revised Manuscript  </a:t>
            </a:r>
          </a:p>
        </p:txBody>
      </p:sp>
      <p:sp>
        <p:nvSpPr>
          <p:cNvPr id="217091" name="Rectangle 3">
            <a:extLst>
              <a:ext uri="{FF2B5EF4-FFF2-40B4-BE49-F238E27FC236}">
                <a16:creationId xmlns:a16="http://schemas.microsoft.com/office/drawing/2014/main" id="{B5D0C94A-C7BA-48D7-B3F3-D5F629CD38B4}"/>
              </a:ext>
            </a:extLst>
          </p:cNvPr>
          <p:cNvSpPr>
            <a:spLocks noGrp="1" noChangeArrowheads="1"/>
          </p:cNvSpPr>
          <p:nvPr>
            <p:ph type="body" idx="1"/>
          </p:nvPr>
        </p:nvSpPr>
        <p:spPr>
          <a:xfrm>
            <a:off x="685800" y="1219200"/>
            <a:ext cx="7772400" cy="4876800"/>
          </a:xfrm>
        </p:spPr>
        <p:txBody>
          <a:bodyPr/>
          <a:lstStyle/>
          <a:p>
            <a:r>
              <a:rPr lang="en-US" altLang="en-US" sz="2600" dirty="0"/>
              <a:t>Ensure that locations designated in response letter accurately reflect location in the revised manuscript</a:t>
            </a:r>
          </a:p>
          <a:p>
            <a:r>
              <a:rPr lang="en-US" altLang="en-US" sz="2600" dirty="0"/>
              <a:t>Clearly indicate - manuscript represents a revision </a:t>
            </a:r>
          </a:p>
          <a:p>
            <a:r>
              <a:rPr lang="en-US" altLang="en-US" sz="2600" dirty="0"/>
              <a:t>Adopt all editorial recommendations for style and presentation, unless meaning is changed    </a:t>
            </a:r>
          </a:p>
          <a:p>
            <a:r>
              <a:rPr lang="en-US" altLang="en-US" sz="2600" dirty="0"/>
              <a:t>Ensure that corrected / updated tables, figures, references, supplemental materials are included</a:t>
            </a:r>
          </a:p>
          <a:p>
            <a:r>
              <a:rPr lang="en-US" altLang="en-US" sz="2600" dirty="0"/>
              <a:t>If track changes version required, ensure version is identical to ‘clean’ version with changes accepted</a:t>
            </a:r>
          </a:p>
          <a:p>
            <a:r>
              <a:rPr lang="en-US" altLang="en-US" sz="2600" dirty="0"/>
              <a:t>Ensure that all authors have reviewed / agree with revised version of manuscript (and responses) </a:t>
            </a:r>
          </a:p>
          <a:p>
            <a:endParaRPr lang="en-US" altLang="en-US" sz="2600" dirty="0"/>
          </a:p>
          <a:p>
            <a:endParaRPr lang="en-US" altLang="en-US" sz="2400" dirty="0"/>
          </a:p>
          <a:p>
            <a:endParaRPr lang="en-US" altLang="en-US" sz="2800" dirty="0"/>
          </a:p>
        </p:txBody>
      </p:sp>
    </p:spTree>
    <p:extLst>
      <p:ext uri="{BB962C8B-B14F-4D97-AF65-F5344CB8AC3E}">
        <p14:creationId xmlns:p14="http://schemas.microsoft.com/office/powerpoint/2010/main" val="209110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3EA0D4E6-2C5C-112A-847D-08DAEF5C7035}"/>
              </a:ext>
            </a:extLst>
          </p:cNvPr>
          <p:cNvSpPr>
            <a:spLocks noGrp="1" noChangeArrowheads="1"/>
          </p:cNvSpPr>
          <p:nvPr>
            <p:ph type="title"/>
          </p:nvPr>
        </p:nvSpPr>
        <p:spPr>
          <a:xfrm>
            <a:off x="685800" y="304800"/>
            <a:ext cx="7772400" cy="1143000"/>
          </a:xfrm>
        </p:spPr>
        <p:txBody>
          <a:bodyPr/>
          <a:lstStyle/>
          <a:p>
            <a:pPr>
              <a:defRPr/>
            </a:pPr>
            <a:r>
              <a:rPr lang="en-US" sz="3200" dirty="0">
                <a:ea typeface="+mj-ea"/>
                <a:cs typeface="+mj-cs"/>
              </a:rPr>
              <a:t>Strategies for Scientific Writing</a:t>
            </a:r>
            <a:br>
              <a:rPr lang="en-US" sz="3200" dirty="0">
                <a:ea typeface="+mj-ea"/>
                <a:cs typeface="+mj-cs"/>
              </a:rPr>
            </a:br>
            <a:r>
              <a:rPr lang="en-US" sz="3200" dirty="0">
                <a:ea typeface="+mj-ea"/>
                <a:cs typeface="+mj-cs"/>
              </a:rPr>
              <a:t>Effective Writing Sessions</a:t>
            </a:r>
          </a:p>
        </p:txBody>
      </p:sp>
      <p:sp>
        <p:nvSpPr>
          <p:cNvPr id="254979" name="Rectangle 3">
            <a:extLst>
              <a:ext uri="{FF2B5EF4-FFF2-40B4-BE49-F238E27FC236}">
                <a16:creationId xmlns:a16="http://schemas.microsoft.com/office/drawing/2014/main" id="{4F615000-98AF-A75D-F225-98CBF8A9F043}"/>
              </a:ext>
            </a:extLst>
          </p:cNvPr>
          <p:cNvSpPr>
            <a:spLocks noGrp="1" noChangeArrowheads="1"/>
          </p:cNvSpPr>
          <p:nvPr>
            <p:ph type="body" idx="1"/>
          </p:nvPr>
        </p:nvSpPr>
        <p:spPr>
          <a:xfrm>
            <a:off x="685800" y="1447800"/>
            <a:ext cx="8001000" cy="5029200"/>
          </a:xfrm>
        </p:spPr>
        <p:txBody>
          <a:bodyPr/>
          <a:lstStyle/>
          <a:p>
            <a:pPr>
              <a:defRPr/>
            </a:pPr>
            <a:r>
              <a:rPr lang="en-US" altLang="en-US" sz="2600" dirty="0"/>
              <a:t>Goal – maximize efficiency during writing sessions</a:t>
            </a:r>
          </a:p>
          <a:p>
            <a:pPr>
              <a:defRPr/>
            </a:pPr>
            <a:r>
              <a:rPr lang="en-US" altLang="en-US" sz="2600" dirty="0"/>
              <a:t>Have all materials at hand (data, references)</a:t>
            </a:r>
          </a:p>
          <a:p>
            <a:pPr>
              <a:defRPr/>
            </a:pPr>
            <a:r>
              <a:rPr lang="en-US" altLang="en-US" sz="2600" dirty="0"/>
              <a:t>Eliminate distractions </a:t>
            </a:r>
          </a:p>
          <a:p>
            <a:pPr lvl="1">
              <a:defRPr/>
            </a:pPr>
            <a:r>
              <a:rPr lang="en-US" altLang="en-US" sz="2600" dirty="0"/>
              <a:t>Turn off cell phones / pagers (if possible)</a:t>
            </a:r>
          </a:p>
          <a:p>
            <a:pPr lvl="1">
              <a:defRPr/>
            </a:pPr>
            <a:r>
              <a:rPr lang="en-US" altLang="en-US" sz="2600" dirty="0"/>
              <a:t>Don</a:t>
            </a:r>
            <a:r>
              <a:rPr lang="ja-JP" altLang="en-US" sz="2600">
                <a:latin typeface="Arial" pitchFamily="34" charset="0"/>
              </a:rPr>
              <a:t>’</a:t>
            </a:r>
            <a:r>
              <a:rPr lang="en-US" altLang="ja-JP" sz="2600" dirty="0"/>
              <a:t>t check e-mail (Facebook, Twitter/X, </a:t>
            </a:r>
            <a:r>
              <a:rPr lang="en-US" altLang="ja-JP" sz="2600" dirty="0" err="1"/>
              <a:t>etc</a:t>
            </a:r>
            <a:r>
              <a:rPr lang="en-US" altLang="ja-JP" sz="2600" dirty="0"/>
              <a:t>, </a:t>
            </a:r>
            <a:r>
              <a:rPr lang="en-US" altLang="ja-JP" sz="2600" dirty="0" err="1"/>
              <a:t>etc</a:t>
            </a:r>
            <a:r>
              <a:rPr lang="en-US" altLang="ja-JP" sz="2600" dirty="0"/>
              <a:t>)</a:t>
            </a:r>
          </a:p>
          <a:p>
            <a:pPr lvl="1">
              <a:defRPr/>
            </a:pPr>
            <a:r>
              <a:rPr lang="en-US" altLang="ja-JP" sz="2600" dirty="0"/>
              <a:t>Don’t interrupt writing to search for new information</a:t>
            </a:r>
          </a:p>
          <a:p>
            <a:pPr>
              <a:defRPr/>
            </a:pPr>
            <a:r>
              <a:rPr lang="en-US" altLang="ja-JP" sz="2600" dirty="0"/>
              <a:t>Don’t insist on perfect sentences or paragraphs </a:t>
            </a:r>
          </a:p>
          <a:p>
            <a:pPr>
              <a:defRPr/>
            </a:pPr>
            <a:r>
              <a:rPr lang="en-US" altLang="ja-JP" sz="2600" dirty="0"/>
              <a:t>“Write badly” [per Karen Russell] – especially 1</a:t>
            </a:r>
            <a:r>
              <a:rPr lang="en-US" altLang="ja-JP" sz="2600" baseline="30000" dirty="0"/>
              <a:t>st</a:t>
            </a:r>
            <a:r>
              <a:rPr lang="en-US" altLang="ja-JP" sz="2600" dirty="0"/>
              <a:t> draft</a:t>
            </a:r>
          </a:p>
          <a:p>
            <a:pPr>
              <a:defRPr/>
            </a:pPr>
            <a:r>
              <a:rPr lang="en-US" altLang="ja-JP" sz="2600" dirty="0"/>
              <a:t>Initial focus on ideas, less concern about sentence structure /  grammar / spelling /typographical errors   </a:t>
            </a:r>
          </a:p>
          <a:p>
            <a:pPr lvl="1">
              <a:defRPr/>
            </a:pPr>
            <a:endParaRPr lang="en-US" altLang="ja-JP" sz="2600" dirty="0"/>
          </a:p>
          <a:p>
            <a:pPr lvl="1">
              <a:defRPr/>
            </a:pPr>
            <a:endParaRPr lang="en-US" altLang="ja-JP" sz="2600"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A9E85C0E-5048-4821-B2C8-5C5F97EFAA5F}"/>
              </a:ext>
            </a:extLst>
          </p:cNvPr>
          <p:cNvSpPr>
            <a:spLocks noGrp="1" noChangeArrowheads="1"/>
          </p:cNvSpPr>
          <p:nvPr>
            <p:ph type="title"/>
          </p:nvPr>
        </p:nvSpPr>
        <p:spPr/>
        <p:txBody>
          <a:bodyPr/>
          <a:lstStyle/>
          <a:p>
            <a:r>
              <a:rPr lang="en-US" altLang="en-US" sz="3600" dirty="0"/>
              <a:t>Caveats about revised manuscripts  </a:t>
            </a:r>
          </a:p>
        </p:txBody>
      </p:sp>
      <p:sp>
        <p:nvSpPr>
          <p:cNvPr id="217091" name="Rectangle 3">
            <a:extLst>
              <a:ext uri="{FF2B5EF4-FFF2-40B4-BE49-F238E27FC236}">
                <a16:creationId xmlns:a16="http://schemas.microsoft.com/office/drawing/2014/main" id="{B5D0C94A-C7BA-48D7-B3F3-D5F629CD38B4}"/>
              </a:ext>
            </a:extLst>
          </p:cNvPr>
          <p:cNvSpPr>
            <a:spLocks noGrp="1" noChangeArrowheads="1"/>
          </p:cNvSpPr>
          <p:nvPr>
            <p:ph type="body" idx="1"/>
          </p:nvPr>
        </p:nvSpPr>
        <p:spPr>
          <a:xfrm>
            <a:off x="685800" y="1524000"/>
            <a:ext cx="7772400" cy="4572000"/>
          </a:xfrm>
        </p:spPr>
        <p:txBody>
          <a:bodyPr/>
          <a:lstStyle/>
          <a:p>
            <a:r>
              <a:rPr lang="en-US" altLang="en-US" sz="2800" dirty="0"/>
              <a:t>Submission of revised manuscript does not guarantee acceptance </a:t>
            </a:r>
          </a:p>
          <a:p>
            <a:r>
              <a:rPr lang="en-US" altLang="en-US" sz="2800" dirty="0"/>
              <a:t>With revision, issues may arise that amplify flaws, reveal new problems, or raise additional concerns</a:t>
            </a:r>
          </a:p>
          <a:p>
            <a:r>
              <a:rPr lang="en-US" altLang="en-US" sz="2800" dirty="0"/>
              <a:t>Additional peer review may be required</a:t>
            </a:r>
          </a:p>
          <a:p>
            <a:r>
              <a:rPr lang="en-US" altLang="en-US" sz="2800" dirty="0"/>
              <a:t>Additional revision may be required</a:t>
            </a:r>
          </a:p>
          <a:p>
            <a:r>
              <a:rPr lang="en-US" altLang="en-US" sz="2800" dirty="0"/>
              <a:t>Other manuscripts on similar/closely related topic may receive higher priority for publication</a:t>
            </a:r>
          </a:p>
          <a:p>
            <a:r>
              <a:rPr lang="en-US" altLang="en-US" sz="2800" dirty="0"/>
              <a:t>Even if revision is rejected, result is usually an improved manuscript (“free expert consultation”)</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4CB07DE3-868F-4F12-8B4D-16BCA0288F08}"/>
              </a:ext>
            </a:extLst>
          </p:cNvPr>
          <p:cNvSpPr>
            <a:spLocks noGrp="1" noChangeArrowheads="1"/>
          </p:cNvSpPr>
          <p:nvPr>
            <p:ph type="title"/>
          </p:nvPr>
        </p:nvSpPr>
        <p:spPr>
          <a:xfrm>
            <a:off x="533400" y="381000"/>
            <a:ext cx="7772400" cy="1143000"/>
          </a:xfrm>
        </p:spPr>
        <p:txBody>
          <a:bodyPr/>
          <a:lstStyle/>
          <a:p>
            <a:r>
              <a:rPr lang="en-US" altLang="en-US" sz="3600" dirty="0"/>
              <a:t>Provisional Acceptance </a:t>
            </a:r>
          </a:p>
        </p:txBody>
      </p:sp>
      <p:sp>
        <p:nvSpPr>
          <p:cNvPr id="180227" name="Rectangle 3">
            <a:extLst>
              <a:ext uri="{FF2B5EF4-FFF2-40B4-BE49-F238E27FC236}">
                <a16:creationId xmlns:a16="http://schemas.microsoft.com/office/drawing/2014/main" id="{769EF04C-43BC-46F4-B16F-41D898977476}"/>
              </a:ext>
            </a:extLst>
          </p:cNvPr>
          <p:cNvSpPr>
            <a:spLocks noGrp="1" noChangeArrowheads="1"/>
          </p:cNvSpPr>
          <p:nvPr>
            <p:ph type="body" idx="1"/>
          </p:nvPr>
        </p:nvSpPr>
        <p:spPr>
          <a:xfrm>
            <a:off x="685800" y="1524000"/>
            <a:ext cx="7772400" cy="4114800"/>
          </a:xfrm>
        </p:spPr>
        <p:txBody>
          <a:bodyPr/>
          <a:lstStyle/>
          <a:p>
            <a:r>
              <a:rPr lang="en-US" altLang="en-US" sz="2800" dirty="0"/>
              <a:t>Assuming satisfactory revision</a:t>
            </a:r>
          </a:p>
          <a:p>
            <a:pPr marL="457200" lvl="1" indent="0">
              <a:buNone/>
            </a:pPr>
            <a:r>
              <a:rPr lang="en-US" altLang="en-US" dirty="0"/>
              <a:t>Acceptance letter with remaining items to address </a:t>
            </a:r>
          </a:p>
          <a:p>
            <a:r>
              <a:rPr lang="en-US" altLang="en-US" sz="2800" dirty="0"/>
              <a:t>Resolve all issues / queries promptly</a:t>
            </a:r>
          </a:p>
          <a:p>
            <a:pPr lvl="1"/>
            <a:r>
              <a:rPr lang="en-US" altLang="en-US" dirty="0" err="1"/>
              <a:t>eg</a:t>
            </a:r>
            <a:r>
              <a:rPr lang="en-US" altLang="en-US" dirty="0"/>
              <a:t>, may require additional minor revision</a:t>
            </a:r>
          </a:p>
          <a:p>
            <a:pPr lvl="1"/>
            <a:r>
              <a:rPr lang="en-US" altLang="en-US" dirty="0" err="1"/>
              <a:t>eg</a:t>
            </a:r>
            <a:r>
              <a:rPr lang="en-US" altLang="en-US" dirty="0"/>
              <a:t>, may require revised / new graphics</a:t>
            </a:r>
          </a:p>
          <a:p>
            <a:r>
              <a:rPr lang="en-US" altLang="en-US" sz="2800" dirty="0"/>
              <a:t>Provide any missing items  </a:t>
            </a:r>
          </a:p>
          <a:p>
            <a:pPr lvl="1"/>
            <a:r>
              <a:rPr lang="en-US" altLang="en-US" dirty="0"/>
              <a:t>author forms, disclosure information, </a:t>
            </a:r>
            <a:r>
              <a:rPr lang="en-US" altLang="en-US" dirty="0" err="1"/>
              <a:t>etc</a:t>
            </a:r>
            <a:r>
              <a:rPr lang="en-US" altLang="en-US" dirty="0"/>
              <a:t> </a:t>
            </a:r>
          </a:p>
          <a:p>
            <a:r>
              <a:rPr lang="en-US" altLang="en-US" sz="2800" dirty="0"/>
              <a:t>Some journals will not issue final acceptance / schedule for publication until all details resolved</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F00D0AA6-C5F4-46B8-AC06-A1E412EF55B9}"/>
              </a:ext>
            </a:extLst>
          </p:cNvPr>
          <p:cNvSpPr>
            <a:spLocks noGrp="1" noChangeArrowheads="1"/>
          </p:cNvSpPr>
          <p:nvPr>
            <p:ph type="title"/>
          </p:nvPr>
        </p:nvSpPr>
        <p:spPr>
          <a:xfrm>
            <a:off x="533400" y="0"/>
            <a:ext cx="7772400" cy="1219200"/>
          </a:xfrm>
        </p:spPr>
        <p:txBody>
          <a:bodyPr/>
          <a:lstStyle/>
          <a:p>
            <a:r>
              <a:rPr lang="en-US" altLang="en-US" sz="3600" dirty="0"/>
              <a:t>Post-Acceptance </a:t>
            </a:r>
          </a:p>
        </p:txBody>
      </p:sp>
      <p:sp>
        <p:nvSpPr>
          <p:cNvPr id="218115" name="Rectangle 3">
            <a:extLst>
              <a:ext uri="{FF2B5EF4-FFF2-40B4-BE49-F238E27FC236}">
                <a16:creationId xmlns:a16="http://schemas.microsoft.com/office/drawing/2014/main" id="{F99E90CE-EF6F-480F-BD46-DD2FD19456C2}"/>
              </a:ext>
            </a:extLst>
          </p:cNvPr>
          <p:cNvSpPr>
            <a:spLocks noGrp="1" noChangeArrowheads="1"/>
          </p:cNvSpPr>
          <p:nvPr>
            <p:ph type="body" idx="1"/>
          </p:nvPr>
        </p:nvSpPr>
        <p:spPr>
          <a:xfrm>
            <a:off x="685800" y="1143000"/>
            <a:ext cx="7772400" cy="4495800"/>
          </a:xfrm>
        </p:spPr>
        <p:txBody>
          <a:bodyPr/>
          <a:lstStyle/>
          <a:p>
            <a:r>
              <a:rPr lang="en-US" altLang="en-US" sz="3000" dirty="0"/>
              <a:t>Be available – may request tentative timeline (publication date) from journal</a:t>
            </a:r>
          </a:p>
          <a:p>
            <a:r>
              <a:rPr lang="en-US" altLang="en-US" sz="3000" dirty="0"/>
              <a:t>Prompt review of page proofs </a:t>
            </a:r>
          </a:p>
          <a:p>
            <a:r>
              <a:rPr lang="en-US" altLang="en-US" sz="3000" dirty="0"/>
              <a:t>Cooperative, collaborative approach  </a:t>
            </a:r>
          </a:p>
          <a:p>
            <a:r>
              <a:rPr lang="en-US" altLang="en-US" sz="3000" dirty="0"/>
              <a:t>***No new data; no major rewriting</a:t>
            </a:r>
          </a:p>
          <a:p>
            <a:r>
              <a:rPr lang="en-US" altLang="en-US" sz="3000" dirty="0"/>
              <a:t>***No changes in authorship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008EA2E-DEB5-48C7-BDC9-EC198FC6AAD9}"/>
              </a:ext>
            </a:extLst>
          </p:cNvPr>
          <p:cNvSpPr>
            <a:spLocks noGrp="1" noChangeArrowheads="1"/>
          </p:cNvSpPr>
          <p:nvPr>
            <p:ph type="title"/>
          </p:nvPr>
        </p:nvSpPr>
        <p:spPr>
          <a:xfrm>
            <a:off x="685800" y="304800"/>
            <a:ext cx="7772400" cy="990600"/>
          </a:xfrm>
        </p:spPr>
        <p:txBody>
          <a:bodyPr/>
          <a:lstStyle/>
          <a:p>
            <a:r>
              <a:rPr lang="en-US" altLang="en-US" sz="3600" dirty="0"/>
              <a:t>Prepublication Release of Information</a:t>
            </a:r>
          </a:p>
        </p:txBody>
      </p:sp>
      <p:sp>
        <p:nvSpPr>
          <p:cNvPr id="219139" name="Rectangle 3">
            <a:extLst>
              <a:ext uri="{FF2B5EF4-FFF2-40B4-BE49-F238E27FC236}">
                <a16:creationId xmlns:a16="http://schemas.microsoft.com/office/drawing/2014/main" id="{8C5310DD-D2BC-4BC5-89C5-05BD0ED17541}"/>
              </a:ext>
            </a:extLst>
          </p:cNvPr>
          <p:cNvSpPr>
            <a:spLocks noGrp="1" noChangeArrowheads="1"/>
          </p:cNvSpPr>
          <p:nvPr>
            <p:ph type="body" idx="1"/>
          </p:nvPr>
        </p:nvSpPr>
        <p:spPr>
          <a:xfrm>
            <a:off x="685800" y="1219200"/>
            <a:ext cx="7772400" cy="4876800"/>
          </a:xfrm>
        </p:spPr>
        <p:txBody>
          <a:bodyPr/>
          <a:lstStyle/>
          <a:p>
            <a:pPr>
              <a:lnSpc>
                <a:spcPct val="90000"/>
              </a:lnSpc>
            </a:pPr>
            <a:r>
              <a:rPr lang="en-US" altLang="en-US" sz="2800" dirty="0"/>
              <a:t>For manuscripts under review or accepted, these are general guidelines:</a:t>
            </a:r>
          </a:p>
          <a:p>
            <a:r>
              <a:rPr lang="en-US" altLang="en-US" sz="2400" dirty="0"/>
              <a:t>* No release of information from manuscript until journal indicates (ie, journal embargo lifted) or grants permission </a:t>
            </a:r>
          </a:p>
          <a:p>
            <a:pPr lvl="1"/>
            <a:r>
              <a:rPr lang="en-US" altLang="en-US" sz="2400" dirty="0"/>
              <a:t>Common exception – presentation at scientific meeting</a:t>
            </a:r>
          </a:p>
          <a:p>
            <a:r>
              <a:rPr lang="en-US" altLang="en-US" sz="2400" dirty="0"/>
              <a:t>* No submission or publication of full manuscript or substantial portions elsewhere, without permission</a:t>
            </a:r>
          </a:p>
          <a:p>
            <a:pPr marL="457200" lvl="1" indent="0">
              <a:buNone/>
            </a:pPr>
            <a:r>
              <a:rPr lang="en-US" altLang="en-US" dirty="0"/>
              <a:t>	</a:t>
            </a:r>
            <a:r>
              <a:rPr lang="en-US" altLang="en-US" sz="2400" dirty="0"/>
              <a:t>Evolving policies with pre-print servers</a:t>
            </a:r>
          </a:p>
          <a:p>
            <a:pPr marL="914400" lvl="2" indent="0">
              <a:buNone/>
            </a:pPr>
            <a:r>
              <a:rPr lang="en-US" altLang="en-US" dirty="0"/>
              <a:t>Some journals allow posting accepted manuscript (</a:t>
            </a:r>
            <a:r>
              <a:rPr lang="en-US" altLang="en-US" dirty="0" err="1"/>
              <a:t>eg</a:t>
            </a:r>
            <a:r>
              <a:rPr lang="en-US" altLang="en-US" dirty="0"/>
              <a:t>, institution website) at time of publication</a:t>
            </a:r>
          </a:p>
          <a:p>
            <a:pPr marL="514350" indent="-457200">
              <a:lnSpc>
                <a:spcPct val="90000"/>
              </a:lnSpc>
            </a:pPr>
            <a:r>
              <a:rPr lang="en-US" altLang="en-US" sz="2400" dirty="0"/>
              <a:t>* No news conferences or news releases  “Publication by press conference” (unless journal grants permission)</a:t>
            </a:r>
            <a:r>
              <a:rPr lang="en-US" altLang="en-US" dirty="0"/>
              <a:t>  </a:t>
            </a:r>
          </a:p>
          <a:p>
            <a:pPr>
              <a:lnSpc>
                <a:spcPct val="90000"/>
              </a:lnSpc>
              <a:buFontTx/>
              <a:buNone/>
            </a:pPr>
            <a:endParaRPr lang="en-US" altLang="en-US" dirty="0"/>
          </a:p>
          <a:p>
            <a:pPr>
              <a:lnSpc>
                <a:spcPct val="90000"/>
              </a:lnSpc>
            </a:pPr>
            <a:endParaRPr lang="en-US"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F656-996F-469B-AA2A-D5C8BAF28FDC}"/>
              </a:ext>
            </a:extLst>
          </p:cNvPr>
          <p:cNvSpPr>
            <a:spLocks noGrp="1"/>
          </p:cNvSpPr>
          <p:nvPr>
            <p:ph type="title"/>
          </p:nvPr>
        </p:nvSpPr>
        <p:spPr>
          <a:xfrm>
            <a:off x="685800" y="304800"/>
            <a:ext cx="7772400" cy="1295400"/>
          </a:xfrm>
        </p:spPr>
        <p:txBody>
          <a:bodyPr/>
          <a:lstStyle/>
          <a:p>
            <a:r>
              <a:rPr lang="en-US" sz="3200" dirty="0"/>
              <a:t>Interacting with Journals </a:t>
            </a:r>
            <a:br>
              <a:rPr lang="en-US" sz="3200" dirty="0"/>
            </a:br>
            <a:r>
              <a:rPr lang="en-US" sz="3200" dirty="0"/>
              <a:t>Avoid inciting ‘pet peeves’ of editors</a:t>
            </a:r>
          </a:p>
        </p:txBody>
      </p:sp>
      <p:sp>
        <p:nvSpPr>
          <p:cNvPr id="3" name="Content Placeholder 2">
            <a:extLst>
              <a:ext uri="{FF2B5EF4-FFF2-40B4-BE49-F238E27FC236}">
                <a16:creationId xmlns:a16="http://schemas.microsoft.com/office/drawing/2014/main" id="{FFDD3873-2E29-4664-A7A6-CCD889EB1513}"/>
              </a:ext>
            </a:extLst>
          </p:cNvPr>
          <p:cNvSpPr>
            <a:spLocks noGrp="1"/>
          </p:cNvSpPr>
          <p:nvPr>
            <p:ph idx="1"/>
          </p:nvPr>
        </p:nvSpPr>
        <p:spPr>
          <a:xfrm>
            <a:off x="685800" y="1600200"/>
            <a:ext cx="7772400" cy="4648200"/>
          </a:xfrm>
        </p:spPr>
        <p:txBody>
          <a:bodyPr/>
          <a:lstStyle/>
          <a:p>
            <a:r>
              <a:rPr lang="en-US" sz="2400" dirty="0"/>
              <a:t>Incite pet peeves – most likely not automatic rejection</a:t>
            </a:r>
          </a:p>
          <a:p>
            <a:r>
              <a:rPr lang="en-US" sz="2400" dirty="0"/>
              <a:t>Avoid pet peeves –may be helpful in favorable interactions</a:t>
            </a:r>
          </a:p>
          <a:p>
            <a:r>
              <a:rPr lang="en-US" sz="2400" dirty="0"/>
              <a:t>Some </a:t>
            </a:r>
            <a:r>
              <a:rPr lang="en-US" sz="2400" u="sng" dirty="0"/>
              <a:t>selected examples </a:t>
            </a:r>
            <a:r>
              <a:rPr lang="en-US" sz="2400" dirty="0"/>
              <a:t>of editorial pet peeves:</a:t>
            </a:r>
          </a:p>
          <a:p>
            <a:r>
              <a:rPr lang="en-US" sz="2400" dirty="0"/>
              <a:t>Authors’ apparent lack of familiarity with journal</a:t>
            </a:r>
          </a:p>
          <a:p>
            <a:r>
              <a:rPr lang="en-US" sz="2400" dirty="0"/>
              <a:t>Failure to follow information for authors</a:t>
            </a:r>
          </a:p>
          <a:p>
            <a:r>
              <a:rPr lang="en-US" sz="2400" dirty="0"/>
              <a:t>Expectation - preferential treatment / exceptions to policies </a:t>
            </a:r>
          </a:p>
          <a:p>
            <a:r>
              <a:rPr lang="en-US" sz="2400" dirty="0"/>
              <a:t>Request expedited review and publication for manuscript that had been reviewed/ rejected by another journal</a:t>
            </a:r>
          </a:p>
          <a:p>
            <a:r>
              <a:rPr lang="en-US" sz="2400" dirty="0"/>
              <a:t>Unresponsive revisions and unsatisfactory revision letters</a:t>
            </a:r>
          </a:p>
          <a:p>
            <a:r>
              <a:rPr lang="en-US" sz="2400" dirty="0"/>
              <a:t>Misrepresentation/incomplete reporting (facts, data, COI)</a:t>
            </a:r>
          </a:p>
          <a:p>
            <a:r>
              <a:rPr lang="en-US" sz="2400" dirty="0"/>
              <a:t>Argumentative, confrontational tone / interactions</a:t>
            </a:r>
          </a:p>
          <a:p>
            <a:endParaRPr lang="en-US" sz="2400" dirty="0"/>
          </a:p>
        </p:txBody>
      </p:sp>
    </p:spTree>
    <p:extLst>
      <p:ext uri="{BB962C8B-B14F-4D97-AF65-F5344CB8AC3E}">
        <p14:creationId xmlns:p14="http://schemas.microsoft.com/office/powerpoint/2010/main" val="35173819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F656-996F-469B-AA2A-D5C8BAF28FDC}"/>
              </a:ext>
            </a:extLst>
          </p:cNvPr>
          <p:cNvSpPr>
            <a:spLocks noGrp="1"/>
          </p:cNvSpPr>
          <p:nvPr>
            <p:ph type="title"/>
          </p:nvPr>
        </p:nvSpPr>
        <p:spPr/>
        <p:txBody>
          <a:bodyPr/>
          <a:lstStyle/>
          <a:p>
            <a:r>
              <a:rPr lang="en-US" sz="3600" dirty="0"/>
              <a:t>Interacting with Journals </a:t>
            </a:r>
          </a:p>
        </p:txBody>
      </p:sp>
      <p:sp>
        <p:nvSpPr>
          <p:cNvPr id="3" name="Content Placeholder 2">
            <a:extLst>
              <a:ext uri="{FF2B5EF4-FFF2-40B4-BE49-F238E27FC236}">
                <a16:creationId xmlns:a16="http://schemas.microsoft.com/office/drawing/2014/main" id="{FFDD3873-2E29-4664-A7A6-CCD889EB1513}"/>
              </a:ext>
            </a:extLst>
          </p:cNvPr>
          <p:cNvSpPr>
            <a:spLocks noGrp="1"/>
          </p:cNvSpPr>
          <p:nvPr>
            <p:ph idx="1"/>
          </p:nvPr>
        </p:nvSpPr>
        <p:spPr/>
        <p:txBody>
          <a:bodyPr/>
          <a:lstStyle/>
          <a:p>
            <a:r>
              <a:rPr lang="en-US" dirty="0"/>
              <a:t>Should be a mutually respectful, mutually beneficial process</a:t>
            </a:r>
          </a:p>
          <a:p>
            <a:r>
              <a:rPr lang="en-US" dirty="0"/>
              <a:t>Enables development of author-editor relationships</a:t>
            </a:r>
          </a:p>
          <a:p>
            <a:r>
              <a:rPr lang="en-US" dirty="0"/>
              <a:t>May serve as basis for future interactions</a:t>
            </a:r>
          </a:p>
          <a:p>
            <a:r>
              <a:rPr lang="en-US" dirty="0"/>
              <a:t>Ultimately, authors and editors have same goal = publication of high-quality work</a:t>
            </a:r>
          </a:p>
        </p:txBody>
      </p:sp>
    </p:spTree>
    <p:extLst>
      <p:ext uri="{BB962C8B-B14F-4D97-AF65-F5344CB8AC3E}">
        <p14:creationId xmlns:p14="http://schemas.microsoft.com/office/powerpoint/2010/main" val="13523520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E7AD-05ED-F371-A2A5-D3A285ABBE7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997F0BD-21B9-35DA-EAA7-786B0ADCD489}"/>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1151108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26E1-37C0-A478-FC25-A664585CDD86}"/>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7304A3F3-CA74-A012-9C2D-648A7399431A}"/>
              </a:ext>
            </a:extLst>
          </p:cNvPr>
          <p:cNvSpPr>
            <a:spLocks noGrp="1"/>
          </p:cNvSpPr>
          <p:nvPr>
            <p:ph idx="1"/>
          </p:nvPr>
        </p:nvSpPr>
        <p:spPr/>
        <p:txBody>
          <a:bodyPr/>
          <a:lstStyle/>
          <a:p>
            <a:r>
              <a:rPr lang="en-US" dirty="0"/>
              <a:t> </a:t>
            </a:r>
          </a:p>
        </p:txBody>
      </p:sp>
    </p:spTree>
    <p:extLst>
      <p:ext uri="{BB962C8B-B14F-4D97-AF65-F5344CB8AC3E}">
        <p14:creationId xmlns:p14="http://schemas.microsoft.com/office/powerpoint/2010/main" val="8940487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1D444D50-ED13-3B81-0662-BC3633C7AE4A}"/>
              </a:ext>
            </a:extLst>
          </p:cNvPr>
          <p:cNvSpPr>
            <a:spLocks noGrp="1" noChangeArrowheads="1"/>
          </p:cNvSpPr>
          <p:nvPr>
            <p:ph type="title"/>
          </p:nvPr>
        </p:nvSpPr>
        <p:spPr/>
        <p:txBody>
          <a:bodyPr/>
          <a:lstStyle/>
          <a:p>
            <a:pPr>
              <a:defRPr/>
            </a:pPr>
            <a:r>
              <a:rPr lang="en-US" sz="3600" dirty="0">
                <a:ea typeface="+mj-ea"/>
                <a:cs typeface="+mj-cs"/>
              </a:rPr>
              <a:t>Strategies for Scientific Writing</a:t>
            </a:r>
          </a:p>
        </p:txBody>
      </p:sp>
      <p:sp>
        <p:nvSpPr>
          <p:cNvPr id="47106" name="Rectangle 3">
            <a:extLst>
              <a:ext uri="{FF2B5EF4-FFF2-40B4-BE49-F238E27FC236}">
                <a16:creationId xmlns:a16="http://schemas.microsoft.com/office/drawing/2014/main" id="{17006A8D-6B43-6457-A9D6-DD9FEB1BA08C}"/>
              </a:ext>
            </a:extLst>
          </p:cNvPr>
          <p:cNvSpPr>
            <a:spLocks noGrp="1" noChangeArrowheads="1"/>
          </p:cNvSpPr>
          <p:nvPr>
            <p:ph type="body" idx="1"/>
          </p:nvPr>
        </p:nvSpPr>
        <p:spPr>
          <a:xfrm>
            <a:off x="685800" y="1752600"/>
            <a:ext cx="7772400" cy="4343400"/>
          </a:xfrm>
        </p:spPr>
        <p:txBody>
          <a:bodyPr/>
          <a:lstStyle/>
          <a:p>
            <a:r>
              <a:rPr lang="en-US" altLang="en-US" sz="2800" dirty="0"/>
              <a:t>Expect multiple drafts</a:t>
            </a:r>
          </a:p>
          <a:p>
            <a:r>
              <a:rPr lang="en-US" altLang="en-US" sz="2800" dirty="0"/>
              <a:t>Once first draft is completed – try to put manuscript aside for a few days </a:t>
            </a:r>
          </a:p>
          <a:p>
            <a:r>
              <a:rPr lang="en-US" altLang="en-US" sz="2800" dirty="0"/>
              <a:t>Focus on other tasks (</a:t>
            </a:r>
            <a:r>
              <a:rPr lang="en-US" altLang="en-US" sz="2800" dirty="0" err="1"/>
              <a:t>eg</a:t>
            </a:r>
            <a:r>
              <a:rPr lang="en-US" altLang="en-US" sz="2800" dirty="0"/>
              <a:t>, tables, figures)</a:t>
            </a:r>
          </a:p>
          <a:p>
            <a:r>
              <a:rPr lang="en-US" altLang="en-US" sz="2800" dirty="0"/>
              <a:t>Double check data / calculations  </a:t>
            </a:r>
          </a:p>
          <a:p>
            <a:r>
              <a:rPr lang="en-US" altLang="en-US" sz="2800" dirty="0"/>
              <a:t>Take a fresh look at the manuscript and begin revision to prepare second draft</a:t>
            </a:r>
          </a:p>
          <a:p>
            <a:r>
              <a:rPr lang="en-US" altLang="en-US" sz="2800" dirty="0"/>
              <a:t>Put on your “editor” hat  </a:t>
            </a:r>
          </a:p>
          <a:p>
            <a:r>
              <a:rPr lang="en-US" altLang="en-US" sz="2800" dirty="0"/>
              <a:t>Ask trusted person/colleague to review</a:t>
            </a:r>
          </a:p>
          <a:p>
            <a:endParaRPr lang="en-US" altLang="en-US" dirty="0"/>
          </a:p>
          <a:p>
            <a:endParaRPr lang="en-US" altLang="en-US" dirty="0"/>
          </a:p>
        </p:txBody>
      </p:sp>
    </p:spTree>
    <p:extLst>
      <p:ext uri="{BB962C8B-B14F-4D97-AF65-F5344CB8AC3E}">
        <p14:creationId xmlns:p14="http://schemas.microsoft.com/office/powerpoint/2010/main" val="29702550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8C3CF8-0315-E742-B784-102C98E7A08B}"/>
              </a:ext>
            </a:extLst>
          </p:cNvPr>
          <p:cNvSpPr>
            <a:spLocks noGrp="1" noChangeArrowheads="1"/>
          </p:cNvSpPr>
          <p:nvPr>
            <p:ph type="title"/>
          </p:nvPr>
        </p:nvSpPr>
        <p:spPr>
          <a:xfrm>
            <a:off x="685800" y="381000"/>
            <a:ext cx="7772400" cy="1143000"/>
          </a:xfrm>
        </p:spPr>
        <p:txBody>
          <a:bodyPr/>
          <a:lstStyle/>
          <a:p>
            <a:r>
              <a:rPr lang="en-US" altLang="en-US" sz="3200" dirty="0"/>
              <a:t>Results – General Concepts</a:t>
            </a:r>
          </a:p>
        </p:txBody>
      </p:sp>
      <p:sp>
        <p:nvSpPr>
          <p:cNvPr id="219139" name="Rectangle 3">
            <a:extLst>
              <a:ext uri="{FF2B5EF4-FFF2-40B4-BE49-F238E27FC236}">
                <a16:creationId xmlns:a16="http://schemas.microsoft.com/office/drawing/2014/main" id="{D6AC47CC-7978-5D4A-8C71-5627AC93F6FC}"/>
              </a:ext>
            </a:extLst>
          </p:cNvPr>
          <p:cNvSpPr>
            <a:spLocks noGrp="1" noChangeArrowheads="1"/>
          </p:cNvSpPr>
          <p:nvPr>
            <p:ph type="body" idx="1"/>
          </p:nvPr>
        </p:nvSpPr>
        <p:spPr>
          <a:xfrm>
            <a:off x="685800" y="1219200"/>
            <a:ext cx="7772400" cy="4876800"/>
          </a:xfrm>
        </p:spPr>
        <p:txBody>
          <a:bodyPr/>
          <a:lstStyle/>
          <a:p>
            <a:r>
              <a:rPr lang="en-US" altLang="en-US" sz="2600" dirty="0"/>
              <a:t>Should follow framework established in methods </a:t>
            </a:r>
          </a:p>
          <a:p>
            <a:r>
              <a:rPr lang="en-US" altLang="en-US" sz="2600" dirty="0"/>
              <a:t>Consider framework for results in reporting guidelines </a:t>
            </a:r>
          </a:p>
          <a:p>
            <a:pPr lvl="1"/>
            <a:r>
              <a:rPr lang="en-US" altLang="en-US" sz="2200" dirty="0" err="1"/>
              <a:t>eg</a:t>
            </a:r>
            <a:r>
              <a:rPr lang="en-US" altLang="en-US" sz="2200" dirty="0"/>
              <a:t>, Consort, Strobe, Prisma, </a:t>
            </a:r>
            <a:r>
              <a:rPr lang="en-US" altLang="en-US" sz="2200" dirty="0" err="1"/>
              <a:t>etc</a:t>
            </a:r>
            <a:endParaRPr lang="en-US" altLang="en-US" sz="2200" dirty="0"/>
          </a:p>
          <a:p>
            <a:r>
              <a:rPr lang="en-US" altLang="en-US" sz="2600" dirty="0"/>
              <a:t>Data pertinent to research question</a:t>
            </a:r>
          </a:p>
          <a:p>
            <a:r>
              <a:rPr lang="en-US" altLang="en-US" sz="2600" dirty="0"/>
              <a:t>Include results whether statistically significant or not</a:t>
            </a:r>
          </a:p>
          <a:p>
            <a:r>
              <a:rPr lang="en-US" altLang="en-US" sz="2600" dirty="0"/>
              <a:t>Quantitative values in text (especially for primary outcomes, acceptable to have some redundancy with data in tables and figures)	</a:t>
            </a:r>
          </a:p>
          <a:p>
            <a:pPr lvl="1"/>
            <a:r>
              <a:rPr lang="en-US" altLang="en-US" sz="2600" dirty="0"/>
              <a:t>Individual values, group values</a:t>
            </a:r>
          </a:p>
          <a:p>
            <a:pPr lvl="1"/>
            <a:r>
              <a:rPr lang="en-US" altLang="en-US" sz="2600" dirty="0"/>
              <a:t>Comparisons between groups</a:t>
            </a:r>
          </a:p>
          <a:p>
            <a:r>
              <a:rPr lang="en-US" altLang="en-US" sz="2600" dirty="0"/>
              <a:t>Cite tables and figures that present data</a:t>
            </a:r>
          </a:p>
          <a:p>
            <a:endParaRPr lang="en-US" altLang="en-US" sz="2600" dirty="0"/>
          </a:p>
          <a:p>
            <a:pPr lvl="1">
              <a:buFontTx/>
              <a:buNone/>
            </a:pPr>
            <a:endParaRPr lang="en-US" altLang="en-US" dirty="0"/>
          </a:p>
          <a:p>
            <a:endParaRPr lang="en-US" altLang="en-US" dirty="0"/>
          </a:p>
        </p:txBody>
      </p:sp>
    </p:spTree>
    <p:extLst>
      <p:ext uri="{BB962C8B-B14F-4D97-AF65-F5344CB8AC3E}">
        <p14:creationId xmlns:p14="http://schemas.microsoft.com/office/powerpoint/2010/main" val="1812632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54FDACAD-A517-EFAF-6700-9F6E0A30786E}"/>
              </a:ext>
            </a:extLst>
          </p:cNvPr>
          <p:cNvSpPr>
            <a:spLocks noGrp="1" noChangeArrowheads="1"/>
          </p:cNvSpPr>
          <p:nvPr>
            <p:ph type="title"/>
          </p:nvPr>
        </p:nvSpPr>
        <p:spPr>
          <a:xfrm>
            <a:off x="685800" y="381000"/>
            <a:ext cx="7772400" cy="838200"/>
          </a:xfrm>
        </p:spPr>
        <p:txBody>
          <a:bodyPr/>
          <a:lstStyle/>
          <a:p>
            <a:pPr>
              <a:defRPr/>
            </a:pPr>
            <a:r>
              <a:rPr lang="en-US" sz="3200" dirty="0">
                <a:ea typeface="+mj-ea"/>
                <a:cs typeface="+mj-cs"/>
              </a:rPr>
              <a:t>Strategies for Scientific Writing</a:t>
            </a:r>
            <a:br>
              <a:rPr lang="en-US" sz="3200" dirty="0">
                <a:ea typeface="+mj-ea"/>
                <a:cs typeface="+mj-cs"/>
              </a:rPr>
            </a:br>
            <a:r>
              <a:rPr lang="en-US" sz="3200" dirty="0">
                <a:ea typeface="+mj-ea"/>
                <a:cs typeface="+mj-cs"/>
              </a:rPr>
              <a:t>Importance of the Outline</a:t>
            </a:r>
          </a:p>
        </p:txBody>
      </p:sp>
      <p:sp>
        <p:nvSpPr>
          <p:cNvPr id="43010" name="Rectangle 3">
            <a:extLst>
              <a:ext uri="{FF2B5EF4-FFF2-40B4-BE49-F238E27FC236}">
                <a16:creationId xmlns:a16="http://schemas.microsoft.com/office/drawing/2014/main" id="{166D2AD9-9882-2343-BB81-581BCFEF989B}"/>
              </a:ext>
            </a:extLst>
          </p:cNvPr>
          <p:cNvSpPr>
            <a:spLocks noGrp="1" noChangeArrowheads="1"/>
          </p:cNvSpPr>
          <p:nvPr>
            <p:ph type="body" idx="1"/>
          </p:nvPr>
        </p:nvSpPr>
        <p:spPr>
          <a:xfrm>
            <a:off x="685800" y="1447800"/>
            <a:ext cx="7772400" cy="4419600"/>
          </a:xfrm>
        </p:spPr>
        <p:txBody>
          <a:bodyPr/>
          <a:lstStyle/>
          <a:p>
            <a:pPr>
              <a:lnSpc>
                <a:spcPct val="90000"/>
              </a:lnSpc>
            </a:pPr>
            <a:r>
              <a:rPr lang="en-US" altLang="en-US" sz="2600" dirty="0"/>
              <a:t>Writing the first draft </a:t>
            </a:r>
          </a:p>
          <a:p>
            <a:pPr>
              <a:lnSpc>
                <a:spcPct val="90000"/>
              </a:lnSpc>
            </a:pPr>
            <a:r>
              <a:rPr lang="en-US" altLang="en-US" sz="2600" dirty="0"/>
              <a:t>Start with working title </a:t>
            </a:r>
          </a:p>
          <a:p>
            <a:pPr>
              <a:lnSpc>
                <a:spcPct val="90000"/>
              </a:lnSpc>
            </a:pPr>
            <a:r>
              <a:rPr lang="en-US" altLang="en-US" sz="2600" dirty="0"/>
              <a:t>Develop a </a:t>
            </a:r>
            <a:r>
              <a:rPr lang="en-US" altLang="en-US" sz="2600" u="sng" dirty="0"/>
              <a:t>detailed outline</a:t>
            </a:r>
          </a:p>
          <a:p>
            <a:pPr lvl="1">
              <a:lnSpc>
                <a:spcPct val="90000"/>
              </a:lnSpc>
            </a:pPr>
            <a:r>
              <a:rPr lang="en-US" altLang="en-US" sz="2600" dirty="0"/>
              <a:t>Manuscript format / sections</a:t>
            </a:r>
          </a:p>
          <a:p>
            <a:pPr lvl="1">
              <a:lnSpc>
                <a:spcPct val="90000"/>
              </a:lnSpc>
            </a:pPr>
            <a:r>
              <a:rPr lang="en-US" altLang="en-US" sz="2600" dirty="0"/>
              <a:t>Reporting guideline framework for structure</a:t>
            </a:r>
          </a:p>
          <a:p>
            <a:pPr lvl="1">
              <a:lnSpc>
                <a:spcPct val="90000"/>
              </a:lnSpc>
            </a:pPr>
            <a:r>
              <a:rPr lang="en-US" altLang="en-US" sz="2600" dirty="0"/>
              <a:t>Fill in sections – terms, phrases, sentences</a:t>
            </a:r>
          </a:p>
          <a:p>
            <a:pPr>
              <a:lnSpc>
                <a:spcPct val="90000"/>
              </a:lnSpc>
            </a:pPr>
            <a:r>
              <a:rPr lang="en-US" altLang="en-US" sz="2600" dirty="0"/>
              <a:t>*Provides check on internal logic of manuscript</a:t>
            </a:r>
          </a:p>
          <a:p>
            <a:pPr>
              <a:lnSpc>
                <a:spcPct val="90000"/>
              </a:lnSpc>
            </a:pPr>
            <a:r>
              <a:rPr lang="en-US" altLang="en-US" sz="2600" dirty="0"/>
              <a:t>*Provides mechanism for obtaining feedback from    co-authors </a:t>
            </a:r>
          </a:p>
          <a:p>
            <a:pPr>
              <a:lnSpc>
                <a:spcPct val="90000"/>
              </a:lnSpc>
            </a:pPr>
            <a:r>
              <a:rPr lang="en-US" altLang="en-US" sz="2600" dirty="0"/>
              <a:t>Relatively easy to move from outline to manuscript</a:t>
            </a:r>
          </a:p>
          <a:p>
            <a:pPr lvl="1">
              <a:lnSpc>
                <a:spcPct val="90000"/>
              </a:lnSpc>
            </a:pPr>
            <a:r>
              <a:rPr lang="en-US" altLang="en-US" sz="2600" dirty="0"/>
              <a:t>Bullet points to sentences; sentences to paragraphs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5E71E-A2FF-B311-1DBC-4D4CE95B3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D24F4A-6090-4BC6-5F8A-9C9098133D33}"/>
              </a:ext>
            </a:extLst>
          </p:cNvPr>
          <p:cNvSpPr>
            <a:spLocks noGrp="1"/>
          </p:cNvSpPr>
          <p:nvPr>
            <p:ph type="title"/>
          </p:nvPr>
        </p:nvSpPr>
        <p:spPr>
          <a:xfrm>
            <a:off x="685800" y="76200"/>
            <a:ext cx="7743371" cy="1295400"/>
          </a:xfrm>
        </p:spPr>
        <p:txBody>
          <a:bodyPr/>
          <a:lstStyle/>
          <a:p>
            <a:r>
              <a:rPr lang="en-US" sz="3600" dirty="0"/>
              <a:t>Selected Sample Titles</a:t>
            </a:r>
            <a:br>
              <a:rPr lang="en-US" sz="3600" dirty="0"/>
            </a:br>
            <a:r>
              <a:rPr lang="en-US" sz="2800" dirty="0"/>
              <a:t> February 2025 </a:t>
            </a:r>
          </a:p>
        </p:txBody>
      </p:sp>
      <p:sp>
        <p:nvSpPr>
          <p:cNvPr id="3" name="Content Placeholder 2">
            <a:extLst>
              <a:ext uri="{FF2B5EF4-FFF2-40B4-BE49-F238E27FC236}">
                <a16:creationId xmlns:a16="http://schemas.microsoft.com/office/drawing/2014/main" id="{BD2C13E5-0E18-ECB9-99E4-8184947E0F93}"/>
              </a:ext>
            </a:extLst>
          </p:cNvPr>
          <p:cNvSpPr>
            <a:spLocks noGrp="1"/>
          </p:cNvSpPr>
          <p:nvPr>
            <p:ph idx="1"/>
          </p:nvPr>
        </p:nvSpPr>
        <p:spPr>
          <a:xfrm>
            <a:off x="714829" y="1371600"/>
            <a:ext cx="7438572" cy="4572000"/>
          </a:xfrm>
        </p:spPr>
        <p:txBody>
          <a:bodyPr/>
          <a:lstStyle/>
          <a:p>
            <a:pPr marL="365760" marR="0">
              <a:spcBef>
                <a:spcPts val="6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AJPH </a:t>
            </a:r>
          </a:p>
          <a:p>
            <a:pPr marL="365760" marR="0">
              <a:spcBef>
                <a:spcPts val="6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Legacy of Racism and Firearm Violence During the COVID-19 Pandemic in the United States</a:t>
            </a:r>
            <a:endParaRPr lang="en-US" sz="2400" kern="100" dirty="0">
              <a:ea typeface="Times New Roman" panose="02020603050405020304" pitchFamily="18" charset="0"/>
              <a:cs typeface="Times New Roman" panose="02020603050405020304" pitchFamily="18" charset="0"/>
            </a:endParaRPr>
          </a:p>
          <a:p>
            <a:pPr marL="365760" marR="0">
              <a:spcBef>
                <a:spcPts val="6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US State Recreational and Medical Cannabis Delivery Laws, 2024</a:t>
            </a:r>
          </a:p>
          <a:p>
            <a:pPr marL="365760" marR="0">
              <a:spcBef>
                <a:spcPts val="600"/>
              </a:spcBef>
              <a:spcAft>
                <a:spcPts val="400"/>
              </a:spcAft>
              <a:buFont typeface="Wingdings" pitchFamily="2" charset="2"/>
              <a:buChar char="Ø"/>
            </a:pPr>
            <a:r>
              <a:rPr lang="en-US" sz="2400" kern="100" dirty="0">
                <a:ea typeface="Times New Roman" panose="02020603050405020304" pitchFamily="18" charset="0"/>
                <a:cs typeface="Times New Roman" panose="02020603050405020304" pitchFamily="18" charset="0"/>
              </a:rPr>
              <a:t>Annals EM </a:t>
            </a:r>
            <a:endParaRPr lang="en-US" sz="2400" kern="100" dirty="0">
              <a:effectLst/>
              <a:ea typeface="Times New Roman" panose="02020603050405020304" pitchFamily="18" charset="0"/>
              <a:cs typeface="Times New Roman" panose="02020603050405020304" pitchFamily="18" charset="0"/>
            </a:endParaRPr>
          </a:p>
          <a:p>
            <a:pPr marL="365760" marR="0">
              <a:spcBef>
                <a:spcPts val="6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Tranexamic Acid in Pediatric Traumatic Brain Injury: A Multicenter Retrospective Observational Study</a:t>
            </a:r>
          </a:p>
          <a:p>
            <a:pPr marL="365760" marR="0">
              <a:spcBef>
                <a:spcPts val="6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Door-In-Door-Out Times at Referring Hospitals and Outcomes of Hemorrhagic Stroke</a:t>
            </a:r>
            <a:endParaRPr lang="en-US" sz="2400" b="0" i="0" u="none" strike="noStrike" dirty="0">
              <a:effectLst/>
            </a:endParaRPr>
          </a:p>
          <a:p>
            <a:pPr marL="0" marR="0">
              <a:spcBef>
                <a:spcPts val="400"/>
              </a:spcBef>
              <a:spcAft>
                <a:spcPts val="200"/>
              </a:spcAft>
            </a:pPr>
            <a:endParaRPr lang="en-US" sz="2400" i="0" strike="noStrike" kern="100" dirty="0">
              <a:effectLst/>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endParaRPr lang="en-US" sz="1800" b="1" kern="100" dirty="0">
              <a:solidFill>
                <a:srgbClr val="3366FF"/>
              </a:solidFill>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r>
              <a:rPr lang="en-US" sz="1800" b="1" i="0" u="none" strike="noStrike" kern="100" dirty="0">
                <a:solidFill>
                  <a:srgbClr val="3366FF"/>
                </a:solidFill>
                <a:effectLst/>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rPr>
              <a:t> </a:t>
            </a:r>
            <a:endParaRPr lang="en-US" sz="1800" b="1" i="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effectLst/>
            </a:endParaRPr>
          </a:p>
          <a:p>
            <a:endParaRPr lang="en-US" sz="2400" dirty="0"/>
          </a:p>
        </p:txBody>
      </p:sp>
    </p:spTree>
    <p:extLst>
      <p:ext uri="{BB962C8B-B14F-4D97-AF65-F5344CB8AC3E}">
        <p14:creationId xmlns:p14="http://schemas.microsoft.com/office/powerpoint/2010/main" val="21038429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43727-CC92-9A46-EC6F-550282F27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3C1DB4-6417-4F8A-A565-6FEE3691C5EF}"/>
              </a:ext>
            </a:extLst>
          </p:cNvPr>
          <p:cNvSpPr>
            <a:spLocks noGrp="1"/>
          </p:cNvSpPr>
          <p:nvPr>
            <p:ph type="title"/>
          </p:nvPr>
        </p:nvSpPr>
        <p:spPr>
          <a:xfrm>
            <a:off x="685800" y="76200"/>
            <a:ext cx="7772400" cy="1295400"/>
          </a:xfrm>
        </p:spPr>
        <p:txBody>
          <a:bodyPr/>
          <a:lstStyle/>
          <a:p>
            <a:r>
              <a:rPr lang="en-US" sz="3600" dirty="0"/>
              <a:t>Selected Sample Titles</a:t>
            </a:r>
            <a:br>
              <a:rPr lang="en-US" sz="3600" dirty="0"/>
            </a:br>
            <a:r>
              <a:rPr lang="en-US" sz="2800" dirty="0"/>
              <a:t>February 2025 </a:t>
            </a:r>
          </a:p>
        </p:txBody>
      </p:sp>
      <p:sp>
        <p:nvSpPr>
          <p:cNvPr id="3" name="Content Placeholder 2">
            <a:extLst>
              <a:ext uri="{FF2B5EF4-FFF2-40B4-BE49-F238E27FC236}">
                <a16:creationId xmlns:a16="http://schemas.microsoft.com/office/drawing/2014/main" id="{0A2674E4-3F99-AB22-FFBD-A11E8F48942E}"/>
              </a:ext>
            </a:extLst>
          </p:cNvPr>
          <p:cNvSpPr>
            <a:spLocks noGrp="1"/>
          </p:cNvSpPr>
          <p:nvPr>
            <p:ph idx="1"/>
          </p:nvPr>
        </p:nvSpPr>
        <p:spPr>
          <a:xfrm>
            <a:off x="714829" y="1371600"/>
            <a:ext cx="7514772" cy="4191000"/>
          </a:xfrm>
        </p:spPr>
        <p:txBody>
          <a:bodyPr/>
          <a:lstStyle/>
          <a:p>
            <a:pPr marR="0">
              <a:spcBef>
                <a:spcPts val="18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Academic EM </a:t>
            </a:r>
          </a:p>
          <a:p>
            <a:pPr marR="0">
              <a:spcBef>
                <a:spcPts val="18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“He was not listening to hear me”: Parent experiences with communication, inclusion, and marginalization in the pediatric emergency department</a:t>
            </a:r>
            <a:endParaRPr lang="en-US" sz="2400" kern="100" dirty="0">
              <a:ea typeface="Times New Roman" panose="02020603050405020304" pitchFamily="18" charset="0"/>
              <a:cs typeface="Times New Roman" panose="02020603050405020304" pitchFamily="18" charset="0"/>
            </a:endParaRPr>
          </a:p>
          <a:p>
            <a:pPr marR="0">
              <a:spcBef>
                <a:spcPts val="1800"/>
              </a:spcBef>
              <a:spcAft>
                <a:spcPts val="400"/>
              </a:spcAft>
              <a:buFont typeface="Wingdings" pitchFamily="2" charset="2"/>
              <a:buChar char="Ø"/>
            </a:pPr>
            <a:r>
              <a:rPr lang="en-US" sz="2400" kern="100" dirty="0">
                <a:effectLst/>
                <a:ea typeface="Times New Roman" panose="02020603050405020304" pitchFamily="18" charset="0"/>
                <a:cs typeface="Times New Roman" panose="02020603050405020304" pitchFamily="18" charset="0"/>
              </a:rPr>
              <a:t>Enhancing geriatric trauma mortality prediction: Modifying and assessing the Geriatric Trauma Outcome Score with net benefit and decision curve analysis</a:t>
            </a:r>
            <a:endParaRPr lang="en-US" sz="2400" kern="100" dirty="0">
              <a:ea typeface="Times New Roman" panose="02020603050405020304" pitchFamily="18" charset="0"/>
              <a:cs typeface="Times New Roman" panose="02020603050405020304" pitchFamily="18" charset="0"/>
            </a:endParaRPr>
          </a:p>
          <a:p>
            <a:pPr marL="0" marR="0" indent="0">
              <a:spcBef>
                <a:spcPts val="1800"/>
              </a:spcBef>
              <a:spcAft>
                <a:spcPts val="400"/>
              </a:spcAft>
              <a:buNone/>
            </a:pPr>
            <a:endParaRPr lang="en-US" sz="2400" b="0" i="0" u="none" strike="noStrike" dirty="0">
              <a:effectLst/>
            </a:endParaRPr>
          </a:p>
          <a:p>
            <a:pPr marL="0" marR="0">
              <a:spcBef>
                <a:spcPts val="400"/>
              </a:spcBef>
              <a:spcAft>
                <a:spcPts val="200"/>
              </a:spcAft>
            </a:pPr>
            <a:endParaRPr lang="en-US" sz="2400" i="0" strike="noStrike" kern="100" dirty="0">
              <a:effectLst/>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endParaRPr lang="en-US" sz="1800" b="1" kern="100" dirty="0">
              <a:solidFill>
                <a:srgbClr val="3366FF"/>
              </a:solidFill>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r>
              <a:rPr lang="en-US" sz="1800" b="1" i="0" u="none" strike="noStrike" kern="100" dirty="0">
                <a:solidFill>
                  <a:srgbClr val="3366FF"/>
                </a:solidFill>
                <a:effectLst/>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rPr>
              <a:t> </a:t>
            </a:r>
            <a:endParaRPr lang="en-US" sz="1800" b="1" i="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effectLst/>
            </a:endParaRPr>
          </a:p>
          <a:p>
            <a:endParaRPr lang="en-US" sz="2400" dirty="0"/>
          </a:p>
        </p:txBody>
      </p:sp>
    </p:spTree>
    <p:extLst>
      <p:ext uri="{BB962C8B-B14F-4D97-AF65-F5344CB8AC3E}">
        <p14:creationId xmlns:p14="http://schemas.microsoft.com/office/powerpoint/2010/main" val="978835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FF8CF87E-E753-0B28-3AD9-69F7C8DC87F4}"/>
              </a:ext>
            </a:extLst>
          </p:cNvPr>
          <p:cNvSpPr>
            <a:spLocks noGrp="1" noChangeArrowheads="1"/>
          </p:cNvSpPr>
          <p:nvPr>
            <p:ph type="title"/>
          </p:nvPr>
        </p:nvSpPr>
        <p:spPr/>
        <p:txBody>
          <a:bodyPr/>
          <a:lstStyle/>
          <a:p>
            <a:pPr>
              <a:defRPr/>
            </a:pPr>
            <a:r>
              <a:rPr lang="en-US" sz="3200" dirty="0">
                <a:ea typeface="+mj-ea"/>
                <a:cs typeface="+mj-cs"/>
              </a:rPr>
              <a:t>Strategies for Scientific Writing</a:t>
            </a:r>
            <a:br>
              <a:rPr lang="en-US" sz="3200" dirty="0">
                <a:ea typeface="+mj-ea"/>
                <a:cs typeface="+mj-cs"/>
              </a:rPr>
            </a:br>
            <a:r>
              <a:rPr lang="en-US" sz="3200" dirty="0">
                <a:ea typeface="+mj-ea"/>
                <a:cs typeface="+mj-cs"/>
              </a:rPr>
              <a:t>Deconstruct the Manuscript</a:t>
            </a:r>
          </a:p>
        </p:txBody>
      </p:sp>
      <p:sp>
        <p:nvSpPr>
          <p:cNvPr id="44034" name="Rectangle 3">
            <a:extLst>
              <a:ext uri="{FF2B5EF4-FFF2-40B4-BE49-F238E27FC236}">
                <a16:creationId xmlns:a16="http://schemas.microsoft.com/office/drawing/2014/main" id="{4E5AA61C-CA55-1409-F56D-789A81241540}"/>
              </a:ext>
            </a:extLst>
          </p:cNvPr>
          <p:cNvSpPr>
            <a:spLocks noGrp="1" noChangeArrowheads="1"/>
          </p:cNvSpPr>
          <p:nvPr>
            <p:ph type="body" idx="1"/>
          </p:nvPr>
        </p:nvSpPr>
        <p:spPr/>
        <p:txBody>
          <a:bodyPr/>
          <a:lstStyle/>
          <a:p>
            <a:pPr>
              <a:lnSpc>
                <a:spcPct val="90000"/>
              </a:lnSpc>
            </a:pPr>
            <a:r>
              <a:rPr lang="en-US" altLang="en-US" sz="2800" dirty="0"/>
              <a:t>Deconstruct the manuscript into sections </a:t>
            </a:r>
          </a:p>
          <a:p>
            <a:pPr>
              <a:lnSpc>
                <a:spcPct val="90000"/>
              </a:lnSpc>
            </a:pPr>
            <a:r>
              <a:rPr lang="en-US" altLang="en-US" sz="2800" dirty="0"/>
              <a:t>Consider each section as a separate task</a:t>
            </a:r>
          </a:p>
          <a:p>
            <a:pPr>
              <a:lnSpc>
                <a:spcPct val="90000"/>
              </a:lnSpc>
            </a:pPr>
            <a:r>
              <a:rPr lang="en-US" altLang="en-US" sz="2800" dirty="0"/>
              <a:t>Focus on one task at a time </a:t>
            </a:r>
          </a:p>
          <a:p>
            <a:pPr>
              <a:lnSpc>
                <a:spcPct val="90000"/>
              </a:lnSpc>
            </a:pPr>
            <a:r>
              <a:rPr lang="en-US" altLang="en-US" sz="2800" dirty="0"/>
              <a:t>Write </a:t>
            </a:r>
            <a:r>
              <a:rPr lang="ja-JP" altLang="en-US" sz="2800">
                <a:latin typeface="Arial" panose="020B0604020202020204" pitchFamily="34" charset="0"/>
              </a:rPr>
              <a:t>“</a:t>
            </a:r>
            <a:r>
              <a:rPr lang="en-US" altLang="ja-JP" sz="2800" dirty="0"/>
              <a:t>easiest</a:t>
            </a:r>
            <a:r>
              <a:rPr lang="ja-JP" altLang="en-US" sz="2800">
                <a:latin typeface="Arial" panose="020B0604020202020204" pitchFamily="34" charset="0"/>
              </a:rPr>
              <a:t>”</a:t>
            </a:r>
            <a:r>
              <a:rPr lang="en-US" altLang="ja-JP" sz="2800" dirty="0"/>
              <a:t> sections first </a:t>
            </a:r>
          </a:p>
          <a:p>
            <a:pPr>
              <a:lnSpc>
                <a:spcPct val="90000"/>
              </a:lnSpc>
            </a:pPr>
            <a:r>
              <a:rPr lang="en-US" altLang="en-US" sz="2800" dirty="0"/>
              <a:t>Establish reasonable, achievable deadlines for each section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2CE6E584-D57A-45A3-A941-A7A9AB78A4CD}"/>
              </a:ext>
            </a:extLst>
          </p:cNvPr>
          <p:cNvSpPr>
            <a:spLocks noGrp="1" noChangeArrowheads="1"/>
          </p:cNvSpPr>
          <p:nvPr>
            <p:ph type="title"/>
          </p:nvPr>
        </p:nvSpPr>
        <p:spPr/>
        <p:txBody>
          <a:bodyPr/>
          <a:lstStyle/>
          <a:p>
            <a:pPr>
              <a:defRPr/>
            </a:pPr>
            <a:r>
              <a:rPr lang="en-US" sz="3600" dirty="0">
                <a:ea typeface="ＭＳ Ｐゴシック" charset="0"/>
                <a:cs typeface="ＭＳ Ｐゴシック" charset="0"/>
              </a:rPr>
              <a:t>Research Report Format </a:t>
            </a:r>
            <a:br>
              <a:rPr lang="en-US" sz="3600" dirty="0">
                <a:ea typeface="ＭＳ Ｐゴシック" charset="0"/>
                <a:cs typeface="ＭＳ Ｐゴシック" charset="0"/>
              </a:rPr>
            </a:br>
            <a:r>
              <a:rPr lang="en-US" sz="2800" dirty="0">
                <a:ea typeface="ＭＳ Ｐゴシック" charset="0"/>
                <a:cs typeface="ＭＳ Ｐゴシック" charset="0"/>
              </a:rPr>
              <a:t>NEJM and JAMA ‘audit’ – 2023</a:t>
            </a:r>
            <a:br>
              <a:rPr lang="en-US" sz="2800" dirty="0">
                <a:ea typeface="ＭＳ Ｐゴシック" charset="0"/>
                <a:cs typeface="ＭＳ Ｐゴシック" charset="0"/>
              </a:rPr>
            </a:br>
            <a:r>
              <a:rPr lang="en-US" sz="2800" dirty="0">
                <a:ea typeface="ＭＳ Ｐゴシック" charset="0"/>
                <a:cs typeface="ＭＳ Ｐゴシック" charset="0"/>
              </a:rPr>
              <a:t>Recommend word count: NEJM 2700; JAMA 3000</a:t>
            </a:r>
            <a:br>
              <a:rPr lang="en-US" sz="2800" dirty="0">
                <a:ea typeface="ＭＳ Ｐゴシック" charset="0"/>
                <a:cs typeface="ＭＳ Ｐゴシック" charset="0"/>
              </a:rPr>
            </a:br>
            <a:endParaRPr lang="en-US" sz="2800" dirty="0">
              <a:ea typeface="+mj-ea"/>
              <a:cs typeface="+mj-cs"/>
            </a:endParaRPr>
          </a:p>
        </p:txBody>
      </p:sp>
      <p:sp>
        <p:nvSpPr>
          <p:cNvPr id="252931" name="Rectangle 3">
            <a:extLst>
              <a:ext uri="{FF2B5EF4-FFF2-40B4-BE49-F238E27FC236}">
                <a16:creationId xmlns:a16="http://schemas.microsoft.com/office/drawing/2014/main" id="{33C00C61-2D46-4260-9078-20DA617230BB}"/>
              </a:ext>
            </a:extLst>
          </p:cNvPr>
          <p:cNvSpPr>
            <a:spLocks noGrp="1" noChangeArrowheads="1"/>
          </p:cNvSpPr>
          <p:nvPr>
            <p:ph type="body" idx="1"/>
          </p:nvPr>
        </p:nvSpPr>
        <p:spPr>
          <a:xfrm>
            <a:off x="720634" y="1905000"/>
            <a:ext cx="7772400" cy="4495800"/>
          </a:xfrm>
        </p:spPr>
        <p:txBody>
          <a:bodyPr/>
          <a:lstStyle/>
          <a:p>
            <a:pPr>
              <a:lnSpc>
                <a:spcPct val="90000"/>
              </a:lnSpc>
              <a:defRPr/>
            </a:pPr>
            <a:r>
              <a:rPr lang="en-US" altLang="en-US" sz="2400" dirty="0"/>
              <a:t>Title</a:t>
            </a:r>
          </a:p>
          <a:p>
            <a:pPr>
              <a:lnSpc>
                <a:spcPct val="90000"/>
              </a:lnSpc>
              <a:defRPr/>
            </a:pPr>
            <a:r>
              <a:rPr lang="en-US" altLang="en-US" sz="2400" dirty="0"/>
              <a:t>Abstract  			250-350 words </a:t>
            </a:r>
          </a:p>
          <a:p>
            <a:pPr>
              <a:lnSpc>
                <a:spcPct val="90000"/>
              </a:lnSpc>
              <a:defRPr/>
            </a:pPr>
            <a:r>
              <a:rPr lang="en-US" altLang="en-US" sz="2400" dirty="0"/>
              <a:t>Introduction 		2-3   paragraphs</a:t>
            </a:r>
          </a:p>
          <a:p>
            <a:pPr>
              <a:lnSpc>
                <a:spcPct val="90000"/>
              </a:lnSpc>
              <a:defRPr/>
            </a:pPr>
            <a:r>
              <a:rPr lang="en-US" altLang="en-US" sz="2400" dirty="0"/>
              <a:t>Methods			6-10 paragraphs	</a:t>
            </a:r>
          </a:p>
          <a:p>
            <a:pPr>
              <a:lnSpc>
                <a:spcPct val="90000"/>
              </a:lnSpc>
              <a:defRPr/>
            </a:pPr>
            <a:r>
              <a:rPr lang="en-US" altLang="en-US" sz="2400" dirty="0"/>
              <a:t>Results			6-8   paragraphs	</a:t>
            </a:r>
          </a:p>
          <a:p>
            <a:pPr>
              <a:lnSpc>
                <a:spcPct val="90000"/>
              </a:lnSpc>
              <a:defRPr/>
            </a:pPr>
            <a:r>
              <a:rPr lang="en-US" altLang="en-US" sz="2400" dirty="0"/>
              <a:t>Discussion			8-10 paragraphs</a:t>
            </a:r>
          </a:p>
          <a:p>
            <a:pPr>
              <a:lnSpc>
                <a:spcPct val="90000"/>
              </a:lnSpc>
              <a:defRPr/>
            </a:pPr>
            <a:r>
              <a:rPr lang="en-US" altLang="en-US" sz="2400" dirty="0"/>
              <a:t>Conclusion			1  paragraph	</a:t>
            </a:r>
          </a:p>
          <a:p>
            <a:pPr>
              <a:lnSpc>
                <a:spcPct val="90000"/>
              </a:lnSpc>
              <a:defRPr/>
            </a:pPr>
            <a:r>
              <a:rPr lang="en-US" altLang="en-US" sz="2400" dirty="0"/>
              <a:t>References			30-40</a:t>
            </a:r>
          </a:p>
          <a:p>
            <a:pPr>
              <a:lnSpc>
                <a:spcPct val="90000"/>
              </a:lnSpc>
              <a:defRPr/>
            </a:pPr>
            <a:r>
              <a:rPr lang="en-US" altLang="en-US" sz="2400" dirty="0"/>
              <a:t>Tables 			2-3</a:t>
            </a:r>
          </a:p>
          <a:p>
            <a:pPr>
              <a:lnSpc>
                <a:spcPct val="90000"/>
              </a:lnSpc>
              <a:defRPr/>
            </a:pPr>
            <a:r>
              <a:rPr lang="en-US" altLang="en-US" sz="2400" dirty="0"/>
              <a:t>Figures 			2-3</a:t>
            </a:r>
          </a:p>
        </p:txBody>
      </p:sp>
    </p:spTree>
    <p:extLst>
      <p:ext uri="{BB962C8B-B14F-4D97-AF65-F5344CB8AC3E}">
        <p14:creationId xmlns:p14="http://schemas.microsoft.com/office/powerpoint/2010/main" val="3381184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991B2412-695B-E95B-E0C5-1D8F03034305}"/>
              </a:ext>
            </a:extLst>
          </p:cNvPr>
          <p:cNvSpPr>
            <a:spLocks noGrp="1" noChangeArrowheads="1"/>
          </p:cNvSpPr>
          <p:nvPr>
            <p:ph type="title"/>
          </p:nvPr>
        </p:nvSpPr>
        <p:spPr/>
        <p:txBody>
          <a:bodyPr/>
          <a:lstStyle/>
          <a:p>
            <a:pPr>
              <a:defRPr/>
            </a:pPr>
            <a:r>
              <a:rPr lang="en-US" sz="3200" dirty="0">
                <a:ea typeface="+mj-ea"/>
                <a:cs typeface="+mj-cs"/>
              </a:rPr>
              <a:t>Strategies for Scientific Writing</a:t>
            </a:r>
            <a:br>
              <a:rPr lang="en-US" sz="3200" dirty="0">
                <a:ea typeface="+mj-ea"/>
                <a:cs typeface="+mj-cs"/>
              </a:rPr>
            </a:br>
            <a:r>
              <a:rPr lang="en-US" sz="3200" dirty="0">
                <a:ea typeface="+mj-ea"/>
                <a:cs typeface="+mj-cs"/>
              </a:rPr>
              <a:t>Document Management</a:t>
            </a:r>
          </a:p>
        </p:txBody>
      </p:sp>
      <p:sp>
        <p:nvSpPr>
          <p:cNvPr id="46082" name="Rectangle 3">
            <a:extLst>
              <a:ext uri="{FF2B5EF4-FFF2-40B4-BE49-F238E27FC236}">
                <a16:creationId xmlns:a16="http://schemas.microsoft.com/office/drawing/2014/main" id="{11E1D598-685A-BA2A-67EB-224ACB723EA8}"/>
              </a:ext>
            </a:extLst>
          </p:cNvPr>
          <p:cNvSpPr>
            <a:spLocks noGrp="1" noChangeArrowheads="1"/>
          </p:cNvSpPr>
          <p:nvPr>
            <p:ph type="body" idx="1"/>
          </p:nvPr>
        </p:nvSpPr>
        <p:spPr>
          <a:xfrm>
            <a:off x="685800" y="1828800"/>
            <a:ext cx="7848600" cy="4572000"/>
          </a:xfrm>
        </p:spPr>
        <p:txBody>
          <a:bodyPr/>
          <a:lstStyle/>
          <a:p>
            <a:pPr>
              <a:lnSpc>
                <a:spcPct val="90000"/>
              </a:lnSpc>
            </a:pPr>
            <a:r>
              <a:rPr lang="en-US" altLang="en-US" sz="2800" dirty="0"/>
              <a:t>Reference all source materials meticulously </a:t>
            </a:r>
          </a:p>
          <a:p>
            <a:pPr lvl="1">
              <a:lnSpc>
                <a:spcPct val="90000"/>
              </a:lnSpc>
            </a:pPr>
            <a:r>
              <a:rPr lang="en-US" altLang="en-US" sz="2400" dirty="0"/>
              <a:t>Avoid searching / repeat searching for sources</a:t>
            </a:r>
          </a:p>
          <a:p>
            <a:pPr>
              <a:lnSpc>
                <a:spcPct val="90000"/>
              </a:lnSpc>
            </a:pPr>
            <a:r>
              <a:rPr lang="en-US" altLang="en-US" sz="2800" dirty="0"/>
              <a:t>Consistent use of reference management software</a:t>
            </a:r>
          </a:p>
          <a:p>
            <a:pPr>
              <a:lnSpc>
                <a:spcPct val="90000"/>
              </a:lnSpc>
            </a:pPr>
            <a:r>
              <a:rPr lang="en-US" altLang="en-US" sz="2800" dirty="0"/>
              <a:t>Keep copies of all sources (especially </a:t>
            </a:r>
            <a:r>
              <a:rPr lang="en-US" altLang="en-US" sz="2800" dirty="0" err="1"/>
              <a:t>urls</a:t>
            </a:r>
            <a:r>
              <a:rPr lang="en-US" altLang="en-US" sz="2800" dirty="0"/>
              <a:t>)</a:t>
            </a:r>
          </a:p>
          <a:p>
            <a:pPr>
              <a:lnSpc>
                <a:spcPct val="90000"/>
              </a:lnSpc>
            </a:pPr>
            <a:r>
              <a:rPr lang="en-US" altLang="en-US" sz="2800" dirty="0"/>
              <a:t>Manuscript Versions - number / date for all drafts, all pages, all electronic files</a:t>
            </a:r>
          </a:p>
          <a:p>
            <a:pPr>
              <a:lnSpc>
                <a:spcPct val="90000"/>
              </a:lnSpc>
            </a:pPr>
            <a:r>
              <a:rPr lang="en-US" altLang="en-US" sz="2800" dirty="0"/>
              <a:t>Develop familiar, consistent nomenclature for naming drafts </a:t>
            </a:r>
          </a:p>
          <a:p>
            <a:pPr lvl="1">
              <a:lnSpc>
                <a:spcPct val="90000"/>
              </a:lnSpc>
            </a:pPr>
            <a:r>
              <a:rPr lang="en-US" altLang="en-US" sz="2400" dirty="0"/>
              <a:t>Managing “track changes” versions vs “clean” versions </a:t>
            </a:r>
          </a:p>
          <a:p>
            <a:pPr lvl="1">
              <a:lnSpc>
                <a:spcPct val="90000"/>
              </a:lnSpc>
            </a:pPr>
            <a:r>
              <a:rPr lang="en-US" altLang="en-US" sz="2400" dirty="0"/>
              <a:t>Managing / naming documents with comments from co-authors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F0E5BD8F-973E-19A9-20D6-AAFA27F952DC}"/>
              </a:ext>
            </a:extLst>
          </p:cNvPr>
          <p:cNvSpPr>
            <a:spLocks noGrp="1" noChangeArrowheads="1"/>
          </p:cNvSpPr>
          <p:nvPr>
            <p:ph type="title"/>
          </p:nvPr>
        </p:nvSpPr>
        <p:spPr/>
        <p:txBody>
          <a:bodyPr/>
          <a:lstStyle/>
          <a:p>
            <a:pPr>
              <a:defRPr/>
            </a:pPr>
            <a:r>
              <a:rPr lang="en-US" sz="4000" dirty="0">
                <a:ea typeface="+mj-ea"/>
                <a:cs typeface="+mj-cs"/>
              </a:rPr>
              <a:t> </a:t>
            </a:r>
            <a:r>
              <a:rPr lang="en-US" sz="3200" dirty="0">
                <a:ea typeface="+mj-ea"/>
                <a:cs typeface="+mj-cs"/>
              </a:rPr>
              <a:t>Strategies for Efficiently and Effectively</a:t>
            </a:r>
            <a:br>
              <a:rPr lang="en-US" sz="3200" dirty="0">
                <a:ea typeface="+mj-ea"/>
                <a:cs typeface="+mj-cs"/>
              </a:rPr>
            </a:br>
            <a:r>
              <a:rPr lang="en-US" sz="3200" dirty="0">
                <a:ea typeface="+mj-ea"/>
                <a:cs typeface="+mj-cs"/>
              </a:rPr>
              <a:t>Working with co-Authors</a:t>
            </a:r>
          </a:p>
        </p:txBody>
      </p:sp>
      <p:sp>
        <p:nvSpPr>
          <p:cNvPr id="51202" name="Rectangle 3">
            <a:extLst>
              <a:ext uri="{FF2B5EF4-FFF2-40B4-BE49-F238E27FC236}">
                <a16:creationId xmlns:a16="http://schemas.microsoft.com/office/drawing/2014/main" id="{3857536A-0578-A720-138C-8339C0DCAA70}"/>
              </a:ext>
            </a:extLst>
          </p:cNvPr>
          <p:cNvSpPr>
            <a:spLocks noGrp="1" noChangeArrowheads="1"/>
          </p:cNvSpPr>
          <p:nvPr>
            <p:ph type="body" idx="1"/>
          </p:nvPr>
        </p:nvSpPr>
        <p:spPr/>
        <p:txBody>
          <a:bodyPr/>
          <a:lstStyle/>
          <a:p>
            <a:r>
              <a:rPr lang="en-US" altLang="en-US" sz="2800" dirty="0"/>
              <a:t>Establish mutually agreeable timelines </a:t>
            </a:r>
          </a:p>
          <a:p>
            <a:r>
              <a:rPr lang="en-US" altLang="en-US" sz="2800" dirty="0"/>
              <a:t>Agree on assignments / responsibilities</a:t>
            </a:r>
          </a:p>
          <a:p>
            <a:r>
              <a:rPr lang="en-US" altLang="en-US" sz="2800" dirty="0"/>
              <a:t>Assume a </a:t>
            </a:r>
            <a:r>
              <a:rPr lang="ja-JP" altLang="en-US" sz="2800">
                <a:latin typeface="Arial" panose="020B0604020202020204" pitchFamily="34" charset="0"/>
              </a:rPr>
              <a:t>“</a:t>
            </a:r>
            <a:r>
              <a:rPr lang="en-US" altLang="ja-JP" sz="2800" dirty="0"/>
              <a:t>coordinator</a:t>
            </a:r>
            <a:r>
              <a:rPr lang="ja-JP" altLang="en-US" sz="2800">
                <a:latin typeface="Arial" panose="020B0604020202020204" pitchFamily="34" charset="0"/>
              </a:rPr>
              <a:t>”</a:t>
            </a:r>
            <a:r>
              <a:rPr lang="en-US" altLang="ja-JP" sz="2800" dirty="0"/>
              <a:t> role </a:t>
            </a:r>
          </a:p>
          <a:p>
            <a:r>
              <a:rPr lang="en-US" altLang="en-US" sz="2800" dirty="0"/>
              <a:t>Be politely persistent </a:t>
            </a:r>
            <a:endParaRPr lang="en-US" altLang="ja-JP" sz="2800" dirty="0"/>
          </a:p>
          <a:p>
            <a:r>
              <a:rPr lang="en-US" altLang="en-US" sz="2800" dirty="0"/>
              <a:t>Obtain feedback on your sections</a:t>
            </a:r>
          </a:p>
          <a:p>
            <a:r>
              <a:rPr lang="en-US" altLang="en-US" sz="2800" dirty="0"/>
              <a:t>Obtain / provide feedback on others’ sections</a:t>
            </a:r>
          </a:p>
          <a:p>
            <a:r>
              <a:rPr lang="en-US" altLang="en-US" sz="2800" dirty="0"/>
              <a:t>Proceed quicky with revisions as needed after co-author input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B0F0-A985-F7A7-8F2B-D8F4F836161B}"/>
            </a:ext>
          </a:extLst>
        </p:cNvPr>
        <p:cNvGrpSpPr/>
        <p:nvPr/>
      </p:nvGrpSpPr>
      <p:grpSpPr>
        <a:xfrm>
          <a:off x="0" y="0"/>
          <a:ext cx="0" cy="0"/>
          <a:chOff x="0" y="0"/>
          <a:chExt cx="0" cy="0"/>
        </a:xfrm>
      </p:grpSpPr>
      <p:sp>
        <p:nvSpPr>
          <p:cNvPr id="228354" name="Rectangle 2">
            <a:extLst>
              <a:ext uri="{FF2B5EF4-FFF2-40B4-BE49-F238E27FC236}">
                <a16:creationId xmlns:a16="http://schemas.microsoft.com/office/drawing/2014/main" id="{2C0458E3-BCF7-B07B-6B0E-9E17006C5380}"/>
              </a:ext>
            </a:extLst>
          </p:cNvPr>
          <p:cNvSpPr>
            <a:spLocks noGrp="1" noChangeArrowheads="1"/>
          </p:cNvSpPr>
          <p:nvPr>
            <p:ph type="title" idx="4294967295"/>
          </p:nvPr>
        </p:nvSpPr>
        <p:spPr>
          <a:xfrm>
            <a:off x="685800" y="228600"/>
            <a:ext cx="7772400" cy="1143000"/>
          </a:xfrm>
        </p:spPr>
        <p:txBody>
          <a:bodyPr/>
          <a:lstStyle/>
          <a:p>
            <a:r>
              <a:rPr lang="en-US" altLang="en-US" sz="3600" dirty="0"/>
              <a:t>2. Select Target Journal Early </a:t>
            </a:r>
          </a:p>
        </p:txBody>
      </p:sp>
      <p:sp>
        <p:nvSpPr>
          <p:cNvPr id="228355" name="Rectangle 3">
            <a:extLst>
              <a:ext uri="{FF2B5EF4-FFF2-40B4-BE49-F238E27FC236}">
                <a16:creationId xmlns:a16="http://schemas.microsoft.com/office/drawing/2014/main" id="{0A60D624-1063-0BD4-F1ED-8D6785AF2472}"/>
              </a:ext>
            </a:extLst>
          </p:cNvPr>
          <p:cNvSpPr>
            <a:spLocks noGrp="1" noChangeArrowheads="1"/>
          </p:cNvSpPr>
          <p:nvPr>
            <p:ph type="body" idx="4294967295"/>
          </p:nvPr>
        </p:nvSpPr>
        <p:spPr>
          <a:xfrm>
            <a:off x="685800" y="1143000"/>
            <a:ext cx="7772400" cy="5257800"/>
          </a:xfrm>
        </p:spPr>
        <p:txBody>
          <a:bodyPr/>
          <a:lstStyle/>
          <a:p>
            <a:r>
              <a:rPr lang="en-US" altLang="en-US" sz="2800" dirty="0"/>
              <a:t>&gt; 40,000 science, technology, and medical journals published worldwide</a:t>
            </a:r>
          </a:p>
          <a:p>
            <a:r>
              <a:rPr lang="en-US" altLang="en-US" sz="2800" dirty="0"/>
              <a:t>&gt; 5,200 journals indexed in Medline</a:t>
            </a:r>
          </a:p>
          <a:p>
            <a:r>
              <a:rPr lang="en-US" altLang="en-US" sz="2800" dirty="0"/>
              <a:t>Journal selection key for framing the manuscript</a:t>
            </a:r>
          </a:p>
          <a:p>
            <a:r>
              <a:rPr lang="en-US" altLang="en-US" sz="2800" dirty="0"/>
              <a:t>Manuscript format varies widely by journal</a:t>
            </a:r>
          </a:p>
          <a:p>
            <a:r>
              <a:rPr lang="en-US" altLang="en-US" sz="2800" dirty="0"/>
              <a:t>Manuscript tone, focus, terminology vary by journal audience, likely readership </a:t>
            </a:r>
          </a:p>
          <a:p>
            <a:pPr lvl="1"/>
            <a:r>
              <a:rPr lang="en-US" altLang="en-US" sz="2600" dirty="0" err="1"/>
              <a:t>eg</a:t>
            </a:r>
            <a:r>
              <a:rPr lang="en-US" altLang="en-US" sz="2600" dirty="0"/>
              <a:t>, specialized journals - more technical terminology, language </a:t>
            </a:r>
          </a:p>
          <a:p>
            <a:pPr lvl="1"/>
            <a:r>
              <a:rPr lang="en-US" altLang="en-US" sz="2600" dirty="0" err="1"/>
              <a:t>eg</a:t>
            </a:r>
            <a:r>
              <a:rPr lang="en-US" altLang="en-US" sz="2600" dirty="0"/>
              <a:t>, general journals - more explanation of concepts / terminology, more accessible language</a:t>
            </a:r>
          </a:p>
          <a:p>
            <a:pPr>
              <a:buFontTx/>
              <a:buNone/>
            </a:pPr>
            <a:endParaRPr lang="en-US" altLang="en-US" dirty="0"/>
          </a:p>
        </p:txBody>
      </p:sp>
    </p:spTree>
    <p:extLst>
      <p:ext uri="{BB962C8B-B14F-4D97-AF65-F5344CB8AC3E}">
        <p14:creationId xmlns:p14="http://schemas.microsoft.com/office/powerpoint/2010/main" val="1538389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8C98143D-B435-4541-B935-1514ACF54E55}"/>
              </a:ext>
            </a:extLst>
          </p:cNvPr>
          <p:cNvSpPr>
            <a:spLocks noGrp="1" noChangeArrowheads="1"/>
          </p:cNvSpPr>
          <p:nvPr>
            <p:ph type="title" idx="4294967295"/>
          </p:nvPr>
        </p:nvSpPr>
        <p:spPr/>
        <p:txBody>
          <a:bodyPr/>
          <a:lstStyle/>
          <a:p>
            <a:r>
              <a:rPr lang="en-US" altLang="en-US" sz="3600" dirty="0"/>
              <a:t>Journal Selection Considerations  </a:t>
            </a:r>
          </a:p>
        </p:txBody>
      </p:sp>
      <p:sp>
        <p:nvSpPr>
          <p:cNvPr id="7170" name="Rectangle 3">
            <a:extLst>
              <a:ext uri="{FF2B5EF4-FFF2-40B4-BE49-F238E27FC236}">
                <a16:creationId xmlns:a16="http://schemas.microsoft.com/office/drawing/2014/main" id="{BE5B67F8-FCB7-4A79-BBBA-39F868183A9E}"/>
              </a:ext>
            </a:extLst>
          </p:cNvPr>
          <p:cNvSpPr>
            <a:spLocks noGrp="1" noChangeArrowheads="1"/>
          </p:cNvSpPr>
          <p:nvPr>
            <p:ph type="body" idx="4294967295"/>
          </p:nvPr>
        </p:nvSpPr>
        <p:spPr>
          <a:xfrm>
            <a:off x="685800" y="1524000"/>
            <a:ext cx="7772400" cy="4572000"/>
          </a:xfrm>
        </p:spPr>
        <p:txBody>
          <a:bodyPr/>
          <a:lstStyle/>
          <a:p>
            <a:r>
              <a:rPr lang="en-US" altLang="en-US" sz="2800" dirty="0"/>
              <a:t>General vs specialty vs subspecialty </a:t>
            </a:r>
          </a:p>
          <a:p>
            <a:r>
              <a:rPr lang="en-US" altLang="en-US" sz="2800" dirty="0"/>
              <a:t>Circulation / reach / publication frequency </a:t>
            </a:r>
          </a:p>
          <a:p>
            <a:r>
              <a:rPr lang="en-US" altLang="en-US" sz="2800" dirty="0"/>
              <a:t>Reputation / prestige / professional influence</a:t>
            </a:r>
          </a:p>
          <a:p>
            <a:r>
              <a:rPr lang="en-US" altLang="en-US" sz="2800" dirty="0"/>
              <a:t>Manuscript submissions / Acceptance rates </a:t>
            </a:r>
          </a:p>
          <a:p>
            <a:r>
              <a:rPr lang="en-US" altLang="en-US" sz="2800" dirty="0"/>
              <a:t>Turnaround times – to review, to publication</a:t>
            </a:r>
          </a:p>
          <a:p>
            <a:r>
              <a:rPr lang="en-US" altLang="en-US" sz="2800" dirty="0"/>
              <a:t>Innovation – print, website, digital</a:t>
            </a:r>
          </a:p>
          <a:p>
            <a:r>
              <a:rPr lang="en-US" altLang="en-US" sz="2800" dirty="0"/>
              <a:t>Traditional vs Open Access publishing model</a:t>
            </a:r>
          </a:p>
          <a:p>
            <a:r>
              <a:rPr lang="en-US" altLang="en-US" sz="2800" dirty="0"/>
              <a:t>Article downloads / Library usage </a:t>
            </a:r>
          </a:p>
          <a:p>
            <a:r>
              <a:rPr lang="en-US" altLang="en-US" sz="2800" dirty="0"/>
              <a:t>Media coverage / social media presence</a:t>
            </a:r>
          </a:p>
          <a:p>
            <a:endParaRPr lang="en-US" altLang="en-US" dirty="0"/>
          </a:p>
          <a:p>
            <a:endParaRPr lang="en-US" altLang="en-US" dirty="0"/>
          </a:p>
          <a:p>
            <a:pPr>
              <a:buFontTx/>
              <a:buNone/>
            </a:pP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3F86226D-67F6-482E-BC10-BCE83DFD195A}"/>
              </a:ext>
            </a:extLst>
          </p:cNvPr>
          <p:cNvSpPr>
            <a:spLocks noGrp="1" noChangeArrowheads="1"/>
          </p:cNvSpPr>
          <p:nvPr>
            <p:ph type="title" idx="4294967295"/>
          </p:nvPr>
        </p:nvSpPr>
        <p:spPr/>
        <p:txBody>
          <a:bodyPr/>
          <a:lstStyle/>
          <a:p>
            <a:r>
              <a:rPr lang="en-US" altLang="en-US" sz="3200" dirty="0"/>
              <a:t>Journal Selection Considerations</a:t>
            </a:r>
            <a:br>
              <a:rPr lang="en-US" altLang="en-US" sz="3200" dirty="0"/>
            </a:br>
            <a:r>
              <a:rPr lang="en-US" altLang="en-US" sz="3200" dirty="0"/>
              <a:t>Impact Factor</a:t>
            </a:r>
          </a:p>
        </p:txBody>
      </p:sp>
      <p:sp>
        <p:nvSpPr>
          <p:cNvPr id="8194" name="Rectangle 3">
            <a:extLst>
              <a:ext uri="{FF2B5EF4-FFF2-40B4-BE49-F238E27FC236}">
                <a16:creationId xmlns:a16="http://schemas.microsoft.com/office/drawing/2014/main" id="{6A03B8EB-DDCC-4AF9-AE80-E90677F5046B}"/>
              </a:ext>
            </a:extLst>
          </p:cNvPr>
          <p:cNvSpPr>
            <a:spLocks noGrp="1" noChangeArrowheads="1"/>
          </p:cNvSpPr>
          <p:nvPr>
            <p:ph type="body" idx="4294967295"/>
          </p:nvPr>
        </p:nvSpPr>
        <p:spPr>
          <a:xfrm>
            <a:off x="686765" y="1676400"/>
            <a:ext cx="7772400" cy="4572000"/>
          </a:xfrm>
        </p:spPr>
        <p:txBody>
          <a:bodyPr/>
          <a:lstStyle/>
          <a:p>
            <a:pPr>
              <a:buFontTx/>
              <a:buNone/>
            </a:pPr>
            <a:r>
              <a:rPr lang="en-US" altLang="en-US" sz="2800" dirty="0"/>
              <a:t>Idea developed in 1955</a:t>
            </a:r>
          </a:p>
          <a:p>
            <a:pPr>
              <a:buFontTx/>
              <a:buNone/>
            </a:pPr>
            <a:r>
              <a:rPr lang="en-US" altLang="en-US" sz="2800" dirty="0"/>
              <a:t>Published by Clarivate Analytics as Journal Citation Reports</a:t>
            </a:r>
          </a:p>
          <a:p>
            <a:pPr>
              <a:buFontTx/>
              <a:buNone/>
            </a:pPr>
            <a:r>
              <a:rPr lang="en-US" altLang="en-US" sz="2800" dirty="0"/>
              <a:t>Widespread use, somewhat controversial</a:t>
            </a:r>
          </a:p>
          <a:p>
            <a:pPr>
              <a:buFontTx/>
              <a:buNone/>
            </a:pPr>
            <a:r>
              <a:rPr lang="en-US" altLang="en-US" sz="2800" dirty="0"/>
              <a:t>Proxy for relative importance of a journal within a field</a:t>
            </a:r>
          </a:p>
          <a:p>
            <a:pPr>
              <a:buFontTx/>
              <a:buNone/>
            </a:pPr>
            <a:r>
              <a:rPr lang="en-US" altLang="en-US" sz="2800" dirty="0"/>
              <a:t>Used to judge journals, research, authors</a:t>
            </a:r>
          </a:p>
          <a:p>
            <a:pPr>
              <a:buFontTx/>
              <a:buNone/>
            </a:pPr>
            <a:r>
              <a:rPr lang="en-US" altLang="en-US" sz="2800" dirty="0"/>
              <a:t>Just one of many journal metrics </a:t>
            </a:r>
          </a:p>
          <a:p>
            <a:endParaRPr lang="en-US" altLang="en-US" dirty="0"/>
          </a:p>
        </p:txBody>
      </p:sp>
    </p:spTree>
    <p:extLst>
      <p:ext uri="{BB962C8B-B14F-4D97-AF65-F5344CB8AC3E}">
        <p14:creationId xmlns:p14="http://schemas.microsoft.com/office/powerpoint/2010/main" val="3028400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F565B-DD45-B733-1793-F3705EE469BC}"/>
              </a:ext>
            </a:extLst>
          </p:cNvPr>
          <p:cNvSpPr>
            <a:spLocks noGrp="1"/>
          </p:cNvSpPr>
          <p:nvPr>
            <p:ph type="title"/>
          </p:nvPr>
        </p:nvSpPr>
        <p:spPr/>
        <p:txBody>
          <a:bodyPr/>
          <a:lstStyle/>
          <a:p>
            <a:r>
              <a:rPr lang="en-US" sz="3600" dirty="0"/>
              <a:t>Disclosures</a:t>
            </a:r>
          </a:p>
        </p:txBody>
      </p:sp>
      <p:sp>
        <p:nvSpPr>
          <p:cNvPr id="3" name="Content Placeholder 2">
            <a:extLst>
              <a:ext uri="{FF2B5EF4-FFF2-40B4-BE49-F238E27FC236}">
                <a16:creationId xmlns:a16="http://schemas.microsoft.com/office/drawing/2014/main" id="{8C429872-FE68-5B6B-992C-877094E2A008}"/>
              </a:ext>
            </a:extLst>
          </p:cNvPr>
          <p:cNvSpPr>
            <a:spLocks noGrp="1"/>
          </p:cNvSpPr>
          <p:nvPr>
            <p:ph idx="1"/>
          </p:nvPr>
        </p:nvSpPr>
        <p:spPr/>
        <p:txBody>
          <a:bodyPr/>
          <a:lstStyle/>
          <a:p>
            <a:r>
              <a:rPr lang="en-US" sz="2600" dirty="0"/>
              <a:t>Full time editor at </a:t>
            </a:r>
            <a:r>
              <a:rPr lang="en-US" sz="2600" i="1" dirty="0"/>
              <a:t>JAMA</a:t>
            </a:r>
            <a:r>
              <a:rPr lang="en-US" sz="2600" dirty="0"/>
              <a:t>, 1993-2022</a:t>
            </a:r>
          </a:p>
          <a:p>
            <a:r>
              <a:rPr lang="en-US" sz="2600" dirty="0"/>
              <a:t>No current employment, financial, or contractual relationship with </a:t>
            </a:r>
            <a:r>
              <a:rPr lang="en-US" sz="2600" i="1" dirty="0"/>
              <a:t>JAMA </a:t>
            </a:r>
            <a:r>
              <a:rPr lang="en-US" sz="2600" dirty="0"/>
              <a:t>or the AMA, the publisher of the JAMA Network Journals</a:t>
            </a:r>
          </a:p>
          <a:p>
            <a:r>
              <a:rPr lang="en-US" sz="2600" dirty="0"/>
              <a:t>Co-Editor, Principles of Scientific Writing and Biomedical Publication, 2024 </a:t>
            </a:r>
          </a:p>
          <a:p>
            <a:r>
              <a:rPr lang="en-US" sz="2600" dirty="0"/>
              <a:t>No royalties, compensation, or payments from book sales or licenses</a:t>
            </a:r>
          </a:p>
        </p:txBody>
      </p:sp>
    </p:spTree>
    <p:extLst>
      <p:ext uri="{BB962C8B-B14F-4D97-AF65-F5344CB8AC3E}">
        <p14:creationId xmlns:p14="http://schemas.microsoft.com/office/powerpoint/2010/main" val="252276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3F86226D-67F6-482E-BC10-BCE83DFD195A}"/>
              </a:ext>
            </a:extLst>
          </p:cNvPr>
          <p:cNvSpPr>
            <a:spLocks noGrp="1" noChangeArrowheads="1"/>
          </p:cNvSpPr>
          <p:nvPr>
            <p:ph type="title" idx="4294967295"/>
          </p:nvPr>
        </p:nvSpPr>
        <p:spPr/>
        <p:txBody>
          <a:bodyPr/>
          <a:lstStyle/>
          <a:p>
            <a:r>
              <a:rPr lang="en-US" altLang="en-US" sz="3600" dirty="0"/>
              <a:t>Journal Impact Factor</a:t>
            </a:r>
          </a:p>
        </p:txBody>
      </p:sp>
      <p:sp>
        <p:nvSpPr>
          <p:cNvPr id="8194" name="Rectangle 3">
            <a:extLst>
              <a:ext uri="{FF2B5EF4-FFF2-40B4-BE49-F238E27FC236}">
                <a16:creationId xmlns:a16="http://schemas.microsoft.com/office/drawing/2014/main" id="{6A03B8EB-DDCC-4AF9-AE80-E90677F5046B}"/>
              </a:ext>
            </a:extLst>
          </p:cNvPr>
          <p:cNvSpPr>
            <a:spLocks noGrp="1" noChangeArrowheads="1"/>
          </p:cNvSpPr>
          <p:nvPr>
            <p:ph type="body" idx="4294967295"/>
          </p:nvPr>
        </p:nvSpPr>
        <p:spPr/>
        <p:txBody>
          <a:bodyPr/>
          <a:lstStyle/>
          <a:p>
            <a:pPr>
              <a:buFontTx/>
              <a:buNone/>
            </a:pPr>
            <a:r>
              <a:rPr lang="en-US" altLang="en-US" dirty="0"/>
              <a:t>Journal Citation Reports</a:t>
            </a:r>
          </a:p>
          <a:p>
            <a:pPr>
              <a:buFontTx/>
              <a:buNone/>
            </a:pPr>
            <a:r>
              <a:rPr lang="en-US" altLang="en-US" dirty="0"/>
              <a:t>Tracks citations in &gt; 12,000 active journal titles and &gt; 3000 proceedings and volumes</a:t>
            </a:r>
          </a:p>
          <a:p>
            <a:pPr>
              <a:buFontTx/>
              <a:buNone/>
            </a:pPr>
            <a:r>
              <a:rPr lang="en-US" altLang="en-US" dirty="0"/>
              <a:t>Relates the citations in these sources (</a:t>
            </a:r>
            <a:r>
              <a:rPr lang="en-US" altLang="en-US" dirty="0" err="1"/>
              <a:t>eg</a:t>
            </a:r>
            <a:r>
              <a:rPr lang="en-US" altLang="en-US" dirty="0"/>
              <a:t>, journals) to articles published in the same or other journals </a:t>
            </a:r>
          </a:p>
          <a:p>
            <a:pPr>
              <a:buFontTx/>
              <a:buNone/>
            </a:pPr>
            <a:r>
              <a:rPr lang="en-US" altLang="en-US" dirty="0"/>
              <a:t>IF - Calculated as - ratio of citations to articles </a:t>
            </a:r>
          </a:p>
          <a:p>
            <a:endParaRPr lang="en-US" altLang="en-US" dirty="0"/>
          </a:p>
        </p:txBody>
      </p:sp>
    </p:spTree>
    <p:extLst>
      <p:ext uri="{BB962C8B-B14F-4D97-AF65-F5344CB8AC3E}">
        <p14:creationId xmlns:p14="http://schemas.microsoft.com/office/powerpoint/2010/main" val="225714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3F86226D-67F6-482E-BC10-BCE83DFD195A}"/>
              </a:ext>
            </a:extLst>
          </p:cNvPr>
          <p:cNvSpPr>
            <a:spLocks noGrp="1" noChangeArrowheads="1"/>
          </p:cNvSpPr>
          <p:nvPr>
            <p:ph type="title" idx="4294967295"/>
          </p:nvPr>
        </p:nvSpPr>
        <p:spPr>
          <a:xfrm>
            <a:off x="685800" y="304800"/>
            <a:ext cx="7772400" cy="990600"/>
          </a:xfrm>
        </p:spPr>
        <p:txBody>
          <a:bodyPr/>
          <a:lstStyle/>
          <a:p>
            <a:r>
              <a:rPr lang="en-US" altLang="en-US" sz="3600" dirty="0"/>
              <a:t>Journal Impact Factor Calculation</a:t>
            </a:r>
            <a:br>
              <a:rPr lang="en-US" altLang="en-US" sz="3600" dirty="0"/>
            </a:br>
            <a:r>
              <a:rPr lang="en-US" altLang="en-US" sz="2800" dirty="0"/>
              <a:t>2023 data as example</a:t>
            </a:r>
          </a:p>
        </p:txBody>
      </p:sp>
      <p:sp>
        <p:nvSpPr>
          <p:cNvPr id="8194" name="Rectangle 3">
            <a:extLst>
              <a:ext uri="{FF2B5EF4-FFF2-40B4-BE49-F238E27FC236}">
                <a16:creationId xmlns:a16="http://schemas.microsoft.com/office/drawing/2014/main" id="{6A03B8EB-DDCC-4AF9-AE80-E90677F5046B}"/>
              </a:ext>
            </a:extLst>
          </p:cNvPr>
          <p:cNvSpPr>
            <a:spLocks noGrp="1" noChangeArrowheads="1"/>
          </p:cNvSpPr>
          <p:nvPr>
            <p:ph type="body" idx="4294967295"/>
          </p:nvPr>
        </p:nvSpPr>
        <p:spPr>
          <a:xfrm>
            <a:off x="685800" y="1371600"/>
            <a:ext cx="7772400" cy="4724400"/>
          </a:xfrm>
        </p:spPr>
        <p:txBody>
          <a:bodyPr/>
          <a:lstStyle/>
          <a:p>
            <a:pPr>
              <a:buFontTx/>
              <a:buNone/>
            </a:pPr>
            <a:r>
              <a:rPr lang="en-US" altLang="en-US" sz="2400" b="1" dirty="0"/>
              <a:t>NUMERATOR</a:t>
            </a:r>
            <a:r>
              <a:rPr lang="en-US" altLang="en-US" sz="2400" dirty="0"/>
              <a:t>: # of citations (from the same or other journals) to articles in an individual journal that occur during a calendar year [2023], with these citations to articles that were published in that journal in the previous 2 years [2022 and 2021]  </a:t>
            </a:r>
          </a:p>
          <a:p>
            <a:pPr>
              <a:buFontTx/>
              <a:buNone/>
            </a:pPr>
            <a:r>
              <a:rPr lang="en-US" sz="2400" b="1" dirty="0">
                <a:ea typeface="Calibri" panose="020F0502020204030204" pitchFamily="34" charset="0"/>
                <a:cs typeface="Times New Roman" panose="02020603050405020304" pitchFamily="18" charset="0"/>
              </a:rPr>
              <a:t>Note: </a:t>
            </a:r>
            <a:r>
              <a:rPr lang="en-US" sz="2400" dirty="0">
                <a:ea typeface="Calibri" panose="020F0502020204030204" pitchFamily="34" charset="0"/>
                <a:cs typeface="Times New Roman" panose="02020603050405020304" pitchFamily="18" charset="0"/>
              </a:rPr>
              <a:t>Includes </a:t>
            </a:r>
            <a:r>
              <a:rPr lang="en-US" sz="2400" dirty="0">
                <a:effectLst/>
                <a:ea typeface="Calibri" panose="020F0502020204030204" pitchFamily="34" charset="0"/>
                <a:cs typeface="Times New Roman" panose="02020603050405020304" pitchFamily="18" charset="0"/>
              </a:rPr>
              <a:t>citations to virtually all types of articles in the journal, including research articles, reviews, letters to the editor, research letters, and opinion articles (such as editorials, commentaries, viewpoints, perspectives, etc.), </a:t>
            </a:r>
            <a:endParaRPr lang="en-US" altLang="en-US" sz="2400" dirty="0"/>
          </a:p>
          <a:p>
            <a:pPr>
              <a:buFontTx/>
              <a:buNone/>
            </a:pPr>
            <a:r>
              <a:rPr lang="en-US" altLang="en-US" sz="2400" b="1" dirty="0"/>
              <a:t>DENOMINATOR</a:t>
            </a:r>
            <a:r>
              <a:rPr lang="en-US" altLang="en-US" sz="2400" dirty="0"/>
              <a:t>: # of “countable” articles (mostly research articles and long reviews) published in the journal in the previous 2 years [2022 and 2021]</a:t>
            </a:r>
          </a:p>
          <a:p>
            <a:pPr>
              <a:buFontTx/>
              <a:buNone/>
            </a:pPr>
            <a:endParaRPr lang="en-US" altLang="en-US" dirty="0"/>
          </a:p>
          <a:p>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B79B847F-9380-46FD-9B47-55D1B0DC23F8}"/>
              </a:ext>
            </a:extLst>
          </p:cNvPr>
          <p:cNvSpPr>
            <a:spLocks noGrp="1" noChangeArrowheads="1"/>
          </p:cNvSpPr>
          <p:nvPr>
            <p:ph type="title" idx="4294967295"/>
          </p:nvPr>
        </p:nvSpPr>
        <p:spPr>
          <a:xfrm>
            <a:off x="685800" y="533400"/>
            <a:ext cx="7391400" cy="533400"/>
          </a:xfrm>
        </p:spPr>
        <p:txBody>
          <a:bodyPr/>
          <a:lstStyle/>
          <a:p>
            <a:br>
              <a:rPr lang="en-US" altLang="en-US" sz="3600" dirty="0"/>
            </a:br>
            <a:r>
              <a:rPr lang="en-US" altLang="en-US" sz="3600" dirty="0"/>
              <a:t>Impact Factor Data – 2020-2023</a:t>
            </a:r>
            <a:br>
              <a:rPr lang="en-US" altLang="en-US" sz="4000" dirty="0"/>
            </a:br>
            <a:br>
              <a:rPr lang="en-US" altLang="en-US" sz="2800" b="1" dirty="0"/>
            </a:br>
            <a:endParaRPr lang="en-US" altLang="en-US" sz="2800" b="1" dirty="0"/>
          </a:p>
        </p:txBody>
      </p:sp>
      <p:sp>
        <p:nvSpPr>
          <p:cNvPr id="9218" name="Rectangle 3">
            <a:extLst>
              <a:ext uri="{FF2B5EF4-FFF2-40B4-BE49-F238E27FC236}">
                <a16:creationId xmlns:a16="http://schemas.microsoft.com/office/drawing/2014/main" id="{F2625929-D929-42EA-970E-2282DF7104BF}"/>
              </a:ext>
            </a:extLst>
          </p:cNvPr>
          <p:cNvSpPr>
            <a:spLocks noGrp="1" noChangeArrowheads="1"/>
          </p:cNvSpPr>
          <p:nvPr>
            <p:ph type="body" idx="4294967295"/>
          </p:nvPr>
        </p:nvSpPr>
        <p:spPr>
          <a:xfrm>
            <a:off x="718930" y="1371600"/>
            <a:ext cx="7772400" cy="4800600"/>
          </a:xfrm>
        </p:spPr>
        <p:txBody>
          <a:bodyPr/>
          <a:lstStyle/>
          <a:p>
            <a:pPr marL="0" indent="0">
              <a:lnSpc>
                <a:spcPct val="80000"/>
              </a:lnSpc>
              <a:buNone/>
            </a:pPr>
            <a:r>
              <a:rPr lang="en-US" altLang="en-US" sz="2400" dirty="0"/>
              <a:t>		</a:t>
            </a:r>
            <a:r>
              <a:rPr lang="en-US" altLang="en-US" sz="2800" u="sng" dirty="0"/>
              <a:t>2020</a:t>
            </a:r>
            <a:r>
              <a:rPr lang="en-US" altLang="en-US" sz="2400" dirty="0"/>
              <a:t>		</a:t>
            </a:r>
            <a:r>
              <a:rPr lang="en-US" altLang="en-US" sz="2800" u="sng" dirty="0"/>
              <a:t>2021</a:t>
            </a:r>
            <a:r>
              <a:rPr lang="en-US" altLang="en-US" sz="2800" dirty="0"/>
              <a:t>		</a:t>
            </a:r>
            <a:r>
              <a:rPr lang="en-US" altLang="en-US" sz="2800" u="sng" dirty="0"/>
              <a:t>2022</a:t>
            </a:r>
            <a:r>
              <a:rPr lang="en-US" altLang="en-US" sz="2800" dirty="0"/>
              <a:t>	  </a:t>
            </a:r>
            <a:r>
              <a:rPr lang="en-US" altLang="en-US" sz="2800" u="sng" dirty="0"/>
              <a:t>2023</a:t>
            </a:r>
          </a:p>
          <a:p>
            <a:pPr marL="0" indent="0">
              <a:lnSpc>
                <a:spcPct val="80000"/>
              </a:lnSpc>
              <a:buNone/>
            </a:pPr>
            <a:r>
              <a:rPr lang="en-US" altLang="en-US" sz="2800" dirty="0"/>
              <a:t>Lancet 	79.3 		202		169	  98.2</a:t>
            </a:r>
          </a:p>
          <a:p>
            <a:pPr marL="0" indent="0">
              <a:lnSpc>
                <a:spcPct val="80000"/>
              </a:lnSpc>
              <a:buNone/>
            </a:pPr>
            <a:r>
              <a:rPr lang="en-US" altLang="en-US" sz="2800" dirty="0"/>
              <a:t>NEJM  	91.2 		176		158	  96.2</a:t>
            </a:r>
          </a:p>
          <a:p>
            <a:pPr marL="0" indent="0">
              <a:lnSpc>
                <a:spcPct val="80000"/>
              </a:lnSpc>
              <a:buNone/>
            </a:pPr>
            <a:r>
              <a:rPr lang="en-US" altLang="en-US" sz="2800" dirty="0"/>
              <a:t>JAMA 	56.3		157		121	  63.1</a:t>
            </a:r>
          </a:p>
          <a:p>
            <a:pPr marL="0" indent="0">
              <a:lnSpc>
                <a:spcPct val="80000"/>
              </a:lnSpc>
              <a:buNone/>
            </a:pPr>
            <a:r>
              <a:rPr lang="en-US" altLang="en-US" sz="2800" dirty="0"/>
              <a:t>BMJ 		39.9 		93.3		105	  93.6</a:t>
            </a:r>
          </a:p>
          <a:p>
            <a:pPr marL="0" indent="0">
              <a:lnSpc>
                <a:spcPct val="80000"/>
              </a:lnSpc>
              <a:buNone/>
            </a:pPr>
            <a:r>
              <a:rPr lang="en-US" altLang="en-US" sz="2800" dirty="0"/>
              <a:t>Nat Med	53.4		87.2		82.9 	  58.7</a:t>
            </a:r>
          </a:p>
          <a:p>
            <a:pPr marL="0" indent="0">
              <a:lnSpc>
                <a:spcPct val="80000"/>
              </a:lnSpc>
              <a:buNone/>
            </a:pPr>
            <a:r>
              <a:rPr lang="en-US" altLang="en-US" sz="2800" dirty="0"/>
              <a:t>Nature 	49.9 		69.5		64.8	  50.5</a:t>
            </a:r>
          </a:p>
          <a:p>
            <a:pPr marL="0" indent="0">
              <a:lnSpc>
                <a:spcPct val="80000"/>
              </a:lnSpc>
              <a:buNone/>
            </a:pPr>
            <a:r>
              <a:rPr lang="en-US" altLang="en-US" sz="2800" dirty="0"/>
              <a:t>Cell 		41.6 		66.8		64.5     45.5</a:t>
            </a:r>
          </a:p>
          <a:p>
            <a:pPr marL="0" indent="0">
              <a:lnSpc>
                <a:spcPct val="80000"/>
              </a:lnSpc>
              <a:buNone/>
            </a:pPr>
            <a:r>
              <a:rPr lang="en-US" altLang="en-US" sz="2800" dirty="0"/>
              <a:t>Science 	47.7		63.7		56.9	  44.7</a:t>
            </a:r>
          </a:p>
          <a:p>
            <a:pPr marL="0" indent="0">
              <a:lnSpc>
                <a:spcPct val="80000"/>
              </a:lnSpc>
              <a:buNone/>
            </a:pPr>
            <a:r>
              <a:rPr lang="en-US" altLang="en-US" sz="2800" dirty="0"/>
              <a:t>Ann IM 	25.4		51.5		39.2	  19.6</a:t>
            </a:r>
          </a:p>
          <a:p>
            <a:pPr marL="0" indent="0">
              <a:lnSpc>
                <a:spcPct val="80000"/>
              </a:lnSpc>
              <a:buNone/>
            </a:pPr>
            <a:endParaRPr lang="en-US" altLang="en-US" sz="2000" dirty="0"/>
          </a:p>
          <a:p>
            <a:pPr marL="0" indent="0">
              <a:lnSpc>
                <a:spcPct val="80000"/>
              </a:lnSpc>
              <a:buNone/>
            </a:pPr>
            <a:r>
              <a:rPr lang="en-US" altLang="en-US" sz="2000" dirty="0"/>
              <a:t>Note – Impact Factor for 2024 – will be released June 2025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B79B847F-9380-46FD-9B47-55D1B0DC23F8}"/>
              </a:ext>
            </a:extLst>
          </p:cNvPr>
          <p:cNvSpPr>
            <a:spLocks noGrp="1" noChangeArrowheads="1"/>
          </p:cNvSpPr>
          <p:nvPr>
            <p:ph type="title" idx="4294967295"/>
          </p:nvPr>
        </p:nvSpPr>
        <p:spPr>
          <a:xfrm>
            <a:off x="685800" y="609600"/>
            <a:ext cx="7620000" cy="1143000"/>
          </a:xfrm>
        </p:spPr>
        <p:txBody>
          <a:bodyPr/>
          <a:lstStyle/>
          <a:p>
            <a:r>
              <a:rPr lang="en-US" altLang="en-US" sz="3600" dirty="0"/>
              <a:t>Impact Factor –2023 - Selected Journals</a:t>
            </a:r>
            <a:br>
              <a:rPr lang="en-US" altLang="en-US" sz="4000" dirty="0"/>
            </a:br>
            <a:br>
              <a:rPr lang="en-US" altLang="en-US" sz="2800" b="1" dirty="0"/>
            </a:br>
            <a:endParaRPr lang="en-US" altLang="en-US" sz="2800" b="1" dirty="0"/>
          </a:p>
        </p:txBody>
      </p:sp>
      <p:sp>
        <p:nvSpPr>
          <p:cNvPr id="9218" name="Rectangle 3">
            <a:extLst>
              <a:ext uri="{FF2B5EF4-FFF2-40B4-BE49-F238E27FC236}">
                <a16:creationId xmlns:a16="http://schemas.microsoft.com/office/drawing/2014/main" id="{F2625929-D929-42EA-970E-2282DF7104BF}"/>
              </a:ext>
            </a:extLst>
          </p:cNvPr>
          <p:cNvSpPr>
            <a:spLocks noGrp="1" noChangeArrowheads="1"/>
          </p:cNvSpPr>
          <p:nvPr>
            <p:ph type="body" idx="4294967295"/>
          </p:nvPr>
        </p:nvSpPr>
        <p:spPr>
          <a:xfrm>
            <a:off x="718930" y="1371600"/>
            <a:ext cx="7772400" cy="4419600"/>
          </a:xfrm>
        </p:spPr>
        <p:txBody>
          <a:bodyPr/>
          <a:lstStyle/>
          <a:p>
            <a:pPr marL="0" indent="0">
              <a:lnSpc>
                <a:spcPct val="80000"/>
              </a:lnSpc>
              <a:buNone/>
            </a:pPr>
            <a:r>
              <a:rPr lang="en-US" altLang="en-US" sz="2800" dirty="0"/>
              <a:t>Am J Public Health 		9.6</a:t>
            </a:r>
          </a:p>
          <a:p>
            <a:pPr marL="0" indent="0">
              <a:lnSpc>
                <a:spcPct val="80000"/>
              </a:lnSpc>
              <a:buNone/>
            </a:pPr>
            <a:r>
              <a:rPr lang="en-US" altLang="en-US" sz="2800" dirty="0"/>
              <a:t>			</a:t>
            </a:r>
          </a:p>
          <a:p>
            <a:pPr marL="0" indent="0">
              <a:lnSpc>
                <a:spcPct val="80000"/>
              </a:lnSpc>
              <a:buNone/>
            </a:pPr>
            <a:r>
              <a:rPr lang="en-US" altLang="en-US" sz="2800" dirty="0"/>
              <a:t>Annals EM				6.6		</a:t>
            </a:r>
          </a:p>
          <a:p>
            <a:pPr marL="0" indent="0">
              <a:lnSpc>
                <a:spcPct val="80000"/>
              </a:lnSpc>
              <a:buNone/>
            </a:pPr>
            <a:endParaRPr lang="en-US" altLang="en-US" sz="2800" dirty="0"/>
          </a:p>
          <a:p>
            <a:pPr marL="0" indent="0">
              <a:lnSpc>
                <a:spcPct val="80000"/>
              </a:lnSpc>
              <a:buNone/>
            </a:pPr>
            <a:r>
              <a:rPr lang="en-US" altLang="en-US" sz="2800" dirty="0"/>
              <a:t>Academic EM			3.4</a:t>
            </a:r>
          </a:p>
          <a:p>
            <a:pPr marL="0" indent="0">
              <a:lnSpc>
                <a:spcPct val="80000"/>
              </a:lnSpc>
              <a:buNone/>
            </a:pPr>
            <a:r>
              <a:rPr lang="en-US" altLang="en-US" sz="2800" dirty="0"/>
              <a:t>		</a:t>
            </a:r>
          </a:p>
          <a:p>
            <a:pPr marL="0" indent="0">
              <a:lnSpc>
                <a:spcPct val="80000"/>
              </a:lnSpc>
              <a:buNone/>
            </a:pPr>
            <a:r>
              <a:rPr lang="en-US" altLang="en-US" sz="2800" dirty="0"/>
              <a:t>JMIR					7.4</a:t>
            </a:r>
          </a:p>
          <a:p>
            <a:pPr marL="0" indent="0">
              <a:lnSpc>
                <a:spcPct val="80000"/>
              </a:lnSpc>
              <a:buNone/>
            </a:pPr>
            <a:endParaRPr lang="en-US" altLang="en-US" sz="2800" dirty="0"/>
          </a:p>
          <a:p>
            <a:pPr marL="0" indent="0">
              <a:lnSpc>
                <a:spcPct val="80000"/>
              </a:lnSpc>
              <a:buNone/>
            </a:pPr>
            <a:endParaRPr lang="en-US" altLang="en-US" sz="2800" dirty="0"/>
          </a:p>
          <a:p>
            <a:pPr marL="0" indent="0">
              <a:lnSpc>
                <a:spcPct val="80000"/>
              </a:lnSpc>
              <a:buNone/>
            </a:pPr>
            <a:r>
              <a:rPr lang="en-US" altLang="en-US" sz="2800" dirty="0"/>
              <a:t>	</a:t>
            </a:r>
          </a:p>
        </p:txBody>
      </p:sp>
    </p:spTree>
    <p:extLst>
      <p:ext uri="{BB962C8B-B14F-4D97-AF65-F5344CB8AC3E}">
        <p14:creationId xmlns:p14="http://schemas.microsoft.com/office/powerpoint/2010/main" val="3968938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AF55519D-F76B-437E-81A3-36B88D540A4D}"/>
              </a:ext>
            </a:extLst>
          </p:cNvPr>
          <p:cNvSpPr>
            <a:spLocks noGrp="1" noChangeArrowheads="1"/>
          </p:cNvSpPr>
          <p:nvPr>
            <p:ph type="title"/>
          </p:nvPr>
        </p:nvSpPr>
        <p:spPr/>
        <p:txBody>
          <a:bodyPr/>
          <a:lstStyle/>
          <a:p>
            <a:r>
              <a:rPr lang="en-US" altLang="en-US" sz="3200" dirty="0"/>
              <a:t>Journal Selection Considerations</a:t>
            </a:r>
            <a:br>
              <a:rPr lang="en-US" altLang="en-US" sz="3200" dirty="0"/>
            </a:br>
            <a:r>
              <a:rPr lang="en-US" altLang="en-US" sz="3200" dirty="0"/>
              <a:t> Social Media Presence</a:t>
            </a:r>
          </a:p>
        </p:txBody>
      </p:sp>
      <p:sp>
        <p:nvSpPr>
          <p:cNvPr id="11266" name="Rectangle 3">
            <a:extLst>
              <a:ext uri="{FF2B5EF4-FFF2-40B4-BE49-F238E27FC236}">
                <a16:creationId xmlns:a16="http://schemas.microsoft.com/office/drawing/2014/main" id="{7D021EA7-13C0-43D0-B729-B129FC2223C3}"/>
              </a:ext>
            </a:extLst>
          </p:cNvPr>
          <p:cNvSpPr>
            <a:spLocks noGrp="1" noChangeArrowheads="1"/>
          </p:cNvSpPr>
          <p:nvPr>
            <p:ph type="body" idx="1"/>
          </p:nvPr>
        </p:nvSpPr>
        <p:spPr>
          <a:xfrm>
            <a:off x="685800" y="1600200"/>
            <a:ext cx="7772400" cy="4495800"/>
          </a:xfrm>
        </p:spPr>
        <p:txBody>
          <a:bodyPr/>
          <a:lstStyle/>
          <a:p>
            <a:pPr marL="457200" lvl="1" indent="0">
              <a:buNone/>
            </a:pPr>
            <a:r>
              <a:rPr lang="en-US" altLang="en-US" dirty="0"/>
              <a:t>Many journals - active social media presence</a:t>
            </a:r>
          </a:p>
          <a:p>
            <a:pPr lvl="1"/>
            <a:r>
              <a:rPr lang="en-US" altLang="en-US" dirty="0"/>
              <a:t>Common way to amplify article and increase reach and visibility</a:t>
            </a:r>
          </a:p>
          <a:p>
            <a:pPr lvl="1"/>
            <a:r>
              <a:rPr lang="en-US" altLang="en-US" dirty="0"/>
              <a:t>May request authors to submit potential posts for accepted manuscripts</a:t>
            </a:r>
          </a:p>
          <a:p>
            <a:pPr lvl="1"/>
            <a:r>
              <a:rPr lang="en-US" altLang="en-US" dirty="0"/>
              <a:t>Facebook, Instagram, X (aka Twitter), </a:t>
            </a:r>
            <a:r>
              <a:rPr lang="en-US" altLang="en-US" dirty="0" err="1"/>
              <a:t>etc</a:t>
            </a:r>
            <a:r>
              <a:rPr lang="en-US" altLang="en-US" dirty="0"/>
              <a:t> </a:t>
            </a:r>
            <a:r>
              <a:rPr lang="en-US" altLang="en-US" sz="2400" dirty="0"/>
              <a:t>  </a:t>
            </a:r>
          </a:p>
          <a:p>
            <a:pPr lvl="1"/>
            <a:r>
              <a:rPr lang="en-US" altLang="en-US" dirty="0"/>
              <a:t>Some journals list social media activity with each article (</a:t>
            </a:r>
            <a:r>
              <a:rPr lang="en-US" altLang="en-US" dirty="0" err="1"/>
              <a:t>eg</a:t>
            </a:r>
            <a:r>
              <a:rPr lang="en-US" altLang="en-US" dirty="0"/>
              <a:t> “</a:t>
            </a:r>
            <a:r>
              <a:rPr lang="en-US" altLang="en-US" dirty="0" err="1"/>
              <a:t>Tweetations</a:t>
            </a:r>
            <a:r>
              <a:rPr lang="en-US" altLang="en-US" dirty="0"/>
              <a:t>” - J Medical Internet Research) </a:t>
            </a:r>
          </a:p>
          <a:p>
            <a:pPr lvl="1"/>
            <a:endParaRPr lang="en-US" altLang="en-US" sz="2400" dirty="0"/>
          </a:p>
        </p:txBody>
      </p:sp>
    </p:spTree>
    <p:extLst>
      <p:ext uri="{BB962C8B-B14F-4D97-AF65-F5344CB8AC3E}">
        <p14:creationId xmlns:p14="http://schemas.microsoft.com/office/powerpoint/2010/main" val="3439430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E6E4-5C94-97F4-3B28-CC7F9E4CAF5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566540B-64C1-B41D-253D-21E169E3B076}"/>
              </a:ext>
            </a:extLst>
          </p:cNvPr>
          <p:cNvSpPr>
            <a:spLocks noGrp="1"/>
          </p:cNvSpPr>
          <p:nvPr>
            <p:ph type="subTitle" idx="1"/>
          </p:nvPr>
        </p:nvSpPr>
        <p:spPr/>
        <p:txBody>
          <a:bodyP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3A96A246-20B0-955A-E0F0-021287E24FB9}"/>
              </a:ext>
            </a:extLst>
          </p:cNvPr>
          <p:cNvPicPr>
            <a:picLocks noChangeAspect="1"/>
          </p:cNvPicPr>
          <p:nvPr/>
        </p:nvPicPr>
        <p:blipFill>
          <a:blip r:embed="rId2"/>
          <a:stretch>
            <a:fillRect/>
          </a:stretch>
        </p:blipFill>
        <p:spPr>
          <a:xfrm>
            <a:off x="152400" y="457200"/>
            <a:ext cx="8991599" cy="5715000"/>
          </a:xfrm>
          <a:prstGeom prst="rect">
            <a:avLst/>
          </a:prstGeom>
        </p:spPr>
      </p:pic>
    </p:spTree>
    <p:extLst>
      <p:ext uri="{BB962C8B-B14F-4D97-AF65-F5344CB8AC3E}">
        <p14:creationId xmlns:p14="http://schemas.microsoft.com/office/powerpoint/2010/main" val="475003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AF55519D-F76B-437E-81A3-36B88D540A4D}"/>
              </a:ext>
            </a:extLst>
          </p:cNvPr>
          <p:cNvSpPr>
            <a:spLocks noGrp="1" noChangeArrowheads="1"/>
          </p:cNvSpPr>
          <p:nvPr>
            <p:ph type="title"/>
          </p:nvPr>
        </p:nvSpPr>
        <p:spPr>
          <a:xfrm>
            <a:off x="685800" y="609600"/>
            <a:ext cx="7772400" cy="838200"/>
          </a:xfrm>
        </p:spPr>
        <p:txBody>
          <a:bodyPr/>
          <a:lstStyle/>
          <a:p>
            <a:br>
              <a:rPr lang="en-US" altLang="en-US" sz="3600" dirty="0"/>
            </a:br>
            <a:r>
              <a:rPr lang="en-US" altLang="en-US" sz="3600" dirty="0"/>
              <a:t>Journal Articles and </a:t>
            </a:r>
            <a:r>
              <a:rPr lang="en-US" altLang="en-US" sz="3200" dirty="0"/>
              <a:t>On-line Attention</a:t>
            </a:r>
            <a:br>
              <a:rPr lang="en-US" altLang="en-US" dirty="0"/>
            </a:br>
            <a:endParaRPr lang="en-US" altLang="en-US" dirty="0"/>
          </a:p>
        </p:txBody>
      </p:sp>
      <p:sp>
        <p:nvSpPr>
          <p:cNvPr id="11266" name="Rectangle 3">
            <a:extLst>
              <a:ext uri="{FF2B5EF4-FFF2-40B4-BE49-F238E27FC236}">
                <a16:creationId xmlns:a16="http://schemas.microsoft.com/office/drawing/2014/main" id="{7D021EA7-13C0-43D0-B729-B129FC2223C3}"/>
              </a:ext>
            </a:extLst>
          </p:cNvPr>
          <p:cNvSpPr>
            <a:spLocks noGrp="1" noChangeArrowheads="1"/>
          </p:cNvSpPr>
          <p:nvPr>
            <p:ph type="body" idx="1"/>
          </p:nvPr>
        </p:nvSpPr>
        <p:spPr>
          <a:xfrm>
            <a:off x="685800" y="1295400"/>
            <a:ext cx="7772400" cy="4648200"/>
          </a:xfrm>
        </p:spPr>
        <p:txBody>
          <a:bodyPr/>
          <a:lstStyle/>
          <a:p>
            <a:r>
              <a:rPr lang="en-US" altLang="en-US" sz="2600" dirty="0"/>
              <a:t>Some journals track “Alternative metrics” of on-line interest (accumulates more quickly than citations)</a:t>
            </a:r>
          </a:p>
          <a:p>
            <a:r>
              <a:rPr lang="en-US" altLang="en-US" sz="2600" dirty="0" err="1"/>
              <a:t>Altmetric</a:t>
            </a:r>
            <a:r>
              <a:rPr lang="en-US" altLang="en-US" sz="2600" dirty="0"/>
              <a:t> – data science company</a:t>
            </a:r>
          </a:p>
          <a:p>
            <a:pPr lvl="1"/>
            <a:r>
              <a:rPr lang="en-US" altLang="en-US" sz="2600" dirty="0"/>
              <a:t>“Online Attention Tracker”</a:t>
            </a:r>
          </a:p>
          <a:p>
            <a:r>
              <a:rPr lang="en-US" altLang="en-US" sz="2600" dirty="0"/>
              <a:t>Measure of article dissemination in various sources </a:t>
            </a:r>
          </a:p>
          <a:p>
            <a:pPr lvl="1"/>
            <a:r>
              <a:rPr lang="en-US" altLang="en-US" sz="2600" dirty="0"/>
              <a:t>Tracks mentions in news stories, blogs, social media, pageviews, downloads, videos, </a:t>
            </a:r>
            <a:r>
              <a:rPr lang="en-US" altLang="en-US" sz="2600" dirty="0" err="1"/>
              <a:t>Youtube</a:t>
            </a:r>
            <a:r>
              <a:rPr lang="en-US" altLang="en-US" sz="2600" dirty="0"/>
              <a:t>, </a:t>
            </a:r>
            <a:r>
              <a:rPr lang="en-US" altLang="en-US" sz="2600" dirty="0" err="1"/>
              <a:t>etc</a:t>
            </a:r>
            <a:endParaRPr lang="en-US" altLang="en-US" sz="2600" dirty="0"/>
          </a:p>
          <a:p>
            <a:r>
              <a:rPr lang="en-US" altLang="en-US" sz="2600" dirty="0"/>
              <a:t>Some journals embed </a:t>
            </a:r>
            <a:r>
              <a:rPr lang="en-US" altLang="en-US" sz="2600" dirty="0" err="1"/>
              <a:t>Altmetric</a:t>
            </a:r>
            <a:r>
              <a:rPr lang="en-US" altLang="en-US" sz="2600" dirty="0"/>
              <a:t> scores / ‘badge’ with articles (NEJM, JAMA, AJPH, JMIR, others) and may show changes in interest levels over time </a:t>
            </a:r>
          </a:p>
          <a:p>
            <a:pPr marL="0" indent="0">
              <a:buNone/>
            </a:pPr>
            <a:endParaRPr lang="en-US" altLang="en-US" sz="2600" dirty="0"/>
          </a:p>
          <a:p>
            <a:pPr marL="457200" lvl="1" indent="0">
              <a:buNone/>
            </a:pPr>
            <a:r>
              <a:rPr lang="en-US" altLang="en-US" sz="2400" dirty="0"/>
              <a:t>   </a:t>
            </a:r>
          </a:p>
        </p:txBody>
      </p:sp>
    </p:spTree>
    <p:extLst>
      <p:ext uri="{BB962C8B-B14F-4D97-AF65-F5344CB8AC3E}">
        <p14:creationId xmlns:p14="http://schemas.microsoft.com/office/powerpoint/2010/main" val="1560224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
            <a:extLst>
              <a:ext uri="{FF2B5EF4-FFF2-40B4-BE49-F238E27FC236}">
                <a16:creationId xmlns:a16="http://schemas.microsoft.com/office/drawing/2014/main" id="{C287DE3D-A243-4483-A1CA-D72B2B0025E1}"/>
              </a:ext>
            </a:extLst>
          </p:cNvPr>
          <p:cNvSpPr/>
          <p:nvPr>
            <p:custDataLst>
              <p:tags r:id="rId1"/>
            </p:custDataLst>
          </p:nvPr>
        </p:nvSpPr>
        <p:spPr>
          <a:xfrm>
            <a:off x="0" y="687388"/>
            <a:ext cx="9144000" cy="914400"/>
          </a:xfrm>
          <a:prstGeom prst="rect">
            <a:avLst/>
          </a:prstGeom>
          <a:solidFill>
            <a:srgbClr val="EEEEEE"/>
          </a:solidFill>
          <a:ln w="25400" cap="flat" cmpd="sng" algn="ctr">
            <a:noFill/>
            <a:prstDash val="solid"/>
            <a:round/>
            <a:headEnd type="none" w="med" len="med"/>
            <a:tailEnd type="none" w="med" len="med"/>
          </a:ln>
        </p:spPr>
        <p:txBody>
          <a:bodyPr anchor="ctr"/>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Arial"/>
                <a:ea typeface="Arial"/>
                <a:cs typeface="Arial"/>
                <a:sym typeface="Wingdings" charset="2"/>
              </a:defRPr>
            </a:pPr>
            <a:endParaRPr lang="en-US">
              <a:solidFill>
                <a:schemeClr val="lt1"/>
              </a:solidFill>
              <a:latin typeface="+mn-lt"/>
              <a:ea typeface="+mn-ea"/>
              <a:sym typeface="Wingdings" charset="2"/>
            </a:endParaRPr>
          </a:p>
        </p:txBody>
      </p:sp>
      <p:sp>
        <p:nvSpPr>
          <p:cNvPr id="16388" name="Footer Placeholder 4">
            <a:extLst>
              <a:ext uri="{FF2B5EF4-FFF2-40B4-BE49-F238E27FC236}">
                <a16:creationId xmlns:a16="http://schemas.microsoft.com/office/drawing/2014/main" id="{2CBFF795-6C1D-C643-BBE2-16BD5D695F88}"/>
              </a:ext>
            </a:extLst>
          </p:cNvPr>
          <p:cNvSpPr>
            <a:spLocks noGrp="1"/>
          </p:cNvSpPr>
          <p:nvPr>
            <p:ph type="ftr" idx="4294967295"/>
            <p:custDataLst>
              <p:tags r:id="rId2"/>
            </p:custDataLst>
          </p:nvPr>
        </p:nvSpPr>
        <p:spPr>
          <a:xfrm>
            <a:off x="2971800" y="6223000"/>
            <a:ext cx="3200400" cy="635000"/>
          </a:xfrm>
          <a:ln>
            <a:miter lim="800000"/>
          </a:ln>
        </p:spPr>
        <p:txBody>
          <a:bodyPr>
            <a:no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dirty="0">
                <a:solidFill>
                  <a:srgbClr val="999999"/>
                </a:solidFill>
                <a:latin typeface="Helvetica" pitchFamily="2" charset="0"/>
              </a:rPr>
              <a:t> </a:t>
            </a:r>
          </a:p>
        </p:txBody>
      </p:sp>
      <p:sp>
        <p:nvSpPr>
          <p:cNvPr id="16389" name="Text Placeholder 2">
            <a:extLst>
              <a:ext uri="{FF2B5EF4-FFF2-40B4-BE49-F238E27FC236}">
                <a16:creationId xmlns:a16="http://schemas.microsoft.com/office/drawing/2014/main" id="{5B41E5AE-BCF1-4EA8-A84C-DFECAA44D3CB}"/>
              </a:ext>
            </a:extLst>
          </p:cNvPr>
          <p:cNvSpPr txBox="1"/>
          <p:nvPr>
            <p:custDataLst>
              <p:tags r:id="rId3"/>
            </p:custDataLst>
          </p:nvPr>
        </p:nvSpPr>
        <p:spPr bwMode="auto">
          <a:xfrm>
            <a:off x="0" y="692150"/>
            <a:ext cx="9144000" cy="508000"/>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3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From: </a:t>
            </a:r>
            <a:r>
              <a:rPr lang="en-US" sz="1300" b="1">
                <a:ln w="9525" cap="flat" cmpd="sng" algn="ctr">
                  <a:noFill/>
                  <a:prstDash val="solid"/>
                  <a:round/>
                  <a:headEnd type="none" w="med" len="med"/>
                  <a:tailEnd type="none" w="med" len="med"/>
                </a:ln>
                <a:solidFill>
                  <a:srgbClr val="000000"/>
                </a:solidFill>
                <a:latin typeface="Helvetica" charset="0"/>
                <a:ea typeface="Arial"/>
                <a:cs typeface="Helvetica"/>
                <a:sym typeface="Wingdings"/>
              </a:rPr>
              <a:t>The Rise of Altmetrics</a:t>
            </a:r>
          </a:p>
        </p:txBody>
      </p:sp>
      <p:cxnSp>
        <p:nvCxnSpPr>
          <p:cNvPr id="14342" name="Straight Connector 8">
            <a:extLst>
              <a:ext uri="{FF2B5EF4-FFF2-40B4-BE49-F238E27FC236}">
                <a16:creationId xmlns:a16="http://schemas.microsoft.com/office/drawing/2014/main" id="{77AAE879-5C5D-5245-9243-9BC7AC32EA2D}"/>
              </a:ext>
            </a:extLst>
          </p:cNvPr>
          <p:cNvCxnSpPr>
            <a:cxnSpLocks noChangeShapeType="1"/>
          </p:cNvCxnSpPr>
          <p:nvPr>
            <p:custDataLst>
              <p:tags r:id="rId4"/>
            </p:custDataLst>
          </p:nvPr>
        </p:nvCxnSpPr>
        <p:spPr bwMode="auto">
          <a:xfrm flipV="1">
            <a:off x="0" y="6215063"/>
            <a:ext cx="9144000" cy="7937"/>
          </a:xfrm>
          <a:prstGeom prst="line">
            <a:avLst/>
          </a:prstGeom>
          <a:noFill/>
          <a:ln w="12700" algn="ctr">
            <a:solidFill>
              <a:srgbClr val="999999"/>
            </a:solidFill>
            <a:round/>
            <a:headEnd/>
            <a:tailEnd/>
          </a:ln>
          <a:extLst>
            <a:ext uri="{909E8E84-426E-40DD-AFC4-6F175D3DCCD1}">
              <a14:hiddenFill xmlns:a14="http://schemas.microsoft.com/office/drawing/2010/main">
                <a:noFill/>
              </a14:hiddenFill>
            </a:ext>
          </a:extLst>
        </p:spPr>
      </p:cxnSp>
      <p:sp>
        <p:nvSpPr>
          <p:cNvPr id="16391" name="Text Placeholder 2">
            <a:extLst>
              <a:ext uri="{FF2B5EF4-FFF2-40B4-BE49-F238E27FC236}">
                <a16:creationId xmlns:a16="http://schemas.microsoft.com/office/drawing/2014/main" id="{3A05D262-6DDC-4025-90FD-F1CEC9D03A0A}"/>
              </a:ext>
            </a:extLst>
          </p:cNvPr>
          <p:cNvSpPr txBox="1"/>
          <p:nvPr>
            <p:custDataLst>
              <p:tags r:id="rId5"/>
            </p:custDataLst>
          </p:nvPr>
        </p:nvSpPr>
        <p:spPr bwMode="auto">
          <a:xfrm>
            <a:off x="0" y="1282700"/>
            <a:ext cx="9144000" cy="317500"/>
          </a:xfrm>
          <a:prstGeom prst="rect">
            <a:avLst/>
          </a:prstGeom>
          <a:noFill/>
          <a:ln w="9525" cap="flat" cmpd="sng" algn="ctr">
            <a:noFill/>
            <a:prstDash val="solid"/>
            <a:miter lim="800000"/>
            <a:headEnd type="none" w="med" len="med"/>
            <a:tailEnd type="none" w="med" len="med"/>
          </a:ln>
        </p:spPr>
        <p:txBody>
          <a:bodyPr lIns="254000" tIns="0" rIns="127000" bIns="6350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JAMA. 2017;317(2):131-132. doi:10.1001/jama.2016.18346</a:t>
            </a:r>
          </a:p>
        </p:txBody>
      </p:sp>
      <p:sp>
        <p:nvSpPr>
          <p:cNvPr id="16392" name="Text Placeholder 2">
            <a:extLst>
              <a:ext uri="{FF2B5EF4-FFF2-40B4-BE49-F238E27FC236}">
                <a16:creationId xmlns:a16="http://schemas.microsoft.com/office/drawing/2014/main" id="{97A673CA-E38F-41CB-8E9A-8B0946582552}"/>
              </a:ext>
            </a:extLst>
          </p:cNvPr>
          <p:cNvSpPr txBox="1"/>
          <p:nvPr>
            <p:custDataLst>
              <p:tags r:id="rId6"/>
            </p:custDataLst>
          </p:nvPr>
        </p:nvSpPr>
        <p:spPr bwMode="auto">
          <a:xfrm>
            <a:off x="0" y="5575300"/>
            <a:ext cx="9144000" cy="635000"/>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sz="1200">
                <a:ln w="9525" cap="flat" cmpd="sng" algn="ctr">
                  <a:noFill/>
                  <a:prstDash val="solid"/>
                  <a:round/>
                  <a:headEnd type="none" w="med" len="med"/>
                  <a:tailEnd type="none" w="med" len="med"/>
                </a:ln>
                <a:solidFill>
                  <a:srgbClr val="000000"/>
                </a:solidFill>
                <a:latin typeface="Helvetica" charset="0"/>
                <a:ea typeface="Arial"/>
                <a:cs typeface="Helvetica"/>
                <a:sym typeface="Wingdings"/>
              </a:rPr>
              <a:t>The Altmetric DonutThe Altmetric donut illustrates the dissemination of a research output through different channels. Each colored stripe represents a different platform on which the work was mentioned. The central number is the Altmetric score.
</a:t>
            </a:r>
          </a:p>
        </p:txBody>
      </p:sp>
      <p:cxnSp>
        <p:nvCxnSpPr>
          <p:cNvPr id="14346" name="Straight Connector 5">
            <a:extLst>
              <a:ext uri="{FF2B5EF4-FFF2-40B4-BE49-F238E27FC236}">
                <a16:creationId xmlns:a16="http://schemas.microsoft.com/office/drawing/2014/main" id="{C12ADB10-4159-4448-9D18-2F2B8E23D52A}"/>
              </a:ext>
            </a:extLst>
          </p:cNvPr>
          <p:cNvCxnSpPr>
            <a:cxnSpLocks noChangeShapeType="1"/>
          </p:cNvCxnSpPr>
          <p:nvPr>
            <p:custDataLst>
              <p:tags r:id="rId7"/>
            </p:custDataLst>
          </p:nvPr>
        </p:nvCxnSpPr>
        <p:spPr bwMode="auto">
          <a:xfrm>
            <a:off x="0" y="666750"/>
            <a:ext cx="9144000" cy="0"/>
          </a:xfrm>
          <a:prstGeom prst="line">
            <a:avLst/>
          </a:prstGeom>
          <a:noFill/>
          <a:ln w="38100" algn="ctr">
            <a:solidFill>
              <a:srgbClr val="999999"/>
            </a:solidFill>
            <a:round/>
            <a:headEnd/>
            <a:tailEnd/>
          </a:ln>
          <a:extLst>
            <a:ext uri="{909E8E84-426E-40DD-AFC4-6F175D3DCCD1}">
              <a14:hiddenFill xmlns:a14="http://schemas.microsoft.com/office/drawing/2010/main">
                <a:noFill/>
              </a14:hiddenFill>
            </a:ext>
          </a:extLst>
        </p:spPr>
      </p:cxnSp>
      <p:pic>
        <p:nvPicPr>
          <p:cNvPr id="14347" name="Picture 18">
            <a:extLst>
              <a:ext uri="{FF2B5EF4-FFF2-40B4-BE49-F238E27FC236}">
                <a16:creationId xmlns:a16="http://schemas.microsoft.com/office/drawing/2014/main" id="{508C516C-7542-9B49-98B0-AC5F805D222E}"/>
              </a:ext>
            </a:extLst>
          </p:cNvPr>
          <p:cNvPicPr>
            <a:picLocks noChangeAspect="1" noChangeArrowheads="1"/>
          </p:cNvPicPr>
          <p:nvPr>
            <p:custDataLst>
              <p:tags r:id="rId8"/>
            </p:custDataLst>
          </p:nvPr>
        </p:nvPicPr>
        <p:blipFill>
          <a:blip r:embed="rId11">
            <a:extLst>
              <a:ext uri="{28A0092B-C50C-407E-A947-70E740481C1C}">
                <a14:useLocalDpi xmlns:a14="http://schemas.microsoft.com/office/drawing/2010/main" val="0"/>
              </a:ext>
            </a:extLst>
          </a:blip>
          <a:srcRect/>
          <a:stretch>
            <a:fillRect/>
          </a:stretch>
        </p:blipFill>
        <p:spPr bwMode="auto">
          <a:xfrm>
            <a:off x="254000" y="101600"/>
            <a:ext cx="2286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4348" name="New picture">
            <a:extLst>
              <a:ext uri="{FF2B5EF4-FFF2-40B4-BE49-F238E27FC236}">
                <a16:creationId xmlns:a16="http://schemas.microsoft.com/office/drawing/2014/main" id="{DB3EA2C0-2BE4-B046-92D6-0AA4B09C9A49}"/>
              </a:ext>
            </a:extLst>
          </p:cNvPr>
          <p:cNvPicPr>
            <a:picLocks noChangeAspect="1" noChangeArrowheads="1"/>
          </p:cNvPicPr>
          <p:nvPr>
            <p:custDataLst>
              <p:tags r:id="rId9"/>
            </p:custDataLst>
          </p:nvPr>
        </p:nvPicPr>
        <p:blipFill>
          <a:blip r:embed="rId12">
            <a:extLst>
              <a:ext uri="{28A0092B-C50C-407E-A947-70E740481C1C}">
                <a14:useLocalDpi xmlns:a14="http://schemas.microsoft.com/office/drawing/2010/main" val="0"/>
              </a:ext>
            </a:extLst>
          </a:blip>
          <a:srcRect/>
          <a:stretch>
            <a:fillRect/>
          </a:stretch>
        </p:blipFill>
        <p:spPr bwMode="auto">
          <a:xfrm>
            <a:off x="914400" y="2094157"/>
            <a:ext cx="7620000" cy="37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828705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1A4B68D1-514C-40C0-A2BA-EA3F1017C550}"/>
              </a:ext>
            </a:extLst>
          </p:cNvPr>
          <p:cNvSpPr>
            <a:spLocks noGrp="1" noChangeArrowheads="1"/>
          </p:cNvSpPr>
          <p:nvPr>
            <p:ph type="title"/>
          </p:nvPr>
        </p:nvSpPr>
        <p:spPr>
          <a:xfrm>
            <a:off x="685800" y="609600"/>
            <a:ext cx="7772400" cy="838200"/>
          </a:xfrm>
        </p:spPr>
        <p:txBody>
          <a:bodyPr/>
          <a:lstStyle/>
          <a:p>
            <a:r>
              <a:rPr lang="en-US" altLang="en-US" sz="3600" dirty="0"/>
              <a:t>Journal Selection Considerations</a:t>
            </a:r>
            <a:br>
              <a:rPr lang="en-US" altLang="en-US" sz="3600" dirty="0"/>
            </a:br>
            <a:r>
              <a:rPr lang="en-US" altLang="en-US" sz="3600" dirty="0"/>
              <a:t>Manuscript – related Factors </a:t>
            </a:r>
          </a:p>
        </p:txBody>
      </p:sp>
      <p:sp>
        <p:nvSpPr>
          <p:cNvPr id="179203" name="Rectangle 3">
            <a:extLst>
              <a:ext uri="{FF2B5EF4-FFF2-40B4-BE49-F238E27FC236}">
                <a16:creationId xmlns:a16="http://schemas.microsoft.com/office/drawing/2014/main" id="{A66B303A-F81E-4C81-8536-1F9E2458263A}"/>
              </a:ext>
            </a:extLst>
          </p:cNvPr>
          <p:cNvSpPr>
            <a:spLocks noGrp="1" noChangeArrowheads="1"/>
          </p:cNvSpPr>
          <p:nvPr>
            <p:ph type="body" idx="1"/>
          </p:nvPr>
        </p:nvSpPr>
        <p:spPr>
          <a:xfrm>
            <a:off x="714103" y="1828800"/>
            <a:ext cx="7772400" cy="4419600"/>
          </a:xfrm>
        </p:spPr>
        <p:txBody>
          <a:bodyPr/>
          <a:lstStyle/>
          <a:p>
            <a:r>
              <a:rPr lang="en-US" altLang="en-US" sz="2800" dirty="0"/>
              <a:t>Match focus / message of manuscript with target journal, considering target audience </a:t>
            </a:r>
          </a:p>
          <a:p>
            <a:r>
              <a:rPr lang="en-US" altLang="en-US" sz="2800" dirty="0"/>
              <a:t>Recent articles on similar topics / issues</a:t>
            </a:r>
          </a:p>
          <a:p>
            <a:r>
              <a:rPr lang="en-US" altLang="en-US" sz="2800" dirty="0"/>
              <a:t>Compare methods (</a:t>
            </a:r>
            <a:r>
              <a:rPr lang="en-US" altLang="en-US" sz="2800" dirty="0" err="1"/>
              <a:t>eg</a:t>
            </a:r>
            <a:r>
              <a:rPr lang="en-US" altLang="en-US" sz="2800" dirty="0"/>
              <a:t>, RCTs, MAs) </a:t>
            </a:r>
          </a:p>
          <a:p>
            <a:r>
              <a:rPr lang="en-US" altLang="en-US" sz="2800" dirty="0"/>
              <a:t>Compare scope (</a:t>
            </a:r>
            <a:r>
              <a:rPr lang="en-US" altLang="en-US" sz="2800" dirty="0" err="1"/>
              <a:t>eg</a:t>
            </a:r>
            <a:r>
              <a:rPr lang="en-US" altLang="en-US" sz="2800" dirty="0"/>
              <a:t>, sample sizes, multi-center)</a:t>
            </a:r>
          </a:p>
          <a:p>
            <a:r>
              <a:rPr lang="en-US" altLang="en-US" sz="2800" dirty="0"/>
              <a:t>Potential “fit” with specific journal section </a:t>
            </a:r>
          </a:p>
          <a:p>
            <a:r>
              <a:rPr lang="en-US" altLang="en-US" sz="2800" dirty="0"/>
              <a:t>Websites – suggest journal, based on title/abstract</a:t>
            </a:r>
          </a:p>
          <a:p>
            <a:pPr lvl="1"/>
            <a:r>
              <a:rPr lang="en-US" altLang="en-US" dirty="0"/>
              <a:t>JANE – Journal/Author Name Estimator</a:t>
            </a:r>
          </a:p>
          <a:p>
            <a:pPr lvl="1"/>
            <a:r>
              <a:rPr lang="en-US" altLang="en-US" dirty="0" err="1"/>
              <a:t>ThinkCheckSubmit</a:t>
            </a:r>
            <a:endParaRPr lang="en-US" altLang="en-US" dirty="0"/>
          </a:p>
          <a:p>
            <a:pPr marL="0" indent="0">
              <a:buNone/>
            </a:pPr>
            <a:r>
              <a:rPr lang="en-US" altLang="en-US" dirty="0"/>
              <a:t> </a:t>
            </a:r>
          </a:p>
          <a:p>
            <a:endParaRPr lang="en-US" altLang="en-US" dirty="0"/>
          </a:p>
        </p:txBody>
      </p:sp>
    </p:spTree>
    <p:extLst>
      <p:ext uri="{BB962C8B-B14F-4D97-AF65-F5344CB8AC3E}">
        <p14:creationId xmlns:p14="http://schemas.microsoft.com/office/powerpoint/2010/main" val="3536188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F7A36808-8FDB-4B3B-879D-FEB6E4EA9B7F}"/>
              </a:ext>
            </a:extLst>
          </p:cNvPr>
          <p:cNvSpPr>
            <a:spLocks noGrp="1" noChangeArrowheads="1"/>
          </p:cNvSpPr>
          <p:nvPr>
            <p:ph type="title" idx="4294967295"/>
          </p:nvPr>
        </p:nvSpPr>
        <p:spPr/>
        <p:txBody>
          <a:bodyPr/>
          <a:lstStyle/>
          <a:p>
            <a:r>
              <a:rPr lang="en-US" altLang="en-US" sz="3200" dirty="0"/>
              <a:t>Journal Selection – Practical Considerations</a:t>
            </a:r>
            <a:br>
              <a:rPr lang="en-US" altLang="en-US" sz="3200" dirty="0"/>
            </a:br>
            <a:r>
              <a:rPr lang="en-US" altLang="en-US" sz="3200" dirty="0"/>
              <a:t>Acceptance Rates and Author Fees</a:t>
            </a:r>
          </a:p>
        </p:txBody>
      </p:sp>
      <p:sp>
        <p:nvSpPr>
          <p:cNvPr id="228355" name="Rectangle 3">
            <a:extLst>
              <a:ext uri="{FF2B5EF4-FFF2-40B4-BE49-F238E27FC236}">
                <a16:creationId xmlns:a16="http://schemas.microsoft.com/office/drawing/2014/main" id="{C48C0699-8722-417A-B8D4-90BA8B45E413}"/>
              </a:ext>
            </a:extLst>
          </p:cNvPr>
          <p:cNvSpPr>
            <a:spLocks noGrp="1" noChangeArrowheads="1"/>
          </p:cNvSpPr>
          <p:nvPr>
            <p:ph type="body" idx="4294967295"/>
          </p:nvPr>
        </p:nvSpPr>
        <p:spPr>
          <a:xfrm>
            <a:off x="691116" y="1905000"/>
            <a:ext cx="7690884" cy="3962400"/>
          </a:xfrm>
        </p:spPr>
        <p:txBody>
          <a:bodyPr/>
          <a:lstStyle/>
          <a:p>
            <a:r>
              <a:rPr lang="en-US" altLang="en-US" sz="2800" dirty="0"/>
              <a:t>Acceptance rates (overall)– </a:t>
            </a:r>
          </a:p>
          <a:p>
            <a:pPr lvl="1"/>
            <a:r>
              <a:rPr lang="en-US" altLang="en-US" sz="2600" dirty="0"/>
              <a:t>Lancet (‘about 5%’); NEJM (‘about 5%’); </a:t>
            </a:r>
          </a:p>
          <a:p>
            <a:pPr lvl="1"/>
            <a:r>
              <a:rPr lang="en-US" altLang="en-US" sz="2600" dirty="0"/>
              <a:t>JAMA (12%; 4% for research); </a:t>
            </a:r>
            <a:r>
              <a:rPr lang="en-US" altLang="en-US" sz="2600" dirty="0" err="1"/>
              <a:t>Acad</a:t>
            </a:r>
            <a:r>
              <a:rPr lang="en-US" altLang="en-US" sz="2600" dirty="0"/>
              <a:t> EM (18%); </a:t>
            </a:r>
          </a:p>
          <a:p>
            <a:pPr lvl="1"/>
            <a:r>
              <a:rPr lang="en-US" altLang="en-US" sz="2600" dirty="0"/>
              <a:t>AJPH (13.7%; 4% for research); JMIR (50%) </a:t>
            </a:r>
          </a:p>
          <a:p>
            <a:r>
              <a:rPr lang="en-US" altLang="en-US" sz="2800" dirty="0"/>
              <a:t>Author fees – Article Publishing Charges (APCs) for Journals with Open Access Publication Option</a:t>
            </a:r>
          </a:p>
          <a:p>
            <a:pPr lvl="1"/>
            <a:r>
              <a:rPr lang="en-US" altLang="en-US" sz="2600" dirty="0"/>
              <a:t>Lancet $7,890; AJPH $2,500 </a:t>
            </a:r>
          </a:p>
          <a:p>
            <a:pPr lvl="1"/>
            <a:r>
              <a:rPr lang="en-US" altLang="en-US" sz="2600" dirty="0"/>
              <a:t>Ann EM $3,850; </a:t>
            </a:r>
            <a:r>
              <a:rPr lang="en-US" altLang="en-US" sz="2600" dirty="0" err="1"/>
              <a:t>Acad</a:t>
            </a:r>
            <a:r>
              <a:rPr lang="en-US" altLang="en-US" sz="2600" dirty="0"/>
              <a:t> EM $3,900; JMIR $3,350</a:t>
            </a:r>
          </a:p>
          <a:p>
            <a:pPr>
              <a:buFontTx/>
              <a:buNone/>
            </a:pPr>
            <a:endParaRPr lang="en-US" altLang="en-US" dirty="0"/>
          </a:p>
        </p:txBody>
      </p:sp>
    </p:spTree>
    <p:extLst>
      <p:ext uri="{BB962C8B-B14F-4D97-AF65-F5344CB8AC3E}">
        <p14:creationId xmlns:p14="http://schemas.microsoft.com/office/powerpoint/2010/main" val="123202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6D3E2-58D9-33FE-3EE3-57A088FEC29D}"/>
              </a:ext>
            </a:extLst>
          </p:cNvPr>
          <p:cNvSpPr>
            <a:spLocks noGrp="1"/>
          </p:cNvSpPr>
          <p:nvPr>
            <p:ph type="title"/>
          </p:nvPr>
        </p:nvSpPr>
        <p:spPr/>
        <p:txBody>
          <a:bodyPr/>
          <a:lstStyle/>
          <a:p>
            <a:r>
              <a:rPr lang="en-US" sz="3600" dirty="0"/>
              <a:t>Scientific Writing and Publication Workshop</a:t>
            </a:r>
          </a:p>
        </p:txBody>
      </p:sp>
      <p:sp>
        <p:nvSpPr>
          <p:cNvPr id="3" name="Content Placeholder 2">
            <a:extLst>
              <a:ext uri="{FF2B5EF4-FFF2-40B4-BE49-F238E27FC236}">
                <a16:creationId xmlns:a16="http://schemas.microsoft.com/office/drawing/2014/main" id="{F6B5EA4D-65E9-16BC-8910-4033FA75307A}"/>
              </a:ext>
            </a:extLst>
          </p:cNvPr>
          <p:cNvSpPr>
            <a:spLocks noGrp="1"/>
          </p:cNvSpPr>
          <p:nvPr>
            <p:ph idx="1"/>
          </p:nvPr>
        </p:nvSpPr>
        <p:spPr/>
        <p:txBody>
          <a:bodyPr/>
          <a:lstStyle/>
          <a:p>
            <a:r>
              <a:rPr lang="en-US" sz="2800" dirty="0"/>
              <a:t>Two main topics </a:t>
            </a:r>
          </a:p>
          <a:p>
            <a:r>
              <a:rPr lang="en-US" sz="2800" dirty="0"/>
              <a:t>1. Manuscript Preparation </a:t>
            </a:r>
          </a:p>
          <a:p>
            <a:r>
              <a:rPr lang="en-US" sz="2800" dirty="0"/>
              <a:t>2. Interacting with Journals</a:t>
            </a:r>
          </a:p>
          <a:p>
            <a:r>
              <a:rPr lang="en-US" sz="2800" dirty="0"/>
              <a:t>* As workshop – focus on practical suggestions *</a:t>
            </a:r>
          </a:p>
          <a:p>
            <a:r>
              <a:rPr lang="en-US" sz="2800" dirty="0"/>
              <a:t>Journals are examples; not meant as endorsement</a:t>
            </a:r>
          </a:p>
          <a:p>
            <a:r>
              <a:rPr lang="en-US" sz="2800" dirty="0"/>
              <a:t>Most data from journal websites, information for authors</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108486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7C44E-94A0-14FF-5BBF-1F30CC0FDC4D}"/>
            </a:ext>
          </a:extLst>
        </p:cNvPr>
        <p:cNvGrpSpPr/>
        <p:nvPr/>
      </p:nvGrpSpPr>
      <p:grpSpPr>
        <a:xfrm>
          <a:off x="0" y="0"/>
          <a:ext cx="0" cy="0"/>
          <a:chOff x="0" y="0"/>
          <a:chExt cx="0" cy="0"/>
        </a:xfrm>
      </p:grpSpPr>
      <p:sp>
        <p:nvSpPr>
          <p:cNvPr id="228354" name="Rectangle 2">
            <a:extLst>
              <a:ext uri="{FF2B5EF4-FFF2-40B4-BE49-F238E27FC236}">
                <a16:creationId xmlns:a16="http://schemas.microsoft.com/office/drawing/2014/main" id="{8032924C-45DE-49CE-9687-D2129712079E}"/>
              </a:ext>
            </a:extLst>
          </p:cNvPr>
          <p:cNvSpPr>
            <a:spLocks noGrp="1" noChangeArrowheads="1"/>
          </p:cNvSpPr>
          <p:nvPr>
            <p:ph type="title" idx="4294967295"/>
          </p:nvPr>
        </p:nvSpPr>
        <p:spPr/>
        <p:txBody>
          <a:bodyPr/>
          <a:lstStyle/>
          <a:p>
            <a:r>
              <a:rPr lang="en-US" altLang="en-US" sz="3600" dirty="0"/>
              <a:t>Journal Selection Considerations</a:t>
            </a:r>
          </a:p>
        </p:txBody>
      </p:sp>
      <p:sp>
        <p:nvSpPr>
          <p:cNvPr id="228355" name="Rectangle 3">
            <a:extLst>
              <a:ext uri="{FF2B5EF4-FFF2-40B4-BE49-F238E27FC236}">
                <a16:creationId xmlns:a16="http://schemas.microsoft.com/office/drawing/2014/main" id="{11B54B59-EEF3-1962-304C-449725D07F08}"/>
              </a:ext>
            </a:extLst>
          </p:cNvPr>
          <p:cNvSpPr>
            <a:spLocks noGrp="1" noChangeArrowheads="1"/>
          </p:cNvSpPr>
          <p:nvPr>
            <p:ph type="body" idx="4294967295"/>
          </p:nvPr>
        </p:nvSpPr>
        <p:spPr>
          <a:xfrm>
            <a:off x="691116" y="1524000"/>
            <a:ext cx="7767084" cy="4343400"/>
          </a:xfrm>
        </p:spPr>
        <p:txBody>
          <a:bodyPr/>
          <a:lstStyle/>
          <a:p>
            <a:r>
              <a:rPr lang="en-US" altLang="en-US" sz="2800" dirty="0"/>
              <a:t>Aim for higher profile journal first, with tradeoff of lower acceptance rate and possible delay ?</a:t>
            </a:r>
          </a:p>
          <a:p>
            <a:r>
              <a:rPr lang="en-US" altLang="en-US" sz="2800" dirty="0"/>
              <a:t>OR Select journal deemed to represent best chance to acceptance and publication, and potentially avoid delay ?</a:t>
            </a:r>
          </a:p>
          <a:p>
            <a:r>
              <a:rPr lang="en-US" altLang="en-US" sz="2800" dirty="0"/>
              <a:t>Reputation for / actual author “friendliness”</a:t>
            </a:r>
          </a:p>
          <a:p>
            <a:r>
              <a:rPr lang="en-US" altLang="en-US" sz="2800" dirty="0"/>
              <a:t>Previous interactions / relationships with journal </a:t>
            </a:r>
          </a:p>
          <a:p>
            <a:pPr marL="0" indent="0">
              <a:buNone/>
            </a:pPr>
            <a:endParaRPr lang="en-US" altLang="en-US" sz="2800" dirty="0"/>
          </a:p>
          <a:p>
            <a:pPr marL="0" indent="0">
              <a:buNone/>
            </a:pPr>
            <a:endParaRPr lang="en-US" altLang="en-US" sz="2800" dirty="0"/>
          </a:p>
          <a:p>
            <a:pPr>
              <a:buFontTx/>
              <a:buNone/>
            </a:pPr>
            <a:endParaRPr lang="en-US" altLang="en-US" dirty="0"/>
          </a:p>
        </p:txBody>
      </p:sp>
    </p:spTree>
    <p:extLst>
      <p:ext uri="{BB962C8B-B14F-4D97-AF65-F5344CB8AC3E}">
        <p14:creationId xmlns:p14="http://schemas.microsoft.com/office/powerpoint/2010/main" val="2885771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E02E63F-C984-4B6E-A935-3A55FE767011}"/>
              </a:ext>
            </a:extLst>
          </p:cNvPr>
          <p:cNvSpPr>
            <a:spLocks noGrp="1" noChangeArrowheads="1"/>
          </p:cNvSpPr>
          <p:nvPr>
            <p:ph type="title"/>
          </p:nvPr>
        </p:nvSpPr>
        <p:spPr>
          <a:xfrm>
            <a:off x="762000" y="838200"/>
            <a:ext cx="7985051" cy="1407042"/>
          </a:xfrm>
        </p:spPr>
        <p:txBody>
          <a:bodyPr/>
          <a:lstStyle/>
          <a:p>
            <a:pPr>
              <a:defRPr/>
            </a:pPr>
            <a:r>
              <a:rPr lang="en-US" sz="4000" dirty="0">
                <a:ea typeface="ＭＳ Ｐゴシック" charset="0"/>
                <a:cs typeface="ＭＳ Ｐゴシック" charset="0"/>
              </a:rPr>
              <a:t> 3. </a:t>
            </a:r>
            <a:r>
              <a:rPr lang="en-US" sz="3600" dirty="0">
                <a:ea typeface="ＭＳ Ｐゴシック" charset="0"/>
                <a:cs typeface="ＭＳ Ｐゴシック" charset="0"/>
              </a:rPr>
              <a:t>Determine Manuscript Format</a:t>
            </a:r>
            <a:br>
              <a:rPr lang="en-US" sz="4000" dirty="0">
                <a:ea typeface="ＭＳ Ｐゴシック" charset="0"/>
                <a:cs typeface="ＭＳ Ｐゴシック" charset="0"/>
              </a:rPr>
            </a:br>
            <a:endParaRPr lang="en-US" sz="4000" dirty="0">
              <a:ea typeface="ＭＳ Ｐゴシック" charset="0"/>
              <a:cs typeface="ＭＳ Ｐゴシック" charset="0"/>
            </a:endParaRPr>
          </a:p>
        </p:txBody>
      </p:sp>
      <p:sp>
        <p:nvSpPr>
          <p:cNvPr id="34818" name="Rectangle 3">
            <a:extLst>
              <a:ext uri="{FF2B5EF4-FFF2-40B4-BE49-F238E27FC236}">
                <a16:creationId xmlns:a16="http://schemas.microsoft.com/office/drawing/2014/main" id="{08CB9CFF-F7EB-4B9E-AC2A-E65B5DE1D22E}"/>
              </a:ext>
            </a:extLst>
          </p:cNvPr>
          <p:cNvSpPr>
            <a:spLocks noGrp="1" noChangeArrowheads="1"/>
          </p:cNvSpPr>
          <p:nvPr>
            <p:ph type="body" idx="1"/>
          </p:nvPr>
        </p:nvSpPr>
        <p:spPr/>
        <p:txBody>
          <a:bodyPr/>
          <a:lstStyle/>
          <a:p>
            <a:pPr>
              <a:defRPr/>
            </a:pPr>
            <a:r>
              <a:rPr lang="en-US" dirty="0">
                <a:ea typeface="ＭＳ Ｐゴシック" charset="0"/>
                <a:cs typeface="ＭＳ Ｐゴシック" charset="0"/>
              </a:rPr>
              <a:t>Full-length Research Report </a:t>
            </a:r>
          </a:p>
          <a:p>
            <a:pPr>
              <a:defRPr/>
            </a:pPr>
            <a:r>
              <a:rPr lang="en-US" dirty="0">
                <a:ea typeface="ＭＳ Ｐゴシック" charset="0"/>
                <a:cs typeface="ＭＳ Ｐゴシック" charset="0"/>
              </a:rPr>
              <a:t>Brief report / Research Letter </a:t>
            </a:r>
          </a:p>
          <a:p>
            <a:pPr>
              <a:defRPr/>
            </a:pPr>
            <a:r>
              <a:rPr lang="en-US" dirty="0">
                <a:ea typeface="ＭＳ Ｐゴシック" charset="0"/>
                <a:cs typeface="ＭＳ Ｐゴシック" charset="0"/>
              </a:rPr>
              <a:t>Review article </a:t>
            </a:r>
          </a:p>
          <a:p>
            <a:pPr>
              <a:defRPr/>
            </a:pPr>
            <a:r>
              <a:rPr lang="en-US" dirty="0">
                <a:ea typeface="ＭＳ Ｐゴシック" charset="0"/>
                <a:cs typeface="ＭＳ Ｐゴシック" charset="0"/>
              </a:rPr>
              <a:t>Opinion piece (Viewpoint, Perspective, Commentary, Editorial) </a:t>
            </a:r>
          </a:p>
          <a:p>
            <a:pPr marL="0" indent="0">
              <a:buFontTx/>
              <a:buNone/>
              <a:defRPr/>
            </a:pPr>
            <a:endParaRPr lang="en-US" dirty="0">
              <a:ea typeface="ＭＳ Ｐゴシック" charset="0"/>
              <a:cs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E02E63F-C984-4B6E-A935-3A55FE767011}"/>
              </a:ext>
            </a:extLst>
          </p:cNvPr>
          <p:cNvSpPr>
            <a:spLocks noGrp="1" noChangeArrowheads="1"/>
          </p:cNvSpPr>
          <p:nvPr>
            <p:ph type="title"/>
          </p:nvPr>
        </p:nvSpPr>
        <p:spPr/>
        <p:txBody>
          <a:bodyPr/>
          <a:lstStyle/>
          <a:p>
            <a:pPr>
              <a:defRPr/>
            </a:pPr>
            <a:r>
              <a:rPr lang="en-US" sz="3600" dirty="0">
                <a:ea typeface="ＭＳ Ｐゴシック" charset="0"/>
                <a:cs typeface="ＭＳ Ｐゴシック" charset="0"/>
              </a:rPr>
              <a:t> Manuscript Preparation – </a:t>
            </a:r>
            <a:br>
              <a:rPr lang="en-US" sz="3600" dirty="0">
                <a:ea typeface="ＭＳ Ｐゴシック" charset="0"/>
                <a:cs typeface="ＭＳ Ｐゴシック" charset="0"/>
              </a:rPr>
            </a:br>
            <a:r>
              <a:rPr lang="en-US" sz="3600" dirty="0">
                <a:ea typeface="ＭＳ Ｐゴシック" charset="0"/>
                <a:cs typeface="ＭＳ Ｐゴシック" charset="0"/>
              </a:rPr>
              <a:t>Determine Manuscript Format </a:t>
            </a:r>
            <a:br>
              <a:rPr lang="en-US" sz="4000" dirty="0">
                <a:ea typeface="ＭＳ Ｐゴシック" charset="0"/>
                <a:cs typeface="ＭＳ Ｐゴシック" charset="0"/>
              </a:rPr>
            </a:br>
            <a:endParaRPr lang="en-US" sz="4000" dirty="0">
              <a:ea typeface="ＭＳ Ｐゴシック" charset="0"/>
              <a:cs typeface="ＭＳ Ｐゴシック" charset="0"/>
            </a:endParaRPr>
          </a:p>
        </p:txBody>
      </p:sp>
      <p:sp>
        <p:nvSpPr>
          <p:cNvPr id="34818" name="Rectangle 3">
            <a:extLst>
              <a:ext uri="{FF2B5EF4-FFF2-40B4-BE49-F238E27FC236}">
                <a16:creationId xmlns:a16="http://schemas.microsoft.com/office/drawing/2014/main" id="{08CB9CFF-F7EB-4B9E-AC2A-E65B5DE1D22E}"/>
              </a:ext>
            </a:extLst>
          </p:cNvPr>
          <p:cNvSpPr>
            <a:spLocks noGrp="1" noChangeArrowheads="1"/>
          </p:cNvSpPr>
          <p:nvPr>
            <p:ph type="body" idx="1"/>
          </p:nvPr>
        </p:nvSpPr>
        <p:spPr>
          <a:xfrm>
            <a:off x="685800" y="1524000"/>
            <a:ext cx="7772400" cy="4343400"/>
          </a:xfrm>
        </p:spPr>
        <p:txBody>
          <a:bodyPr/>
          <a:lstStyle/>
          <a:p>
            <a:pPr>
              <a:defRPr/>
            </a:pPr>
            <a:r>
              <a:rPr lang="en-US" sz="2800" dirty="0">
                <a:ea typeface="ＭＳ Ｐゴシック" charset="0"/>
                <a:cs typeface="ＭＳ Ｐゴシック" charset="0"/>
              </a:rPr>
              <a:t>**Consult “information for authors” of target journal **</a:t>
            </a:r>
          </a:p>
          <a:p>
            <a:pPr>
              <a:defRPr/>
            </a:pPr>
            <a:r>
              <a:rPr lang="en-US" sz="2800" dirty="0">
                <a:ea typeface="ＭＳ Ｐゴシック" charset="0"/>
                <a:cs typeface="ＭＳ Ｐゴシック" charset="0"/>
              </a:rPr>
              <a:t>Provides details on manuscript types and formats</a:t>
            </a:r>
          </a:p>
          <a:p>
            <a:pPr lvl="1">
              <a:defRPr/>
            </a:pPr>
            <a:r>
              <a:rPr lang="en-US" sz="2400" dirty="0">
                <a:ea typeface="ＭＳ Ｐゴシック" charset="0"/>
                <a:cs typeface="ＭＳ Ｐゴシック" charset="0"/>
              </a:rPr>
              <a:t>Length (overall and by section)</a:t>
            </a:r>
          </a:p>
          <a:p>
            <a:pPr lvl="1">
              <a:defRPr/>
            </a:pPr>
            <a:r>
              <a:rPr lang="en-US" sz="2400" dirty="0">
                <a:ea typeface="ＭＳ Ｐゴシック" charset="0"/>
                <a:cs typeface="ＭＳ Ｐゴシック" charset="0"/>
              </a:rPr>
              <a:t>Format and stylistic elements</a:t>
            </a:r>
          </a:p>
          <a:p>
            <a:pPr lvl="1">
              <a:defRPr/>
            </a:pPr>
            <a:r>
              <a:rPr lang="en-US" sz="2400" dirty="0">
                <a:ea typeface="ＭＳ Ｐゴシック" charset="0"/>
                <a:cs typeface="ＭＳ Ｐゴシック" charset="0"/>
              </a:rPr>
              <a:t>Required elements and information</a:t>
            </a:r>
          </a:p>
          <a:p>
            <a:pPr lvl="1">
              <a:defRPr/>
            </a:pPr>
            <a:r>
              <a:rPr lang="en-US" sz="2400" dirty="0">
                <a:ea typeface="ＭＳ Ｐゴシック" charset="0"/>
                <a:cs typeface="ＭＳ Ｐゴシック" charset="0"/>
              </a:rPr>
              <a:t>Journal policies and procedures</a:t>
            </a:r>
          </a:p>
          <a:p>
            <a:pPr>
              <a:buFont typeface="Arial" panose="020B0604020202020204" pitchFamily="34" charset="0"/>
              <a:buChar char="•"/>
              <a:defRPr/>
            </a:pPr>
            <a:r>
              <a:rPr lang="en-US" sz="2800" dirty="0"/>
              <a:t>Model the manuscript to be consistent with articles published in the target journal</a:t>
            </a:r>
          </a:p>
          <a:p>
            <a:pPr marL="457200" lvl="1" indent="0">
              <a:buNone/>
              <a:defRPr/>
            </a:pP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1632219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E02E63F-C984-4B6E-A935-3A55FE767011}"/>
              </a:ext>
            </a:extLst>
          </p:cNvPr>
          <p:cNvSpPr>
            <a:spLocks noGrp="1" noChangeArrowheads="1"/>
          </p:cNvSpPr>
          <p:nvPr>
            <p:ph type="title"/>
          </p:nvPr>
        </p:nvSpPr>
        <p:spPr>
          <a:xfrm>
            <a:off x="685800" y="609600"/>
            <a:ext cx="7620000" cy="914400"/>
          </a:xfrm>
        </p:spPr>
        <p:txBody>
          <a:bodyPr/>
          <a:lstStyle/>
          <a:p>
            <a:pPr>
              <a:defRPr/>
            </a:pPr>
            <a:r>
              <a:rPr lang="en-US" sz="4000" dirty="0">
                <a:ea typeface="ＭＳ Ｐゴシック" charset="0"/>
                <a:cs typeface="ＭＳ Ｐゴシック" charset="0"/>
              </a:rPr>
              <a:t> </a:t>
            </a:r>
            <a:r>
              <a:rPr lang="en-US" sz="3600" dirty="0">
                <a:ea typeface="ＭＳ Ｐゴシック" charset="0"/>
                <a:cs typeface="ＭＳ Ｐゴシック" charset="0"/>
              </a:rPr>
              <a:t>Research Manuscript Format</a:t>
            </a:r>
            <a:br>
              <a:rPr lang="en-US" sz="3200" dirty="0">
                <a:ea typeface="ＭＳ Ｐゴシック" charset="0"/>
                <a:cs typeface="ＭＳ Ｐゴシック" charset="0"/>
              </a:rPr>
            </a:br>
            <a:endParaRPr lang="en-US" sz="3200" dirty="0">
              <a:ea typeface="ＭＳ Ｐゴシック" charset="0"/>
              <a:cs typeface="ＭＳ Ｐゴシック" charset="0"/>
            </a:endParaRPr>
          </a:p>
        </p:txBody>
      </p:sp>
      <p:sp>
        <p:nvSpPr>
          <p:cNvPr id="34818" name="Rectangle 3">
            <a:extLst>
              <a:ext uri="{FF2B5EF4-FFF2-40B4-BE49-F238E27FC236}">
                <a16:creationId xmlns:a16="http://schemas.microsoft.com/office/drawing/2014/main" id="{08CB9CFF-F7EB-4B9E-AC2A-E65B5DE1D22E}"/>
              </a:ext>
            </a:extLst>
          </p:cNvPr>
          <p:cNvSpPr>
            <a:spLocks noGrp="1" noChangeArrowheads="1"/>
          </p:cNvSpPr>
          <p:nvPr>
            <p:ph type="body" idx="1"/>
          </p:nvPr>
        </p:nvSpPr>
        <p:spPr>
          <a:xfrm>
            <a:off x="689658" y="1215342"/>
            <a:ext cx="7772400" cy="5029200"/>
          </a:xfrm>
        </p:spPr>
        <p:txBody>
          <a:bodyPr/>
          <a:lstStyle/>
          <a:p>
            <a:pPr marL="0" marR="0" fontAlgn="base">
              <a:spcBef>
                <a:spcPts val="0"/>
              </a:spcBef>
              <a:spcAft>
                <a:spcPts val="0"/>
              </a:spcAft>
            </a:pPr>
            <a:r>
              <a:rPr lang="en-US" sz="2800" dirty="0">
                <a:ea typeface="ＭＳ Ｐゴシック" charset="0"/>
                <a:cs typeface="ＭＳ Ｐゴシック" charset="0"/>
              </a:rPr>
              <a:t>NEJM</a:t>
            </a:r>
            <a:r>
              <a:rPr lang="en-US" dirty="0">
                <a:ea typeface="ＭＳ Ｐゴシック" charset="0"/>
                <a:cs typeface="ＭＳ Ｐゴシック" charset="0"/>
              </a:rPr>
              <a:t> </a:t>
            </a:r>
            <a:r>
              <a:rPr lang="en-US" sz="2800" dirty="0">
                <a:ea typeface="ＭＳ Ｐゴシック" charset="0"/>
                <a:cs typeface="ＭＳ Ｐゴシック" charset="0"/>
              </a:rPr>
              <a:t>-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Maximum length</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2,700 (excluding title, abstract); Maximum - 5 tables and figures, Up to 40 references -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“Manuscripts far exceeding word-count limits will be returned unread.”</a:t>
            </a:r>
          </a:p>
          <a:p>
            <a:pPr marL="0" marR="0">
              <a:spcBef>
                <a:spcPts val="0"/>
              </a:spcBef>
              <a:spcAft>
                <a:spcPts val="1500"/>
              </a:spcAft>
            </a:pPr>
            <a:r>
              <a:rPr lang="en-US" sz="2800" dirty="0">
                <a:effectLst/>
                <a:latin typeface="Times New Roman" panose="02020603050405020304" pitchFamily="18" charset="0"/>
                <a:ea typeface="Times New Roman" panose="02020603050405020304" pitchFamily="18" charset="0"/>
              </a:rPr>
              <a:t>JAMA</a:t>
            </a:r>
            <a:r>
              <a:rPr lang="en-US" sz="2400" dirty="0">
                <a:effectLst/>
                <a:latin typeface="Times New Roman" panose="02020603050405020304" pitchFamily="18" charset="0"/>
                <a:ea typeface="Times New Roman" panose="02020603050405020304" pitchFamily="18" charset="0"/>
              </a:rPr>
              <a:t> - Maximum length: 3,000 words of text (excluding abstract, tables, figures, references) No more than a total of 5 tables and/or figures.</a:t>
            </a:r>
          </a:p>
          <a:p>
            <a:pPr marL="0" marR="0">
              <a:spcBef>
                <a:spcPts val="0"/>
              </a:spcBef>
              <a:spcAft>
                <a:spcPts val="1500"/>
              </a:spcAft>
            </a:pPr>
            <a:r>
              <a:rPr lang="en-US" sz="2800" dirty="0">
                <a:effectLst/>
                <a:latin typeface="Times New Roman" panose="02020603050405020304" pitchFamily="18" charset="0"/>
                <a:ea typeface="Times New Roman" panose="02020603050405020304" pitchFamily="18" charset="0"/>
              </a:rPr>
              <a:t>Lancet</a:t>
            </a:r>
            <a:r>
              <a:rPr lang="en-US" sz="2400" dirty="0">
                <a:effectLst/>
                <a:latin typeface="Times New Roman" panose="02020603050405020304" pitchFamily="18" charset="0"/>
                <a:ea typeface="Times New Roman" panose="02020603050405020304" pitchFamily="18" charset="0"/>
              </a:rPr>
              <a:t> - up to 3,500 words (4,500 for RCTs) for manuscript text with up to 30 references. Must include a Research in Context Panel - evidence before this study; added value of this study; implications of all available evidence</a:t>
            </a:r>
          </a:p>
          <a:p>
            <a:pPr marL="0" marR="0">
              <a:spcBef>
                <a:spcPts val="0"/>
              </a:spcBef>
              <a:spcAft>
                <a:spcPts val="1500"/>
              </a:spcAft>
            </a:pP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endParaRPr lang="en-US" sz="2400" dirty="0">
              <a:effectLst/>
              <a:latin typeface="Times New Roman" panose="02020603050405020304" pitchFamily="18" charset="0"/>
              <a:ea typeface="Times New Roman" panose="02020603050405020304" pitchFamily="18" charset="0"/>
            </a:endParaRPr>
          </a:p>
          <a:p>
            <a:pPr marL="0" marR="0">
              <a:spcBef>
                <a:spcPts val="0"/>
              </a:spcBef>
              <a:spcAft>
                <a:spcPts val="1500"/>
              </a:spcAft>
            </a:pP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1500"/>
              </a:spcAft>
              <a:buNone/>
            </a:pPr>
            <a:br>
              <a:rPr lang="en-US" sz="2400" dirty="0">
                <a:effectLst/>
                <a:latin typeface="Times New Roman" panose="02020603050405020304" pitchFamily="18" charset="0"/>
                <a:ea typeface="Times New Roman" panose="02020603050405020304" pitchFamily="18" charset="0"/>
              </a:rPr>
            </a:br>
            <a:endParaRPr lang="en-US" sz="24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0"/>
              </a:spcBef>
              <a:spcAft>
                <a:spcPts val="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sz="2800" dirty="0">
              <a:ea typeface="ＭＳ Ｐゴシック" charset="0"/>
              <a:cs typeface="ＭＳ Ｐゴシック" charset="0"/>
            </a:endParaRPr>
          </a:p>
          <a:p>
            <a:pPr lvl="1">
              <a:defRPr/>
            </a:pP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3200100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E02E63F-C984-4B6E-A935-3A55FE767011}"/>
              </a:ext>
            </a:extLst>
          </p:cNvPr>
          <p:cNvSpPr>
            <a:spLocks noGrp="1" noChangeArrowheads="1"/>
          </p:cNvSpPr>
          <p:nvPr>
            <p:ph type="title"/>
          </p:nvPr>
        </p:nvSpPr>
        <p:spPr>
          <a:xfrm>
            <a:off x="685800" y="762000"/>
            <a:ext cx="7772400" cy="685800"/>
          </a:xfrm>
        </p:spPr>
        <p:txBody>
          <a:bodyPr/>
          <a:lstStyle/>
          <a:p>
            <a:pPr>
              <a:defRPr/>
            </a:pPr>
            <a:r>
              <a:rPr lang="en-US" sz="4000" dirty="0">
                <a:ea typeface="ＭＳ Ｐゴシック" charset="0"/>
                <a:cs typeface="ＭＳ Ｐゴシック" charset="0"/>
              </a:rPr>
              <a:t> </a:t>
            </a:r>
            <a:br>
              <a:rPr lang="en-US" sz="3200" dirty="0">
                <a:ea typeface="ＭＳ Ｐゴシック" charset="0"/>
                <a:cs typeface="ＭＳ Ｐゴシック" charset="0"/>
              </a:rPr>
            </a:br>
            <a:r>
              <a:rPr lang="en-US" sz="3600" dirty="0">
                <a:ea typeface="ＭＳ Ｐゴシック" charset="0"/>
                <a:cs typeface="ＭＳ Ｐゴシック" charset="0"/>
              </a:rPr>
              <a:t>Research Manuscript Format</a:t>
            </a:r>
            <a:br>
              <a:rPr lang="en-US" sz="2800" dirty="0">
                <a:solidFill>
                  <a:schemeClr val="accent1"/>
                </a:solidFill>
                <a:effectLst/>
                <a:ea typeface="Times New Roman" panose="02020603050405020304" pitchFamily="18" charset="0"/>
              </a:rPr>
            </a:br>
            <a:br>
              <a:rPr lang="en-US" sz="2800" dirty="0">
                <a:solidFill>
                  <a:schemeClr val="accent1"/>
                </a:solidFill>
                <a:ea typeface="ＭＳ Ｐゴシック" charset="0"/>
                <a:cs typeface="ＭＳ Ｐゴシック" charset="0"/>
              </a:rPr>
            </a:br>
            <a:endParaRPr lang="en-US" sz="2800" dirty="0">
              <a:solidFill>
                <a:schemeClr val="accent1"/>
              </a:solidFill>
              <a:ea typeface="ＭＳ Ｐゴシック" charset="0"/>
              <a:cs typeface="ＭＳ Ｐゴシック" charset="0"/>
            </a:endParaRPr>
          </a:p>
        </p:txBody>
      </p:sp>
      <p:sp>
        <p:nvSpPr>
          <p:cNvPr id="34818" name="Rectangle 3">
            <a:extLst>
              <a:ext uri="{FF2B5EF4-FFF2-40B4-BE49-F238E27FC236}">
                <a16:creationId xmlns:a16="http://schemas.microsoft.com/office/drawing/2014/main" id="{08CB9CFF-F7EB-4B9E-AC2A-E65B5DE1D22E}"/>
              </a:ext>
            </a:extLst>
          </p:cNvPr>
          <p:cNvSpPr>
            <a:spLocks noGrp="1" noChangeArrowheads="1"/>
          </p:cNvSpPr>
          <p:nvPr>
            <p:ph type="body" idx="1"/>
          </p:nvPr>
        </p:nvSpPr>
        <p:spPr>
          <a:xfrm>
            <a:off x="685800" y="1447800"/>
            <a:ext cx="7772400" cy="4953000"/>
          </a:xfrm>
        </p:spPr>
        <p:txBody>
          <a:bodyPr/>
          <a:lstStyle/>
          <a:p>
            <a:pPr marL="0" marR="0">
              <a:spcBef>
                <a:spcPts val="0"/>
              </a:spcBef>
              <a:spcAft>
                <a:spcPts val="1500"/>
              </a:spcAft>
            </a:pPr>
            <a:r>
              <a:rPr lang="en-US" sz="2800" dirty="0">
                <a:effectLst/>
                <a:latin typeface="+mj-lt"/>
                <a:ea typeface="Times New Roman" panose="02020603050405020304" pitchFamily="18" charset="0"/>
              </a:rPr>
              <a:t>AJPH - Up to 3,500 words </a:t>
            </a:r>
            <a:r>
              <a:rPr lang="en-US" sz="2800" dirty="0">
                <a:latin typeface="+mj-lt"/>
                <a:ea typeface="Times New Roman" panose="02020603050405020304" pitchFamily="18" charset="0"/>
              </a:rPr>
              <a:t>of</a:t>
            </a:r>
            <a:r>
              <a:rPr lang="en-US" sz="2800" dirty="0">
                <a:effectLst/>
                <a:latin typeface="+mj-lt"/>
                <a:ea typeface="Times New Roman" panose="02020603050405020304" pitchFamily="18" charset="0"/>
              </a:rPr>
              <a:t> text; up to 4 tables and figures combined, and no more than 35 references; section on Public Health Implications.</a:t>
            </a:r>
          </a:p>
          <a:p>
            <a:pPr marL="0" marR="0">
              <a:spcBef>
                <a:spcPts val="0"/>
              </a:spcBef>
              <a:spcAft>
                <a:spcPts val="1500"/>
              </a:spcAft>
            </a:pPr>
            <a:r>
              <a:rPr lang="en-US" sz="2800" dirty="0">
                <a:effectLst/>
                <a:latin typeface="+mj-lt"/>
                <a:ea typeface="Times New Roman" panose="02020603050405020304" pitchFamily="18" charset="0"/>
              </a:rPr>
              <a:t>Ann EM - maximum 3,250 words; 7 tables and/or figures.</a:t>
            </a:r>
          </a:p>
          <a:p>
            <a:pPr marL="0" marR="0">
              <a:spcBef>
                <a:spcPts val="0"/>
              </a:spcBef>
              <a:spcAft>
                <a:spcPts val="1500"/>
              </a:spcAft>
            </a:pPr>
            <a:r>
              <a:rPr lang="en-US" sz="2800" dirty="0" err="1">
                <a:latin typeface="+mj-lt"/>
                <a:ea typeface="Times New Roman" panose="02020603050405020304" pitchFamily="18" charset="0"/>
              </a:rPr>
              <a:t>Acad</a:t>
            </a:r>
            <a:r>
              <a:rPr lang="en-US" sz="2800" dirty="0">
                <a:latin typeface="+mj-lt"/>
                <a:ea typeface="Times New Roman" panose="02020603050405020304" pitchFamily="18" charset="0"/>
              </a:rPr>
              <a:t> EM – 5,000 words; no more than 5 tables and no more than 5 figures </a:t>
            </a:r>
          </a:p>
          <a:p>
            <a:pPr marL="0" marR="0">
              <a:spcBef>
                <a:spcPts val="0"/>
              </a:spcBef>
              <a:spcAft>
                <a:spcPts val="1500"/>
              </a:spcAft>
            </a:pPr>
            <a:r>
              <a:rPr lang="en-US" sz="2800" dirty="0">
                <a:effectLst/>
                <a:latin typeface="+mj-lt"/>
                <a:ea typeface="Times New Roman" panose="02020603050405020304" pitchFamily="18" charset="0"/>
              </a:rPr>
              <a:t>JMIR - “no maximum word count”; fees apply if word count exceeds 10,000; No more than 5 tables and no more than 8 figures </a:t>
            </a:r>
          </a:p>
          <a:p>
            <a:pPr marL="0" marR="0">
              <a:spcBef>
                <a:spcPts val="0"/>
              </a:spcBef>
              <a:spcAft>
                <a:spcPts val="1500"/>
              </a:spcAft>
            </a:pPr>
            <a:endParaRPr lang="en-US" sz="2800" dirty="0">
              <a:effectLst/>
              <a:latin typeface="+mj-lt"/>
              <a:ea typeface="Times New Roman" panose="02020603050405020304" pitchFamily="18" charset="0"/>
            </a:endParaRPr>
          </a:p>
          <a:p>
            <a:pPr marL="0" marR="0" indent="0" fontAlgn="base">
              <a:spcBef>
                <a:spcPts val="0"/>
              </a:spcBef>
              <a:spcAft>
                <a:spcPts val="0"/>
              </a:spcAft>
              <a:buNone/>
            </a:pPr>
            <a:br>
              <a:rPr lang="en-US" sz="2800" dirty="0">
                <a:effectLst/>
                <a:latin typeface="+mj-lt"/>
                <a:ea typeface="Times New Roman" panose="02020603050405020304" pitchFamily="18" charset="0"/>
              </a:rPr>
            </a:br>
            <a:endParaRPr lang="en-US" sz="2800" dirty="0">
              <a:effectLst/>
              <a:latin typeface="+mj-lt"/>
              <a:ea typeface="Times New Roman" panose="02020603050405020304" pitchFamily="18" charset="0"/>
            </a:endParaRPr>
          </a:p>
          <a:p>
            <a:pPr marL="0" marR="0" fontAlgn="base">
              <a:spcBef>
                <a:spcPts val="0"/>
              </a:spcBef>
              <a:spcAft>
                <a:spcPts val="0"/>
              </a:spcAft>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fontAlgn="base">
              <a:spcBef>
                <a:spcPts val="0"/>
              </a:spcBef>
              <a:spcAft>
                <a:spcPts val="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sz="2800" dirty="0">
              <a:ea typeface="ＭＳ Ｐゴシック" charset="0"/>
              <a:cs typeface="ＭＳ Ｐゴシック" charset="0"/>
            </a:endParaRPr>
          </a:p>
          <a:p>
            <a:pPr lvl="1">
              <a:defRPr/>
            </a:pP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3191518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3ED8CA-3ECC-4130-B2DD-E715E8BDAF80}"/>
              </a:ext>
            </a:extLst>
          </p:cNvPr>
          <p:cNvSpPr>
            <a:spLocks noGrp="1" noChangeArrowheads="1"/>
          </p:cNvSpPr>
          <p:nvPr>
            <p:ph type="title"/>
          </p:nvPr>
        </p:nvSpPr>
        <p:spPr/>
        <p:txBody>
          <a:bodyPr/>
          <a:lstStyle/>
          <a:p>
            <a:r>
              <a:rPr lang="en-US" altLang="en-US" sz="3600" dirty="0"/>
              <a:t>4. Develop an Effective Manuscript Title</a:t>
            </a:r>
          </a:p>
        </p:txBody>
      </p:sp>
      <p:sp>
        <p:nvSpPr>
          <p:cNvPr id="5123" name="Rectangle 3">
            <a:extLst>
              <a:ext uri="{FF2B5EF4-FFF2-40B4-BE49-F238E27FC236}">
                <a16:creationId xmlns:a16="http://schemas.microsoft.com/office/drawing/2014/main" id="{8E2232B7-DE0B-48A7-8319-64B125EF80C6}"/>
              </a:ext>
            </a:extLst>
          </p:cNvPr>
          <p:cNvSpPr>
            <a:spLocks noGrp="1" noChangeArrowheads="1"/>
          </p:cNvSpPr>
          <p:nvPr>
            <p:ph type="body" idx="1"/>
          </p:nvPr>
        </p:nvSpPr>
        <p:spPr>
          <a:xfrm>
            <a:off x="685800" y="1600200"/>
            <a:ext cx="7772400" cy="4495800"/>
          </a:xfrm>
        </p:spPr>
        <p:txBody>
          <a:bodyPr/>
          <a:lstStyle/>
          <a:p>
            <a:r>
              <a:rPr lang="ja-JP" altLang="en-US" sz="2800"/>
              <a:t>“</a:t>
            </a:r>
            <a:r>
              <a:rPr lang="en-US" altLang="ja-JP" sz="2800" dirty="0"/>
              <a:t>Working” / draft title for manuscript </a:t>
            </a:r>
          </a:p>
          <a:p>
            <a:r>
              <a:rPr lang="en-US" altLang="ja-JP" sz="2800" dirty="0"/>
              <a:t>Helpful to crystallize key concept and focus </a:t>
            </a:r>
          </a:p>
          <a:p>
            <a:r>
              <a:rPr lang="en-US" altLang="en-US" sz="2800" dirty="0"/>
              <a:t>Not necessarily the final title</a:t>
            </a:r>
            <a:r>
              <a:rPr lang="en-US" altLang="en-US" dirty="0"/>
              <a:t>	</a:t>
            </a:r>
          </a:p>
          <a:p>
            <a:pPr lvl="1"/>
            <a:r>
              <a:rPr lang="en-US" altLang="en-US" sz="2400" dirty="0"/>
              <a:t>Last Man in Europe -&gt; 1984 (Orwell)</a:t>
            </a:r>
          </a:p>
          <a:p>
            <a:pPr lvl="1"/>
            <a:r>
              <a:rPr lang="en-US" altLang="en-US" sz="2400" dirty="0"/>
              <a:t>The Sea Cook -&gt; Treasure Island (Stevenson) </a:t>
            </a:r>
          </a:p>
          <a:p>
            <a:pPr lvl="1"/>
            <a:r>
              <a:rPr lang="en-US" altLang="en-US" sz="2400" dirty="0"/>
              <a:t>Pansy -&gt; Gone with the Wind (Mitchell)</a:t>
            </a:r>
          </a:p>
          <a:p>
            <a:pPr lvl="1"/>
            <a:r>
              <a:rPr lang="en-US" altLang="en-US" sz="2400" dirty="0"/>
              <a:t>All’s Well that Ends Well -&gt; War and Peace (Tolstoy)</a:t>
            </a:r>
          </a:p>
          <a:p>
            <a:pPr lvl="1"/>
            <a:r>
              <a:rPr lang="en-US" altLang="en-US" sz="2400" dirty="0"/>
              <a:t>Prometheus Unchained -&gt; Frankenstein (Shelly)</a:t>
            </a:r>
          </a:p>
        </p:txBody>
      </p:sp>
    </p:spTree>
    <p:extLst>
      <p:ext uri="{BB962C8B-B14F-4D97-AF65-F5344CB8AC3E}">
        <p14:creationId xmlns:p14="http://schemas.microsoft.com/office/powerpoint/2010/main" val="3190755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3ED8CA-3ECC-4130-B2DD-E715E8BDAF80}"/>
              </a:ext>
            </a:extLst>
          </p:cNvPr>
          <p:cNvSpPr>
            <a:spLocks noGrp="1" noChangeArrowheads="1"/>
          </p:cNvSpPr>
          <p:nvPr>
            <p:ph type="title"/>
          </p:nvPr>
        </p:nvSpPr>
        <p:spPr>
          <a:xfrm>
            <a:off x="685800" y="609600"/>
            <a:ext cx="7772400" cy="838200"/>
          </a:xfrm>
        </p:spPr>
        <p:txBody>
          <a:bodyPr/>
          <a:lstStyle/>
          <a:p>
            <a:r>
              <a:rPr lang="en-US" altLang="en-US" sz="3600" dirty="0"/>
              <a:t>Develop an Effective Title</a:t>
            </a:r>
          </a:p>
        </p:txBody>
      </p:sp>
      <p:sp>
        <p:nvSpPr>
          <p:cNvPr id="5123" name="Rectangle 3">
            <a:extLst>
              <a:ext uri="{FF2B5EF4-FFF2-40B4-BE49-F238E27FC236}">
                <a16:creationId xmlns:a16="http://schemas.microsoft.com/office/drawing/2014/main" id="{8E2232B7-DE0B-48A7-8319-64B125EF80C6}"/>
              </a:ext>
            </a:extLst>
          </p:cNvPr>
          <p:cNvSpPr>
            <a:spLocks noGrp="1" noChangeArrowheads="1"/>
          </p:cNvSpPr>
          <p:nvPr>
            <p:ph type="body" idx="1"/>
          </p:nvPr>
        </p:nvSpPr>
        <p:spPr>
          <a:xfrm>
            <a:off x="685800" y="1371600"/>
            <a:ext cx="7772400" cy="4495800"/>
          </a:xfrm>
        </p:spPr>
        <p:txBody>
          <a:bodyPr/>
          <a:lstStyle/>
          <a:p>
            <a:r>
              <a:rPr lang="ja-JP" altLang="en-US" sz="2600" dirty="0"/>
              <a:t>“</a:t>
            </a:r>
            <a:r>
              <a:rPr lang="en-US" altLang="ja-JP" sz="2600" dirty="0"/>
              <a:t>Headline” of any report </a:t>
            </a:r>
          </a:p>
          <a:p>
            <a:r>
              <a:rPr lang="en-US" altLang="en-US" sz="2600" dirty="0"/>
              <a:t>First entrée point to an article</a:t>
            </a:r>
          </a:p>
          <a:p>
            <a:r>
              <a:rPr lang="en-US" altLang="en-US" sz="2600" dirty="0"/>
              <a:t>Accurate, succinct</a:t>
            </a:r>
          </a:p>
          <a:p>
            <a:r>
              <a:rPr lang="en-US" altLang="en-US" sz="2600" dirty="0"/>
              <a:t>Include primary concept / key term</a:t>
            </a:r>
          </a:p>
          <a:p>
            <a:r>
              <a:rPr lang="en-US" altLang="en-US" sz="2600" dirty="0"/>
              <a:t>Illustrates the key concept that permeates the article</a:t>
            </a:r>
          </a:p>
          <a:p>
            <a:r>
              <a:rPr lang="en-US" altLang="en-US" sz="2600" dirty="0"/>
              <a:t>Must be identifiable in literature searches</a:t>
            </a:r>
          </a:p>
          <a:p>
            <a:r>
              <a:rPr lang="en-US" altLang="en-US" sz="2600" dirty="0"/>
              <a:t>Attract attention, not “gimmicky”; never trivializing</a:t>
            </a:r>
          </a:p>
          <a:p>
            <a:r>
              <a:rPr lang="en-US" altLang="en-US" sz="2600" dirty="0"/>
              <a:t>Generally, not declarative (depends on journal)</a:t>
            </a:r>
          </a:p>
          <a:p>
            <a:r>
              <a:rPr lang="en-US" altLang="en-US" sz="2600" dirty="0"/>
              <a:t>Generally, not a question (depends on journal)</a:t>
            </a:r>
          </a:p>
          <a:p>
            <a:endParaRPr lang="en-US" altLang="en-US" sz="2600" dirty="0"/>
          </a:p>
          <a:p>
            <a:pPr marL="0" indent="0">
              <a:buNone/>
            </a:pPr>
            <a:r>
              <a:rPr lang="en-US" altLang="en-US" sz="2600" dirty="0"/>
              <a:t> </a:t>
            </a:r>
          </a:p>
          <a:p>
            <a:endParaRPr lang="en-US" altLang="en-US" sz="2600" dirty="0"/>
          </a:p>
          <a:p>
            <a:pPr marL="457200" lvl="1" indent="0">
              <a:buNone/>
            </a:pPr>
            <a:r>
              <a:rPr lang="en-US" altLang="en-US" dirty="0"/>
              <a:t>					</a:t>
            </a:r>
            <a:endParaRPr lang="en-US" altLang="en-US" sz="2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42F39C5-8B53-4A3F-AC5B-E6E572980D5C}"/>
              </a:ext>
            </a:extLst>
          </p:cNvPr>
          <p:cNvSpPr>
            <a:spLocks noGrp="1" noChangeArrowheads="1"/>
          </p:cNvSpPr>
          <p:nvPr>
            <p:ph type="title"/>
          </p:nvPr>
        </p:nvSpPr>
        <p:spPr/>
        <p:txBody>
          <a:bodyPr/>
          <a:lstStyle/>
          <a:p>
            <a:r>
              <a:rPr lang="en-US" altLang="en-US" sz="3600" dirty="0"/>
              <a:t>Effective Titles</a:t>
            </a:r>
          </a:p>
        </p:txBody>
      </p:sp>
      <p:sp>
        <p:nvSpPr>
          <p:cNvPr id="7171" name="Rectangle 3">
            <a:extLst>
              <a:ext uri="{FF2B5EF4-FFF2-40B4-BE49-F238E27FC236}">
                <a16:creationId xmlns:a16="http://schemas.microsoft.com/office/drawing/2014/main" id="{0C69AD8E-289F-44E0-B16E-45941B3D8CDF}"/>
              </a:ext>
            </a:extLst>
          </p:cNvPr>
          <p:cNvSpPr>
            <a:spLocks noGrp="1" noChangeArrowheads="1"/>
          </p:cNvSpPr>
          <p:nvPr>
            <p:ph type="body" idx="1"/>
          </p:nvPr>
        </p:nvSpPr>
        <p:spPr>
          <a:xfrm>
            <a:off x="762000" y="1447800"/>
            <a:ext cx="8001000" cy="4038600"/>
          </a:xfrm>
        </p:spPr>
        <p:txBody>
          <a:bodyPr/>
          <a:lstStyle/>
          <a:p>
            <a:r>
              <a:rPr lang="en-US" altLang="en-US" sz="2800" dirty="0"/>
              <a:t>Possible Formats:</a:t>
            </a:r>
          </a:p>
          <a:p>
            <a:r>
              <a:rPr lang="en-US" altLang="en-US" sz="2800" dirty="0"/>
              <a:t>Exposure -&gt; outcome in population </a:t>
            </a:r>
          </a:p>
          <a:p>
            <a:r>
              <a:rPr lang="en-US" altLang="en-US" sz="2800" dirty="0"/>
              <a:t>Inference consistent with study design</a:t>
            </a:r>
          </a:p>
          <a:p>
            <a:r>
              <a:rPr lang="en-US" altLang="en-US" sz="2800" dirty="0"/>
              <a:t>“Effect of X on Y among patients with Z”</a:t>
            </a:r>
          </a:p>
          <a:p>
            <a:r>
              <a:rPr lang="en-US" altLang="en-US" sz="2800" dirty="0"/>
              <a:t>“Association between X and Y among patients   with Z”</a:t>
            </a:r>
          </a:p>
          <a:p>
            <a:r>
              <a:rPr lang="en-US" altLang="en-US" sz="2800" dirty="0"/>
              <a:t>X [intervention or exposure] and Y [outcome] in Z [population] </a:t>
            </a:r>
          </a:p>
          <a:p>
            <a:r>
              <a:rPr lang="en-US" altLang="en-US" sz="2800" dirty="0"/>
              <a:t>Goals - Clear, logical, unambiguous, descriptive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F75B1FAA-2B83-465D-9516-79621CBFF7C5}"/>
              </a:ext>
            </a:extLst>
          </p:cNvPr>
          <p:cNvSpPr>
            <a:spLocks noGrp="1" noChangeArrowheads="1"/>
          </p:cNvSpPr>
          <p:nvPr>
            <p:ph type="title"/>
          </p:nvPr>
        </p:nvSpPr>
        <p:spPr/>
        <p:txBody>
          <a:bodyPr/>
          <a:lstStyle/>
          <a:p>
            <a:r>
              <a:rPr lang="en-US" altLang="en-US" sz="3600" dirty="0"/>
              <a:t>Research Title Format - Subtitles </a:t>
            </a:r>
          </a:p>
        </p:txBody>
      </p:sp>
      <p:sp>
        <p:nvSpPr>
          <p:cNvPr id="174083" name="Rectangle 3">
            <a:extLst>
              <a:ext uri="{FF2B5EF4-FFF2-40B4-BE49-F238E27FC236}">
                <a16:creationId xmlns:a16="http://schemas.microsoft.com/office/drawing/2014/main" id="{CC8AD3CD-CB42-4640-A026-E1E8AE4BD282}"/>
              </a:ext>
            </a:extLst>
          </p:cNvPr>
          <p:cNvSpPr>
            <a:spLocks noGrp="1" noChangeArrowheads="1"/>
          </p:cNvSpPr>
          <p:nvPr>
            <p:ph type="body" idx="1"/>
          </p:nvPr>
        </p:nvSpPr>
        <p:spPr>
          <a:xfrm>
            <a:off x="685800" y="1752600"/>
            <a:ext cx="7772400" cy="4343400"/>
          </a:xfrm>
        </p:spPr>
        <p:txBody>
          <a:bodyPr/>
          <a:lstStyle/>
          <a:p>
            <a:pPr lvl="1"/>
            <a:r>
              <a:rPr lang="en-US" altLang="en-US" dirty="0"/>
              <a:t>Should complement the main title </a:t>
            </a:r>
          </a:p>
          <a:p>
            <a:pPr lvl="1"/>
            <a:r>
              <a:rPr lang="en-US" altLang="en-US" dirty="0"/>
              <a:t>Inclusion of methods / study design</a:t>
            </a:r>
          </a:p>
          <a:p>
            <a:pPr lvl="2"/>
            <a:r>
              <a:rPr lang="en-US" altLang="en-US" dirty="0"/>
              <a:t>A randomized trial; A meta-analysis</a:t>
            </a:r>
          </a:p>
          <a:p>
            <a:pPr lvl="1"/>
            <a:r>
              <a:rPr lang="en-US" altLang="en-US" dirty="0"/>
              <a:t>Inclusion of trial / study name</a:t>
            </a:r>
          </a:p>
          <a:p>
            <a:pPr lvl="2"/>
            <a:r>
              <a:rPr lang="en-US" altLang="en-US" dirty="0"/>
              <a:t>The Women’s Health Initiative Randomized Trial</a:t>
            </a:r>
          </a:p>
          <a:p>
            <a:pPr lvl="2"/>
            <a:r>
              <a:rPr lang="en-US" sz="2400" kern="1800" dirty="0">
                <a:effectLst/>
                <a:latin typeface="Times New Roman" panose="02020603050405020304" pitchFamily="18" charset="0"/>
                <a:ea typeface="Times New Roman" panose="02020603050405020304" pitchFamily="18" charset="0"/>
                <a:cs typeface="Times New Roman" panose="02020603050405020304" pitchFamily="18" charset="0"/>
              </a:rPr>
              <a:t>An Analysis from the Flexibility in Duty Hour Requirements for Surgical Trainees (FIRST) Trial</a:t>
            </a:r>
            <a:endParaRPr lang="en-US" altLang="en-US" dirty="0"/>
          </a:p>
          <a:p>
            <a:pPr lvl="1"/>
            <a:r>
              <a:rPr lang="en-US" altLang="en-US" dirty="0"/>
              <a:t>Inclusion of data source </a:t>
            </a:r>
          </a:p>
          <a:p>
            <a:pPr lvl="2"/>
            <a:r>
              <a:rPr lang="en-US" altLang="en-US" dirty="0"/>
              <a:t>Results from the National Health and Nutrition Examination Survey</a:t>
            </a:r>
          </a:p>
        </p:txBody>
      </p:sp>
    </p:spTree>
    <p:extLst>
      <p:ext uri="{BB962C8B-B14F-4D97-AF65-F5344CB8AC3E}">
        <p14:creationId xmlns:p14="http://schemas.microsoft.com/office/powerpoint/2010/main" val="2695402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882E549-388E-4D1F-9FDC-1537123A41C2}"/>
              </a:ext>
            </a:extLst>
          </p:cNvPr>
          <p:cNvSpPr>
            <a:spLocks noGrp="1" noChangeArrowheads="1"/>
          </p:cNvSpPr>
          <p:nvPr>
            <p:ph type="title"/>
          </p:nvPr>
        </p:nvSpPr>
        <p:spPr/>
        <p:txBody>
          <a:bodyPr/>
          <a:lstStyle/>
          <a:p>
            <a:r>
              <a:rPr lang="en-US" altLang="en-US" sz="3600" dirty="0"/>
              <a:t>Effective Titles</a:t>
            </a:r>
          </a:p>
        </p:txBody>
      </p:sp>
      <p:sp>
        <p:nvSpPr>
          <p:cNvPr id="8195" name="Rectangle 3">
            <a:extLst>
              <a:ext uri="{FF2B5EF4-FFF2-40B4-BE49-F238E27FC236}">
                <a16:creationId xmlns:a16="http://schemas.microsoft.com/office/drawing/2014/main" id="{06B89A3C-CB49-48D4-98A5-48DED7F9F88B}"/>
              </a:ext>
            </a:extLst>
          </p:cNvPr>
          <p:cNvSpPr>
            <a:spLocks noGrp="1" noChangeArrowheads="1"/>
          </p:cNvSpPr>
          <p:nvPr>
            <p:ph type="body" idx="1"/>
          </p:nvPr>
        </p:nvSpPr>
        <p:spPr>
          <a:xfrm>
            <a:off x="685800" y="1752600"/>
            <a:ext cx="7772400" cy="4114800"/>
          </a:xfrm>
        </p:spPr>
        <p:txBody>
          <a:bodyPr/>
          <a:lstStyle/>
          <a:p>
            <a:r>
              <a:rPr lang="en-US" altLang="en-US" sz="2800" dirty="0"/>
              <a:t>Titles of research reports – generally scholarly, formal, scientific</a:t>
            </a:r>
          </a:p>
          <a:p>
            <a:r>
              <a:rPr lang="en-US" altLang="en-US" sz="2800" dirty="0"/>
              <a:t>Titles of editorials and opinion articles</a:t>
            </a:r>
          </a:p>
          <a:p>
            <a:pPr lvl="1"/>
            <a:r>
              <a:rPr lang="en-US" altLang="en-US" dirty="0"/>
              <a:t>A bit more latitude   </a:t>
            </a:r>
          </a:p>
          <a:p>
            <a:r>
              <a:rPr lang="en-US" altLang="en-US" sz="2800" dirty="0"/>
              <a:t>Types of Titles / Subtitles to Avoid:</a:t>
            </a:r>
          </a:p>
          <a:p>
            <a:pPr lvl="1"/>
            <a:r>
              <a:rPr lang="en-US" altLang="en-US" sz="2400" dirty="0"/>
              <a:t>“Pansy– like” titles</a:t>
            </a:r>
          </a:p>
          <a:p>
            <a:pPr lvl="1"/>
            <a:r>
              <a:rPr lang="en-US" altLang="en-US" sz="2400" dirty="0"/>
              <a:t> Cliches - “One size does not fit all”</a:t>
            </a:r>
          </a:p>
          <a:p>
            <a:pPr lvl="1"/>
            <a:r>
              <a:rPr lang="en-US" altLang="en-US" sz="2400" dirty="0"/>
              <a:t>“To screen or not to screen – that is the question” </a:t>
            </a:r>
          </a:p>
          <a:p>
            <a:pPr lvl="1"/>
            <a:endParaRPr lang="en-US" altLang="en-US" sz="2400" dirty="0"/>
          </a:p>
          <a:p>
            <a:pPr lvl="1"/>
            <a:endParaRPr lang="en-US" altLang="en-US" sz="2400" dirty="0"/>
          </a:p>
          <a:p>
            <a:pPr lvl="1"/>
            <a:endParaRPr lang="en-US" altLang="en-US" sz="2400" dirty="0"/>
          </a:p>
          <a:p>
            <a:pPr lvl="1"/>
            <a:endParaRPr lang="en-US" alt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A08C-E525-6C27-A2A0-C4FCD91E8832}"/>
              </a:ext>
            </a:extLst>
          </p:cNvPr>
          <p:cNvSpPr>
            <a:spLocks noGrp="1"/>
          </p:cNvSpPr>
          <p:nvPr>
            <p:ph type="title"/>
          </p:nvPr>
        </p:nvSpPr>
        <p:spPr>
          <a:xfrm>
            <a:off x="685800" y="381000"/>
            <a:ext cx="7772400" cy="1143000"/>
          </a:xfrm>
        </p:spPr>
        <p:txBody>
          <a:bodyPr/>
          <a:lstStyle/>
          <a:p>
            <a:r>
              <a:rPr lang="en-US" sz="3600" dirty="0"/>
              <a:t>Manuscript Preparation</a:t>
            </a:r>
            <a:br>
              <a:rPr lang="en-US" sz="3600" dirty="0"/>
            </a:br>
            <a:endParaRPr lang="en-US" sz="3600" dirty="0"/>
          </a:p>
        </p:txBody>
      </p:sp>
      <p:sp>
        <p:nvSpPr>
          <p:cNvPr id="3" name="Content Placeholder 2">
            <a:extLst>
              <a:ext uri="{FF2B5EF4-FFF2-40B4-BE49-F238E27FC236}">
                <a16:creationId xmlns:a16="http://schemas.microsoft.com/office/drawing/2014/main" id="{C3728094-C52A-F03D-382F-FA534F6BC224}"/>
              </a:ext>
            </a:extLst>
          </p:cNvPr>
          <p:cNvSpPr>
            <a:spLocks noGrp="1"/>
          </p:cNvSpPr>
          <p:nvPr>
            <p:ph idx="1"/>
          </p:nvPr>
        </p:nvSpPr>
        <p:spPr>
          <a:xfrm>
            <a:off x="685800" y="990600"/>
            <a:ext cx="7772400" cy="5334000"/>
          </a:xfrm>
        </p:spPr>
        <p:txBody>
          <a:bodyPr/>
          <a:lstStyle/>
          <a:p>
            <a:pPr marL="0" indent="0">
              <a:buNone/>
            </a:pPr>
            <a:r>
              <a:rPr lang="en-US" sz="2600" dirty="0"/>
              <a:t>Overarching Goals of Manuscript Preparation</a:t>
            </a:r>
          </a:p>
          <a:p>
            <a:pPr lvl="1"/>
            <a:r>
              <a:rPr lang="en-US" sz="2600" dirty="0"/>
              <a:t>Prepare quality manuscript efficiently and effectively</a:t>
            </a:r>
          </a:p>
          <a:p>
            <a:pPr lvl="1"/>
            <a:r>
              <a:rPr lang="en-US" sz="2600" dirty="0"/>
              <a:t>Increase likelihood of publication</a:t>
            </a:r>
          </a:p>
          <a:p>
            <a:r>
              <a:rPr lang="en-US" sz="2600" dirty="0"/>
              <a:t>Workshop Discussion - Some key factors helping to achieve goals with manuscript preparation</a:t>
            </a:r>
          </a:p>
          <a:p>
            <a:pPr lvl="1"/>
            <a:r>
              <a:rPr lang="en-US" sz="2600" dirty="0"/>
              <a:t>Offer practical suggestions</a:t>
            </a:r>
          </a:p>
          <a:p>
            <a:pPr lvl="1"/>
            <a:r>
              <a:rPr lang="en-US" sz="2600" dirty="0"/>
              <a:t>Factors / data that may help inform these topics</a:t>
            </a:r>
          </a:p>
          <a:p>
            <a:pPr lvl="1"/>
            <a:r>
              <a:rPr lang="en-US" sz="2600" dirty="0"/>
              <a:t>Thoughts on common issues/problems that arise</a:t>
            </a:r>
          </a:p>
          <a:p>
            <a:pPr lvl="1"/>
            <a:r>
              <a:rPr lang="en-US" sz="2600" dirty="0"/>
              <a:t>Will focus on 8 selected topics / “habits”</a:t>
            </a:r>
          </a:p>
          <a:p>
            <a:pPr marL="457200" lvl="1" indent="0">
              <a:buNone/>
            </a:pPr>
            <a:r>
              <a:rPr lang="en-US" sz="2400" dirty="0"/>
              <a:t> </a:t>
            </a:r>
          </a:p>
          <a:p>
            <a:pPr lvl="1"/>
            <a:endParaRPr lang="en-US" sz="2400" dirty="0"/>
          </a:p>
          <a:p>
            <a:pPr lvl="1"/>
            <a:endParaRPr lang="en-US" sz="2400" dirty="0"/>
          </a:p>
          <a:p>
            <a:endParaRPr lang="en-US" dirty="0"/>
          </a:p>
        </p:txBody>
      </p:sp>
    </p:spTree>
    <p:extLst>
      <p:ext uri="{BB962C8B-B14F-4D97-AF65-F5344CB8AC3E}">
        <p14:creationId xmlns:p14="http://schemas.microsoft.com/office/powerpoint/2010/main" val="2197680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FC552-E5D4-00B2-F3F5-EA4A07EE852D}"/>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3D2D1A50-6CDF-BB82-3AD4-FCE08376C301}"/>
              </a:ext>
            </a:extLst>
          </p:cNvPr>
          <p:cNvSpPr>
            <a:spLocks noGrp="1" noChangeArrowheads="1"/>
          </p:cNvSpPr>
          <p:nvPr>
            <p:ph type="title"/>
          </p:nvPr>
        </p:nvSpPr>
        <p:spPr/>
        <p:txBody>
          <a:bodyPr/>
          <a:lstStyle/>
          <a:p>
            <a:r>
              <a:rPr lang="en-US" altLang="en-US" sz="3600" dirty="0"/>
              <a:t>Journal Style for Titles</a:t>
            </a:r>
          </a:p>
        </p:txBody>
      </p:sp>
      <p:sp>
        <p:nvSpPr>
          <p:cNvPr id="8195" name="Rectangle 3">
            <a:extLst>
              <a:ext uri="{FF2B5EF4-FFF2-40B4-BE49-F238E27FC236}">
                <a16:creationId xmlns:a16="http://schemas.microsoft.com/office/drawing/2014/main" id="{8C145F9D-6157-A2F6-CE6C-D74DA20A726F}"/>
              </a:ext>
            </a:extLst>
          </p:cNvPr>
          <p:cNvSpPr>
            <a:spLocks noGrp="1" noChangeArrowheads="1"/>
          </p:cNvSpPr>
          <p:nvPr>
            <p:ph type="body" idx="1"/>
          </p:nvPr>
        </p:nvSpPr>
        <p:spPr>
          <a:xfrm>
            <a:off x="685800" y="1752600"/>
            <a:ext cx="7772400" cy="4114800"/>
          </a:xfrm>
        </p:spPr>
        <p:txBody>
          <a:bodyPr/>
          <a:lstStyle/>
          <a:p>
            <a:r>
              <a:rPr lang="en-US" altLang="en-US" sz="2800" dirty="0"/>
              <a:t>Wide variation by journals in terms of style and format for titles</a:t>
            </a:r>
          </a:p>
          <a:p>
            <a:r>
              <a:rPr lang="en-US" altLang="en-US" sz="2800" dirty="0"/>
              <a:t>Different title types for different article types (research, opinion, news, letters, </a:t>
            </a:r>
            <a:r>
              <a:rPr lang="en-US" altLang="en-US" sz="2800" dirty="0" err="1"/>
              <a:t>etc</a:t>
            </a:r>
            <a:r>
              <a:rPr lang="en-US" altLang="en-US" sz="2800" dirty="0"/>
              <a:t>) </a:t>
            </a:r>
          </a:p>
          <a:p>
            <a:r>
              <a:rPr lang="en-US" altLang="en-US" sz="2800" dirty="0"/>
              <a:t>Model manuscript title after titles of similar articles in target journal</a:t>
            </a:r>
          </a:p>
          <a:p>
            <a:pPr marL="0" indent="0">
              <a:buNone/>
            </a:pPr>
            <a:endParaRPr lang="en-US" altLang="en-US" sz="2800" dirty="0"/>
          </a:p>
          <a:p>
            <a:endParaRPr lang="en-US" altLang="en-US" sz="2400" dirty="0"/>
          </a:p>
          <a:p>
            <a:pPr lvl="1"/>
            <a:endParaRPr lang="en-US" altLang="en-US" sz="2400" dirty="0"/>
          </a:p>
          <a:p>
            <a:pPr lvl="1"/>
            <a:endParaRPr lang="en-US" altLang="en-US" sz="2400" dirty="0"/>
          </a:p>
          <a:p>
            <a:pPr lvl="1"/>
            <a:endParaRPr lang="en-US" altLang="en-US" sz="2400" dirty="0"/>
          </a:p>
          <a:p>
            <a:pPr lvl="1"/>
            <a:endParaRPr lang="en-US" altLang="en-US" sz="2400" dirty="0"/>
          </a:p>
        </p:txBody>
      </p:sp>
    </p:spTree>
    <p:extLst>
      <p:ext uri="{BB962C8B-B14F-4D97-AF65-F5344CB8AC3E}">
        <p14:creationId xmlns:p14="http://schemas.microsoft.com/office/powerpoint/2010/main" val="3541505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B968-D180-9E23-BA71-252AF36CA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51F0F3-632D-792F-791E-1FF59CF800BE}"/>
              </a:ext>
            </a:extLst>
          </p:cNvPr>
          <p:cNvSpPr>
            <a:spLocks noGrp="1"/>
          </p:cNvSpPr>
          <p:nvPr>
            <p:ph type="title"/>
          </p:nvPr>
        </p:nvSpPr>
        <p:spPr>
          <a:xfrm>
            <a:off x="685800" y="76200"/>
            <a:ext cx="7772400" cy="1447800"/>
          </a:xfrm>
        </p:spPr>
        <p:txBody>
          <a:bodyPr/>
          <a:lstStyle/>
          <a:p>
            <a:br>
              <a:rPr lang="en-US" sz="3600" dirty="0"/>
            </a:br>
            <a:r>
              <a:rPr lang="en-US" sz="3600" dirty="0"/>
              <a:t>Selected Sample Titles </a:t>
            </a:r>
            <a:br>
              <a:rPr lang="en-US" sz="3600" dirty="0"/>
            </a:br>
            <a:r>
              <a:rPr lang="en-US" sz="2800" dirty="0"/>
              <a:t>NEJM – January 2025</a:t>
            </a:r>
            <a:br>
              <a:rPr lang="en-US" sz="3600" dirty="0"/>
            </a:br>
            <a:br>
              <a:rPr lang="en-US" sz="3600" dirty="0"/>
            </a:br>
            <a:endParaRPr lang="en-US" sz="2400" dirty="0"/>
          </a:p>
        </p:txBody>
      </p:sp>
      <p:sp>
        <p:nvSpPr>
          <p:cNvPr id="3" name="Content Placeholder 2">
            <a:extLst>
              <a:ext uri="{FF2B5EF4-FFF2-40B4-BE49-F238E27FC236}">
                <a16:creationId xmlns:a16="http://schemas.microsoft.com/office/drawing/2014/main" id="{3C7A9432-7EC1-AEE9-3128-C7AD0BCD2005}"/>
              </a:ext>
            </a:extLst>
          </p:cNvPr>
          <p:cNvSpPr>
            <a:spLocks noGrp="1"/>
          </p:cNvSpPr>
          <p:nvPr>
            <p:ph idx="1"/>
          </p:nvPr>
        </p:nvSpPr>
        <p:spPr>
          <a:xfrm>
            <a:off x="714829" y="1371600"/>
            <a:ext cx="7772400" cy="4114800"/>
          </a:xfrm>
        </p:spPr>
        <p:txBody>
          <a:bodyPr/>
          <a:lstStyle/>
          <a:p>
            <a:pPr marL="0" marR="0"/>
            <a:r>
              <a:rPr lang="en-US" sz="2600" kern="100" dirty="0">
                <a:effectLst/>
                <a:ea typeface="Calibri" panose="020F0502020204030204" pitchFamily="34" charset="0"/>
                <a:cs typeface="Times New Roman" panose="02020603050405020304" pitchFamily="18" charset="0"/>
              </a:rPr>
              <a:t>Transcatheter Aortic -Valve Replacement for Asymptomatic Severe Aortic Stenosis</a:t>
            </a:r>
          </a:p>
          <a:p>
            <a:pPr marL="0" marR="0"/>
            <a:r>
              <a:rPr lang="en-US" sz="2600" kern="100" dirty="0">
                <a:effectLst/>
                <a:ea typeface="Calibri" panose="020F0502020204030204" pitchFamily="34" charset="0"/>
                <a:cs typeface="Times New Roman" panose="02020603050405020304" pitchFamily="18" charset="0"/>
              </a:rPr>
              <a:t>Fracture Prevention with Infrequent Zoledronate in Women 50 to 60 Years of Age</a:t>
            </a:r>
          </a:p>
          <a:p>
            <a:pPr marL="0" marR="0" indent="0">
              <a:buNone/>
            </a:pPr>
            <a:endParaRPr lang="en-US" sz="2600" kern="100" dirty="0">
              <a:effectLst/>
              <a:ea typeface="Calibri" panose="020F0502020204030204" pitchFamily="34" charset="0"/>
              <a:cs typeface="Times New Roman" panose="02020603050405020304" pitchFamily="18" charset="0"/>
            </a:endParaRPr>
          </a:p>
          <a:p>
            <a:pPr marL="0"/>
            <a:r>
              <a:rPr lang="en-US" sz="2600" kern="100" dirty="0">
                <a:effectLst/>
                <a:ea typeface="Calibri" panose="020F0502020204030204" pitchFamily="34" charset="0"/>
                <a:cs typeface="Times New Roman" panose="02020603050405020304" pitchFamily="18" charset="0"/>
              </a:rPr>
              <a:t>Asymptomatic Severe Aortic-Valve Stenosis — To Wait or Not to Wait (editorial) </a:t>
            </a:r>
          </a:p>
          <a:p>
            <a:pPr marL="0" marR="0"/>
            <a:r>
              <a:rPr lang="en-US" sz="2600" kern="100" dirty="0">
                <a:effectLst/>
                <a:ea typeface="Calibri" panose="020F0502020204030204" pitchFamily="34" charset="0"/>
                <a:cs typeface="Times New Roman" panose="02020603050405020304" pitchFamily="18" charset="0"/>
              </a:rPr>
              <a:t>Infrequent Zoledronate — Small Individual Gain, Larger Population Gain (editorial)</a:t>
            </a:r>
          </a:p>
          <a:p>
            <a:pPr marL="0">
              <a:spcBef>
                <a:spcPts val="400"/>
              </a:spcBef>
              <a:spcAft>
                <a:spcPts val="200"/>
              </a:spcAft>
            </a:pPr>
            <a:endParaRPr lang="en-US" sz="2400" b="0" i="0" u="none" strike="noStrike" dirty="0">
              <a:effectLst/>
            </a:endParaRPr>
          </a:p>
          <a:p>
            <a:pPr marL="0" marR="0">
              <a:spcBef>
                <a:spcPts val="400"/>
              </a:spcBef>
              <a:spcAft>
                <a:spcPts val="200"/>
              </a:spcAft>
            </a:pPr>
            <a:endParaRPr lang="en-US" sz="2400" i="0" strike="noStrike" kern="100" dirty="0">
              <a:effectLst/>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endParaRPr lang="en-US" sz="1800" b="1" kern="100" dirty="0">
              <a:solidFill>
                <a:srgbClr val="3366FF"/>
              </a:solidFill>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r>
              <a:rPr lang="en-US" sz="1800" b="1" i="0" u="none" strike="noStrike" kern="100" dirty="0">
                <a:solidFill>
                  <a:srgbClr val="3366FF"/>
                </a:solidFill>
                <a:effectLst/>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rPr>
              <a:t> </a:t>
            </a:r>
            <a:endParaRPr lang="en-US" sz="1800" b="1" i="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effectLst/>
            </a:endParaRPr>
          </a:p>
          <a:p>
            <a:endParaRPr lang="en-US" sz="2400" dirty="0"/>
          </a:p>
        </p:txBody>
      </p:sp>
    </p:spTree>
    <p:extLst>
      <p:ext uri="{BB962C8B-B14F-4D97-AF65-F5344CB8AC3E}">
        <p14:creationId xmlns:p14="http://schemas.microsoft.com/office/powerpoint/2010/main" val="2991331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0B689-7A5C-19E8-F0BC-1770850458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BEDFB-0375-3A10-206E-B0BD5F4E0360}"/>
              </a:ext>
            </a:extLst>
          </p:cNvPr>
          <p:cNvSpPr>
            <a:spLocks noGrp="1"/>
          </p:cNvSpPr>
          <p:nvPr>
            <p:ph type="title"/>
          </p:nvPr>
        </p:nvSpPr>
        <p:spPr>
          <a:xfrm>
            <a:off x="685800" y="76200"/>
            <a:ext cx="7772400" cy="1447800"/>
          </a:xfrm>
        </p:spPr>
        <p:txBody>
          <a:bodyPr/>
          <a:lstStyle/>
          <a:p>
            <a:br>
              <a:rPr lang="en-US" sz="3600" dirty="0"/>
            </a:br>
            <a:br>
              <a:rPr lang="en-US" sz="3600" dirty="0"/>
            </a:br>
            <a:r>
              <a:rPr lang="en-US" sz="3600" dirty="0"/>
              <a:t>Selected Sample Titles</a:t>
            </a:r>
            <a:br>
              <a:rPr lang="en-US" sz="3600" dirty="0"/>
            </a:br>
            <a:r>
              <a:rPr lang="en-US" sz="2800" b="1" kern="100" dirty="0">
                <a:effectLst/>
                <a:ea typeface="Calibri" panose="020F0502020204030204" pitchFamily="34" charset="0"/>
                <a:cs typeface="Times New Roman" panose="02020603050405020304" pitchFamily="18" charset="0"/>
              </a:rPr>
              <a:t>JAMA</a:t>
            </a:r>
            <a:r>
              <a:rPr lang="en-US" sz="2800" kern="100" dirty="0">
                <a:effectLst/>
                <a:ea typeface="Calibri" panose="020F0502020204030204" pitchFamily="34" charset="0"/>
                <a:cs typeface="Times New Roman" panose="02020603050405020304" pitchFamily="18" charset="0"/>
              </a:rPr>
              <a:t> – January 2025</a:t>
            </a:r>
            <a:br>
              <a:rPr lang="en-US" sz="3600" kern="100" dirty="0">
                <a:effectLst/>
                <a:ea typeface="Calibri" panose="020F0502020204030204" pitchFamily="34" charset="0"/>
                <a:cs typeface="Times New Roman" panose="02020603050405020304" pitchFamily="18" charset="0"/>
              </a:rPr>
            </a:br>
            <a:br>
              <a:rPr lang="en-US" sz="3600" dirty="0"/>
            </a:br>
            <a:endParaRPr lang="en-US" sz="2400" dirty="0"/>
          </a:p>
        </p:txBody>
      </p:sp>
      <p:sp>
        <p:nvSpPr>
          <p:cNvPr id="3" name="Content Placeholder 2">
            <a:extLst>
              <a:ext uri="{FF2B5EF4-FFF2-40B4-BE49-F238E27FC236}">
                <a16:creationId xmlns:a16="http://schemas.microsoft.com/office/drawing/2014/main" id="{451B67D0-7A84-4C96-4BA3-2DE1F11816E1}"/>
              </a:ext>
            </a:extLst>
          </p:cNvPr>
          <p:cNvSpPr>
            <a:spLocks noGrp="1"/>
          </p:cNvSpPr>
          <p:nvPr>
            <p:ph idx="1"/>
          </p:nvPr>
        </p:nvSpPr>
        <p:spPr>
          <a:xfrm>
            <a:off x="685800" y="1534633"/>
            <a:ext cx="7772400" cy="4114800"/>
          </a:xfrm>
        </p:spPr>
        <p:txBody>
          <a:bodyPr/>
          <a:lstStyle/>
          <a:p>
            <a:pPr marL="0" marR="0"/>
            <a:r>
              <a:rPr lang="en-US" sz="2600" kern="100" dirty="0">
                <a:effectLst/>
                <a:ea typeface="Calibri" panose="020F0502020204030204" pitchFamily="34" charset="0"/>
                <a:cs typeface="Times New Roman" panose="02020603050405020304" pitchFamily="18" charset="0"/>
              </a:rPr>
              <a:t>Early Intervention in Patients with Asymptomatic Severe Aortic Stenosis and Myocardial Fibrosis: </a:t>
            </a:r>
            <a:r>
              <a:rPr lang="en-US" sz="2600" kern="100" dirty="0">
                <a:ea typeface="Calibri" panose="020F0502020204030204" pitchFamily="34" charset="0"/>
                <a:cs typeface="Times New Roman" panose="02020603050405020304" pitchFamily="18" charset="0"/>
              </a:rPr>
              <a:t>          </a:t>
            </a:r>
            <a:r>
              <a:rPr lang="en-US" sz="2600" kern="100" dirty="0">
                <a:effectLst/>
                <a:ea typeface="Calibri" panose="020F0502020204030204" pitchFamily="34" charset="0"/>
                <a:cs typeface="Times New Roman" panose="02020603050405020304" pitchFamily="18" charset="0"/>
              </a:rPr>
              <a:t>The EVOLVED Randomized Clinical Trial </a:t>
            </a:r>
          </a:p>
          <a:p>
            <a:pPr marL="0" marR="0"/>
            <a:r>
              <a:rPr lang="en-US" sz="2600" kern="100" dirty="0">
                <a:effectLst/>
                <a:ea typeface="Calibri" panose="020F0502020204030204" pitchFamily="34" charset="0"/>
                <a:cs typeface="Times New Roman" panose="02020603050405020304" pitchFamily="18" charset="0"/>
              </a:rPr>
              <a:t>Expanded Newborn Screening Using Genome Sequencing for Early Actionable Conditions</a:t>
            </a:r>
          </a:p>
          <a:p>
            <a:pPr marL="0" marR="0"/>
            <a:endParaRPr lang="en-US" sz="2600" kern="100" dirty="0">
              <a:ea typeface="Calibri" panose="020F0502020204030204" pitchFamily="34" charset="0"/>
              <a:cs typeface="Times New Roman" panose="02020603050405020304" pitchFamily="18" charset="0"/>
            </a:endParaRPr>
          </a:p>
          <a:p>
            <a:pPr marL="0"/>
            <a:r>
              <a:rPr lang="en-US" sz="2600" kern="100" dirty="0">
                <a:effectLst/>
                <a:ea typeface="Calibri" panose="020F0502020204030204" pitchFamily="34" charset="0"/>
                <a:cs typeface="Times New Roman" panose="02020603050405020304" pitchFamily="18" charset="0"/>
              </a:rPr>
              <a:t>Myocardial Fibrosis and Timing of Intervention for Aortic Stenosis [editorial] </a:t>
            </a:r>
          </a:p>
          <a:p>
            <a:pPr marL="0" marR="0"/>
            <a:r>
              <a:rPr lang="en-US" sz="2600" kern="100" dirty="0">
                <a:effectLst/>
                <a:ea typeface="Calibri" panose="020F0502020204030204" pitchFamily="34" charset="0"/>
                <a:cs typeface="Times New Roman" panose="02020603050405020304" pitchFamily="18" charset="0"/>
              </a:rPr>
              <a:t>The Path to Genomic Screening—Far from Simple, but the Journey Has Begun (editorial)</a:t>
            </a:r>
          </a:p>
          <a:p>
            <a:pPr marL="0" marR="0">
              <a:spcBef>
                <a:spcPts val="400"/>
              </a:spcBef>
              <a:spcAft>
                <a:spcPts val="200"/>
              </a:spcAft>
            </a:pPr>
            <a:endParaRPr lang="en-US" sz="2600" i="0" strike="noStrike" kern="100" dirty="0">
              <a:effectLst/>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endParaRPr lang="en-US" sz="1800" b="1" kern="100" dirty="0">
              <a:solidFill>
                <a:srgbClr val="3366FF"/>
              </a:solidFill>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r>
              <a:rPr lang="en-US" sz="1800" b="1" i="0" u="none" strike="noStrike" kern="100" dirty="0">
                <a:solidFill>
                  <a:srgbClr val="3366FF"/>
                </a:solidFill>
                <a:effectLst/>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rPr>
              <a:t> </a:t>
            </a:r>
            <a:endParaRPr lang="en-US" sz="1800" b="1" i="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effectLst/>
            </a:endParaRPr>
          </a:p>
          <a:p>
            <a:endParaRPr lang="en-US" sz="2400" dirty="0"/>
          </a:p>
        </p:txBody>
      </p:sp>
    </p:spTree>
    <p:extLst>
      <p:ext uri="{BB962C8B-B14F-4D97-AF65-F5344CB8AC3E}">
        <p14:creationId xmlns:p14="http://schemas.microsoft.com/office/powerpoint/2010/main" val="1644008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A0C04-A4A8-0BB8-6A6C-0C790B906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2969F-3FCC-47E1-897A-17466C6ADD34}"/>
              </a:ext>
            </a:extLst>
          </p:cNvPr>
          <p:cNvSpPr>
            <a:spLocks noGrp="1"/>
          </p:cNvSpPr>
          <p:nvPr>
            <p:ph type="title"/>
          </p:nvPr>
        </p:nvSpPr>
        <p:spPr>
          <a:xfrm>
            <a:off x="1066800" y="304800"/>
            <a:ext cx="7772400" cy="1447800"/>
          </a:xfrm>
        </p:spPr>
        <p:txBody>
          <a:bodyPr/>
          <a:lstStyle/>
          <a:p>
            <a:br>
              <a:rPr lang="en-US" sz="3600" dirty="0"/>
            </a:br>
            <a:r>
              <a:rPr lang="en-US" sz="3600" dirty="0"/>
              <a:t>Selected Sample Titles</a:t>
            </a:r>
            <a:br>
              <a:rPr lang="en-US" sz="3600" dirty="0"/>
            </a:br>
            <a:r>
              <a:rPr lang="en-US" sz="2800" b="1" kern="100" dirty="0">
                <a:effectLst/>
                <a:ea typeface="Calibri" panose="020F0502020204030204" pitchFamily="34" charset="0"/>
                <a:cs typeface="Times New Roman" panose="02020603050405020304" pitchFamily="18" charset="0"/>
              </a:rPr>
              <a:t>Lancet </a:t>
            </a:r>
            <a:r>
              <a:rPr lang="en-US" sz="2800" kern="100" dirty="0">
                <a:effectLst/>
                <a:ea typeface="Calibri" panose="020F0502020204030204" pitchFamily="34" charset="0"/>
                <a:cs typeface="Times New Roman" panose="02020603050405020304" pitchFamily="18" charset="0"/>
              </a:rPr>
              <a:t>– January 2025</a:t>
            </a:r>
            <a:br>
              <a:rPr lang="en-US" sz="3600" kern="100" dirty="0">
                <a:effectLst/>
                <a:ea typeface="Calibri" panose="020F0502020204030204" pitchFamily="34" charset="0"/>
                <a:cs typeface="Times New Roman" panose="02020603050405020304" pitchFamily="18" charset="0"/>
              </a:rPr>
            </a:br>
            <a:br>
              <a:rPr lang="en-US" sz="3600" dirty="0"/>
            </a:br>
            <a:endParaRPr lang="en-US" sz="2400" dirty="0"/>
          </a:p>
        </p:txBody>
      </p:sp>
      <p:sp>
        <p:nvSpPr>
          <p:cNvPr id="3" name="Content Placeholder 2">
            <a:extLst>
              <a:ext uri="{FF2B5EF4-FFF2-40B4-BE49-F238E27FC236}">
                <a16:creationId xmlns:a16="http://schemas.microsoft.com/office/drawing/2014/main" id="{7528882E-77E5-4209-E9DE-DD04D92CA586}"/>
              </a:ext>
            </a:extLst>
          </p:cNvPr>
          <p:cNvSpPr>
            <a:spLocks noGrp="1"/>
          </p:cNvSpPr>
          <p:nvPr>
            <p:ph idx="1"/>
          </p:nvPr>
        </p:nvSpPr>
        <p:spPr>
          <a:xfrm>
            <a:off x="714829" y="1524000"/>
            <a:ext cx="7772400" cy="4800600"/>
          </a:xfrm>
        </p:spPr>
        <p:txBody>
          <a:bodyPr/>
          <a:lstStyle/>
          <a:p>
            <a:r>
              <a:rPr lang="en-US" sz="2600" kern="100" dirty="0">
                <a:effectLst/>
                <a:ea typeface="Calibri" panose="020F0502020204030204" pitchFamily="34" charset="0"/>
                <a:cs typeface="Times New Roman" panose="02020603050405020304" pitchFamily="18" charset="0"/>
              </a:rPr>
              <a:t>Trans-arterial </a:t>
            </a:r>
            <a:r>
              <a:rPr lang="en-US" sz="2600" kern="100" dirty="0" err="1">
                <a:effectLst/>
                <a:ea typeface="Calibri" panose="020F0502020204030204" pitchFamily="34" charset="0"/>
                <a:cs typeface="Times New Roman" panose="02020603050405020304" pitchFamily="18" charset="0"/>
              </a:rPr>
              <a:t>chemoembolisation</a:t>
            </a:r>
            <a:r>
              <a:rPr lang="en-US" sz="2600" kern="100" dirty="0">
                <a:effectLst/>
                <a:ea typeface="Calibri" panose="020F0502020204030204" pitchFamily="34" charset="0"/>
                <a:cs typeface="Times New Roman" panose="02020603050405020304" pitchFamily="18" charset="0"/>
              </a:rPr>
              <a:t> combined with </a:t>
            </a:r>
            <a:r>
              <a:rPr lang="en-US" sz="2600" kern="100" dirty="0" err="1">
                <a:effectLst/>
                <a:ea typeface="Calibri" panose="020F0502020204030204" pitchFamily="34" charset="0"/>
                <a:cs typeface="Times New Roman" panose="02020603050405020304" pitchFamily="18" charset="0"/>
              </a:rPr>
              <a:t>lenvatinib</a:t>
            </a:r>
            <a:r>
              <a:rPr lang="en-US" sz="2600" kern="100" dirty="0">
                <a:effectLst/>
                <a:ea typeface="Calibri" panose="020F0502020204030204" pitchFamily="34" charset="0"/>
                <a:cs typeface="Times New Roman" panose="02020603050405020304" pitchFamily="18" charset="0"/>
              </a:rPr>
              <a:t> plus pembrolizumab versus dual placebo for unresectable, non-metastatic hepatocellular carcinoma (LEAP-012): a </a:t>
            </a:r>
            <a:r>
              <a:rPr lang="en-US" sz="2600" kern="100" dirty="0" err="1">
                <a:effectLst/>
                <a:ea typeface="Calibri" panose="020F0502020204030204" pitchFamily="34" charset="0"/>
                <a:cs typeface="Times New Roman" panose="02020603050405020304" pitchFamily="18" charset="0"/>
              </a:rPr>
              <a:t>multicentre</a:t>
            </a:r>
            <a:r>
              <a:rPr lang="en-US" sz="2600" kern="100" dirty="0">
                <a:effectLst/>
                <a:ea typeface="Calibri" panose="020F0502020204030204" pitchFamily="34" charset="0"/>
                <a:cs typeface="Times New Roman" panose="02020603050405020304" pitchFamily="18" charset="0"/>
              </a:rPr>
              <a:t>, </a:t>
            </a:r>
            <a:r>
              <a:rPr lang="en-US" sz="2600" kern="100" dirty="0" err="1">
                <a:effectLst/>
                <a:ea typeface="Calibri" panose="020F0502020204030204" pitchFamily="34" charset="0"/>
                <a:cs typeface="Times New Roman" panose="02020603050405020304" pitchFamily="18" charset="0"/>
              </a:rPr>
              <a:t>randomised</a:t>
            </a:r>
            <a:r>
              <a:rPr lang="en-US" sz="2600" kern="100" dirty="0">
                <a:effectLst/>
                <a:ea typeface="Calibri" panose="020F0502020204030204" pitchFamily="34" charset="0"/>
                <a:cs typeface="Times New Roman" panose="02020603050405020304" pitchFamily="18" charset="0"/>
              </a:rPr>
              <a:t>, double-blind, phase 3 study </a:t>
            </a:r>
          </a:p>
          <a:p>
            <a:pPr marL="0" marR="0"/>
            <a:r>
              <a:rPr lang="en-US" sz="2600" kern="100" dirty="0">
                <a:effectLst/>
                <a:ea typeface="Calibri" panose="020F0502020204030204" pitchFamily="34" charset="0"/>
                <a:cs typeface="Times New Roman" panose="02020603050405020304" pitchFamily="18" charset="0"/>
              </a:rPr>
              <a:t>Appendicectomy versus antibiotics for acute  uncomplicated appendicitis in children: an open-label, international, </a:t>
            </a:r>
            <a:r>
              <a:rPr lang="en-US" sz="2600" kern="100" dirty="0" err="1">
                <a:effectLst/>
                <a:ea typeface="Calibri" panose="020F0502020204030204" pitchFamily="34" charset="0"/>
                <a:cs typeface="Times New Roman" panose="02020603050405020304" pitchFamily="18" charset="0"/>
              </a:rPr>
              <a:t>multicentre</a:t>
            </a:r>
            <a:r>
              <a:rPr lang="en-US" sz="2600" kern="100" dirty="0">
                <a:effectLst/>
                <a:ea typeface="Calibri" panose="020F0502020204030204" pitchFamily="34" charset="0"/>
                <a:cs typeface="Times New Roman" panose="02020603050405020304" pitchFamily="18" charset="0"/>
              </a:rPr>
              <a:t>, </a:t>
            </a:r>
            <a:r>
              <a:rPr lang="en-US" sz="2600" kern="100" dirty="0" err="1">
                <a:effectLst/>
                <a:ea typeface="Calibri" panose="020F0502020204030204" pitchFamily="34" charset="0"/>
                <a:cs typeface="Times New Roman" panose="02020603050405020304" pitchFamily="18" charset="0"/>
              </a:rPr>
              <a:t>randomised</a:t>
            </a:r>
            <a:r>
              <a:rPr lang="en-US" sz="2600" kern="100" dirty="0">
                <a:effectLst/>
                <a:ea typeface="Calibri" panose="020F0502020204030204" pitchFamily="34" charset="0"/>
                <a:cs typeface="Times New Roman" panose="02020603050405020304" pitchFamily="18" charset="0"/>
              </a:rPr>
              <a:t>, non-inferiority trial</a:t>
            </a:r>
          </a:p>
          <a:p>
            <a:pPr marL="0" marR="0"/>
            <a:r>
              <a:rPr lang="en-US" sz="2600" kern="100" dirty="0">
                <a:effectLst/>
                <a:ea typeface="Calibri" panose="020F0502020204030204" pitchFamily="34" charset="0"/>
                <a:cs typeface="Times New Roman" panose="02020603050405020304" pitchFamily="18" charset="0"/>
              </a:rPr>
              <a:t>Antibiotics alone versus appendicectomy for uncomplicated appendicitis in children (editorial)</a:t>
            </a:r>
          </a:p>
          <a:p>
            <a:pPr marL="0">
              <a:spcBef>
                <a:spcPts val="400"/>
              </a:spcBef>
              <a:spcAft>
                <a:spcPts val="200"/>
              </a:spcAft>
            </a:pPr>
            <a:endParaRPr lang="en-US" sz="2400" b="0" i="0" u="none" strike="noStrike" dirty="0">
              <a:effectLst/>
            </a:endParaRPr>
          </a:p>
          <a:p>
            <a:pPr marL="0" marR="0">
              <a:spcBef>
                <a:spcPts val="400"/>
              </a:spcBef>
              <a:spcAft>
                <a:spcPts val="200"/>
              </a:spcAft>
            </a:pPr>
            <a:endParaRPr lang="en-US" sz="2400" i="0" strike="noStrike" kern="100" dirty="0">
              <a:effectLst/>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endParaRPr lang="en-US" sz="1800" b="1" kern="100" dirty="0">
              <a:solidFill>
                <a:srgbClr val="3366FF"/>
              </a:solidFill>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endParaRPr>
          </a:p>
          <a:p>
            <a:pPr marL="0" marR="0">
              <a:spcBef>
                <a:spcPts val="400"/>
              </a:spcBef>
              <a:spcAft>
                <a:spcPts val="200"/>
              </a:spcAft>
            </a:pPr>
            <a:r>
              <a:rPr lang="en-US" sz="1800" b="1" i="0" u="none" strike="noStrike" kern="100" dirty="0">
                <a:solidFill>
                  <a:srgbClr val="3366FF"/>
                </a:solidFill>
                <a:effectLst/>
                <a:latin typeface="Fira Sans" panose="020B0503050000020004" pitchFamily="34" charset="0"/>
                <a:ea typeface="Times New Roman" panose="02020603050405020304" pitchFamily="18" charset="0"/>
                <a:cs typeface="Times New Roman" panose="02020603050405020304" pitchFamily="18" charset="0"/>
                <a:hlinkClick r:id="rId2" tooltip="“It’s Incapacitated Me in so Many Ways”: Older Adults’ Lived Experience With Postoperative Symptoms at Home After Major Elective Surgery">
                  <a:extLst>
                    <a:ext uri="{A12FA001-AC4F-418D-AE19-62706E023703}">
                      <ahyp:hlinkClr xmlns:ahyp="http://schemas.microsoft.com/office/drawing/2018/hyperlinkcolor" val="tx"/>
                    </a:ext>
                  </a:extLst>
                </a:hlinkClick>
              </a:rPr>
              <a:t> </a:t>
            </a:r>
            <a:endParaRPr lang="en-US" sz="1800" b="1" i="1" kern="100" dirty="0">
              <a:solidFill>
                <a:srgbClr val="2F5496"/>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dirty="0">
              <a:effectLst/>
            </a:endParaRPr>
          </a:p>
          <a:p>
            <a:endParaRPr lang="en-US" sz="2400" dirty="0"/>
          </a:p>
        </p:txBody>
      </p:sp>
    </p:spTree>
    <p:extLst>
      <p:ext uri="{BB962C8B-B14F-4D97-AF65-F5344CB8AC3E}">
        <p14:creationId xmlns:p14="http://schemas.microsoft.com/office/powerpoint/2010/main" val="2181850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E167A1F9-4B75-486E-AA11-59E2299E1A36}"/>
              </a:ext>
            </a:extLst>
          </p:cNvPr>
          <p:cNvSpPr>
            <a:spLocks noGrp="1" noChangeArrowheads="1"/>
          </p:cNvSpPr>
          <p:nvPr>
            <p:ph type="title"/>
          </p:nvPr>
        </p:nvSpPr>
        <p:spPr/>
        <p:txBody>
          <a:bodyPr/>
          <a:lstStyle/>
          <a:p>
            <a:r>
              <a:rPr lang="en-US" altLang="en-US" sz="3200" dirty="0"/>
              <a:t>5. Develop an Informative, Quality Abstract </a:t>
            </a:r>
          </a:p>
        </p:txBody>
      </p:sp>
      <p:sp>
        <p:nvSpPr>
          <p:cNvPr id="160771" name="Rectangle 3">
            <a:extLst>
              <a:ext uri="{FF2B5EF4-FFF2-40B4-BE49-F238E27FC236}">
                <a16:creationId xmlns:a16="http://schemas.microsoft.com/office/drawing/2014/main" id="{4BE417D9-6200-4077-B449-592AFB167CF1}"/>
              </a:ext>
            </a:extLst>
          </p:cNvPr>
          <p:cNvSpPr>
            <a:spLocks noGrp="1" noChangeArrowheads="1"/>
          </p:cNvSpPr>
          <p:nvPr>
            <p:ph type="body" idx="1"/>
          </p:nvPr>
        </p:nvSpPr>
        <p:spPr>
          <a:xfrm>
            <a:off x="665018" y="1731818"/>
            <a:ext cx="7772400" cy="4114800"/>
          </a:xfrm>
        </p:spPr>
        <p:txBody>
          <a:bodyPr/>
          <a:lstStyle/>
          <a:p>
            <a:r>
              <a:rPr lang="en-US" sz="2800" dirty="0"/>
              <a:t>Abstract - prominent position in the article</a:t>
            </a:r>
          </a:p>
          <a:p>
            <a:r>
              <a:rPr lang="en-US" sz="2800" dirty="0"/>
              <a:t>Represents an overview of the study / report </a:t>
            </a:r>
          </a:p>
          <a:p>
            <a:r>
              <a:rPr lang="en-US" sz="2800" dirty="0"/>
              <a:t>Provides a summary of the study design </a:t>
            </a:r>
          </a:p>
          <a:p>
            <a:r>
              <a:rPr lang="en-US" sz="2800" dirty="0"/>
              <a:t>Reports actual data for main results</a:t>
            </a:r>
          </a:p>
          <a:p>
            <a:r>
              <a:rPr lang="en-US" sz="2800" dirty="0"/>
              <a:t>Makes key findings of the article readily available, such as in literature searches</a:t>
            </a:r>
          </a:p>
          <a:p>
            <a:r>
              <a:rPr lang="en-US" sz="2800" dirty="0"/>
              <a:t>Provides a clear “take home” message </a:t>
            </a:r>
          </a:p>
          <a:p>
            <a:r>
              <a:rPr lang="en-US" sz="2800" dirty="0"/>
              <a:t>May include caveats</a:t>
            </a:r>
          </a:p>
        </p:txBody>
      </p:sp>
    </p:spTree>
    <p:extLst>
      <p:ext uri="{BB962C8B-B14F-4D97-AF65-F5344CB8AC3E}">
        <p14:creationId xmlns:p14="http://schemas.microsoft.com/office/powerpoint/2010/main" val="3588532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E167A1F9-4B75-486E-AA11-59E2299E1A36}"/>
              </a:ext>
            </a:extLst>
          </p:cNvPr>
          <p:cNvSpPr>
            <a:spLocks noGrp="1" noChangeArrowheads="1"/>
          </p:cNvSpPr>
          <p:nvPr>
            <p:ph type="title"/>
          </p:nvPr>
        </p:nvSpPr>
        <p:spPr>
          <a:xfrm>
            <a:off x="685800" y="381000"/>
            <a:ext cx="7772400" cy="1143000"/>
          </a:xfrm>
        </p:spPr>
        <p:txBody>
          <a:bodyPr/>
          <a:lstStyle/>
          <a:p>
            <a:r>
              <a:rPr lang="en-US" altLang="en-US" sz="3600" dirty="0"/>
              <a:t>Research Manuscript Format - Abstract</a:t>
            </a:r>
            <a:r>
              <a:rPr lang="en-US" altLang="en-US" sz="4000" dirty="0"/>
              <a:t> </a:t>
            </a:r>
          </a:p>
        </p:txBody>
      </p:sp>
      <p:sp>
        <p:nvSpPr>
          <p:cNvPr id="160771" name="Rectangle 3">
            <a:extLst>
              <a:ext uri="{FF2B5EF4-FFF2-40B4-BE49-F238E27FC236}">
                <a16:creationId xmlns:a16="http://schemas.microsoft.com/office/drawing/2014/main" id="{4BE417D9-6200-4077-B449-592AFB167CF1}"/>
              </a:ext>
            </a:extLst>
          </p:cNvPr>
          <p:cNvSpPr>
            <a:spLocks noGrp="1" noChangeArrowheads="1"/>
          </p:cNvSpPr>
          <p:nvPr>
            <p:ph type="body" idx="1"/>
          </p:nvPr>
        </p:nvSpPr>
        <p:spPr>
          <a:xfrm>
            <a:off x="685800" y="1257300"/>
            <a:ext cx="7772400" cy="4343400"/>
          </a:xfrm>
        </p:spPr>
        <p:txBody>
          <a:bodyPr/>
          <a:lstStyle/>
          <a:p>
            <a:r>
              <a:rPr lang="en-US" sz="2800" dirty="0"/>
              <a:t>Important entry point in manuscript evaluation</a:t>
            </a:r>
          </a:p>
          <a:p>
            <a:r>
              <a:rPr lang="en-US" sz="2800" dirty="0"/>
              <a:t>May shape the impressions of editors and reviewers </a:t>
            </a:r>
          </a:p>
          <a:p>
            <a:pPr lvl="1"/>
            <a:r>
              <a:rPr lang="en-US" dirty="0"/>
              <a:t>High-quality, well-written, detailed abstract - may signal that the same quality will follow throughout the full manuscript </a:t>
            </a:r>
          </a:p>
          <a:p>
            <a:pPr lvl="1"/>
            <a:r>
              <a:rPr lang="en-US" dirty="0"/>
              <a:t>Low-quality, poorly written, incomplete abstract - may create negative initial perceptions about the manuscript </a:t>
            </a:r>
            <a:r>
              <a:rPr lang="en-US" altLang="en-US" dirty="0"/>
              <a:t>  </a:t>
            </a:r>
          </a:p>
          <a:p>
            <a:r>
              <a:rPr lang="en-US" sz="2800" dirty="0"/>
              <a:t>Ensure abstract is accurate, complete, and carefully prepared</a:t>
            </a:r>
            <a:endParaRPr lang="en-US" altLang="en-US" sz="2800" dirty="0"/>
          </a:p>
        </p:txBody>
      </p:sp>
    </p:spTree>
    <p:extLst>
      <p:ext uri="{BB962C8B-B14F-4D97-AF65-F5344CB8AC3E}">
        <p14:creationId xmlns:p14="http://schemas.microsoft.com/office/powerpoint/2010/main" val="1649489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E167A1F9-4B75-486E-AA11-59E2299E1A36}"/>
              </a:ext>
            </a:extLst>
          </p:cNvPr>
          <p:cNvSpPr>
            <a:spLocks noGrp="1" noChangeArrowheads="1"/>
          </p:cNvSpPr>
          <p:nvPr>
            <p:ph type="title"/>
          </p:nvPr>
        </p:nvSpPr>
        <p:spPr/>
        <p:txBody>
          <a:bodyPr/>
          <a:lstStyle/>
          <a:p>
            <a:r>
              <a:rPr lang="en-US" altLang="en-US" sz="3600" dirty="0"/>
              <a:t>Research Manuscript Format - Abstract </a:t>
            </a:r>
          </a:p>
        </p:txBody>
      </p:sp>
      <p:sp>
        <p:nvSpPr>
          <p:cNvPr id="160771" name="Rectangle 3">
            <a:extLst>
              <a:ext uri="{FF2B5EF4-FFF2-40B4-BE49-F238E27FC236}">
                <a16:creationId xmlns:a16="http://schemas.microsoft.com/office/drawing/2014/main" id="{4BE417D9-6200-4077-B449-592AFB167CF1}"/>
              </a:ext>
            </a:extLst>
          </p:cNvPr>
          <p:cNvSpPr>
            <a:spLocks noGrp="1" noChangeArrowheads="1"/>
          </p:cNvSpPr>
          <p:nvPr>
            <p:ph type="body" idx="1"/>
          </p:nvPr>
        </p:nvSpPr>
        <p:spPr>
          <a:xfrm>
            <a:off x="699655" y="1752600"/>
            <a:ext cx="7772400" cy="4572000"/>
          </a:xfrm>
        </p:spPr>
        <p:txBody>
          <a:bodyPr/>
          <a:lstStyle/>
          <a:p>
            <a:r>
              <a:rPr lang="en-US" sz="2600" dirty="0"/>
              <a:t>Review journal instructions and published articles to determine abstract structure, format, standards, and stylistic elements</a:t>
            </a:r>
          </a:p>
          <a:p>
            <a:r>
              <a:rPr lang="en-US" altLang="en-US" sz="2600" dirty="0"/>
              <a:t>** Use correct journal abstract format</a:t>
            </a:r>
          </a:p>
          <a:p>
            <a:r>
              <a:rPr lang="en-US" altLang="en-US" sz="2600" dirty="0"/>
              <a:t>Failure to follow format may suggest:</a:t>
            </a:r>
          </a:p>
          <a:p>
            <a:pPr lvl="1"/>
            <a:r>
              <a:rPr lang="en-US" sz="2600" dirty="0"/>
              <a:t>author is not familiar with the journal </a:t>
            </a:r>
          </a:p>
          <a:p>
            <a:pPr lvl="1"/>
            <a:r>
              <a:rPr lang="en-US" sz="2600" dirty="0"/>
              <a:t>author lacks appropriate attention to detail</a:t>
            </a:r>
          </a:p>
          <a:p>
            <a:pPr lvl="1"/>
            <a:r>
              <a:rPr lang="en-US" sz="2600" dirty="0"/>
              <a:t>manuscript already been submitted to another journal and rejected. </a:t>
            </a:r>
          </a:p>
          <a:p>
            <a:pPr lvl="1"/>
            <a:endParaRPr lang="en-US" dirty="0"/>
          </a:p>
          <a:p>
            <a:pPr lvl="1"/>
            <a:endParaRPr lang="en-US" alt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E167A1F9-4B75-486E-AA11-59E2299E1A36}"/>
              </a:ext>
            </a:extLst>
          </p:cNvPr>
          <p:cNvSpPr>
            <a:spLocks noGrp="1" noChangeArrowheads="1"/>
          </p:cNvSpPr>
          <p:nvPr>
            <p:ph type="title"/>
          </p:nvPr>
        </p:nvSpPr>
        <p:spPr>
          <a:xfrm>
            <a:off x="651164" y="190500"/>
            <a:ext cx="7772400" cy="1143000"/>
          </a:xfrm>
        </p:spPr>
        <p:txBody>
          <a:bodyPr/>
          <a:lstStyle/>
          <a:p>
            <a:r>
              <a:rPr lang="en-US" altLang="en-US" sz="3600" dirty="0"/>
              <a:t>Research Manuscript Format - Abstract </a:t>
            </a:r>
          </a:p>
        </p:txBody>
      </p:sp>
      <p:sp>
        <p:nvSpPr>
          <p:cNvPr id="160771" name="Rectangle 3">
            <a:extLst>
              <a:ext uri="{FF2B5EF4-FFF2-40B4-BE49-F238E27FC236}">
                <a16:creationId xmlns:a16="http://schemas.microsoft.com/office/drawing/2014/main" id="{4BE417D9-6200-4077-B449-592AFB167CF1}"/>
              </a:ext>
            </a:extLst>
          </p:cNvPr>
          <p:cNvSpPr>
            <a:spLocks noGrp="1" noChangeArrowheads="1"/>
          </p:cNvSpPr>
          <p:nvPr>
            <p:ph type="body" idx="1"/>
          </p:nvPr>
        </p:nvSpPr>
        <p:spPr>
          <a:xfrm>
            <a:off x="457200" y="1370511"/>
            <a:ext cx="7772400" cy="4762500"/>
          </a:xfrm>
        </p:spPr>
        <p:txBody>
          <a:bodyPr/>
          <a:lstStyle/>
          <a:p>
            <a:pPr lvl="1">
              <a:buFont typeface="Wingdings" pitchFamily="2" charset="2"/>
              <a:buChar char="Ø"/>
            </a:pPr>
            <a:r>
              <a:rPr lang="en-US" sz="2600" b="1" i="1" dirty="0"/>
              <a:t>NEJM</a:t>
            </a:r>
            <a:r>
              <a:rPr lang="en-US" sz="2600" b="1" dirty="0"/>
              <a:t> abstract </a:t>
            </a:r>
            <a:r>
              <a:rPr lang="en-US" sz="2600" dirty="0"/>
              <a:t>– “four-part” - Background, Methods, Results, and Conclusions, length &lt; 250 words. </a:t>
            </a:r>
          </a:p>
          <a:p>
            <a:pPr lvl="1">
              <a:buFont typeface="Wingdings" pitchFamily="2" charset="2"/>
              <a:buChar char="Ø"/>
            </a:pPr>
            <a:endParaRPr lang="en-US" sz="2600" b="1" i="1" dirty="0"/>
          </a:p>
          <a:p>
            <a:pPr lvl="1">
              <a:buFont typeface="Wingdings" pitchFamily="2" charset="2"/>
              <a:buChar char="Ø"/>
            </a:pPr>
            <a:r>
              <a:rPr lang="en-US" sz="2600" b="1" i="1" dirty="0"/>
              <a:t>Lancet</a:t>
            </a:r>
            <a:r>
              <a:rPr lang="en-US" sz="2600" b="1" dirty="0"/>
              <a:t> abstract </a:t>
            </a:r>
            <a:r>
              <a:rPr lang="en-US" sz="2600" dirty="0"/>
              <a:t>- Background, Methods, Findings, Interpretation, and Funding, length &lt; 300 words. </a:t>
            </a:r>
          </a:p>
          <a:p>
            <a:pPr marL="457200" lvl="1" indent="0">
              <a:buNone/>
            </a:pPr>
            <a:endParaRPr lang="en-US" sz="2600" dirty="0"/>
          </a:p>
          <a:p>
            <a:pPr lvl="1">
              <a:buFont typeface="Wingdings" pitchFamily="2" charset="2"/>
              <a:buChar char="Ø"/>
            </a:pPr>
            <a:r>
              <a:rPr lang="en-US" sz="2600" b="1" i="1" dirty="0"/>
              <a:t>JAMA</a:t>
            </a:r>
            <a:r>
              <a:rPr lang="en-US" sz="2600" b="1" dirty="0"/>
              <a:t> abstract </a:t>
            </a:r>
            <a:r>
              <a:rPr lang="en-US" sz="2600" dirty="0"/>
              <a:t>- “multi-part” - Importance; Objective; Design, setting and Participants; Main Outcomes and Measures; Results; and Conclusions and Relevance, length &lt;  350 words. </a:t>
            </a:r>
          </a:p>
          <a:p>
            <a:pPr marL="457200" lvl="1" indent="0">
              <a:buNone/>
            </a:pPr>
            <a:endParaRPr lang="en-US" sz="2400" dirty="0"/>
          </a:p>
          <a:p>
            <a:pPr marL="457200" lvl="1" indent="0">
              <a:buNone/>
            </a:pPr>
            <a:endParaRPr lang="en-US" altLang="en-US" sz="2400" dirty="0"/>
          </a:p>
        </p:txBody>
      </p:sp>
    </p:spTree>
    <p:extLst>
      <p:ext uri="{BB962C8B-B14F-4D97-AF65-F5344CB8AC3E}">
        <p14:creationId xmlns:p14="http://schemas.microsoft.com/office/powerpoint/2010/main" val="688993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2AC9-B244-C050-2290-9CB582DBB60A}"/>
            </a:ext>
          </a:extLst>
        </p:cNvPr>
        <p:cNvGrpSpPr/>
        <p:nvPr/>
      </p:nvGrpSpPr>
      <p:grpSpPr>
        <a:xfrm>
          <a:off x="0" y="0"/>
          <a:ext cx="0" cy="0"/>
          <a:chOff x="0" y="0"/>
          <a:chExt cx="0" cy="0"/>
        </a:xfrm>
      </p:grpSpPr>
      <p:sp>
        <p:nvSpPr>
          <p:cNvPr id="160770" name="Rectangle 2">
            <a:extLst>
              <a:ext uri="{FF2B5EF4-FFF2-40B4-BE49-F238E27FC236}">
                <a16:creationId xmlns:a16="http://schemas.microsoft.com/office/drawing/2014/main" id="{E62C0DDF-1369-2C19-B889-BED8C1463865}"/>
              </a:ext>
            </a:extLst>
          </p:cNvPr>
          <p:cNvSpPr>
            <a:spLocks noGrp="1" noChangeArrowheads="1"/>
          </p:cNvSpPr>
          <p:nvPr>
            <p:ph type="title"/>
          </p:nvPr>
        </p:nvSpPr>
        <p:spPr>
          <a:xfrm>
            <a:off x="651164" y="190500"/>
            <a:ext cx="7772400" cy="1143000"/>
          </a:xfrm>
        </p:spPr>
        <p:txBody>
          <a:bodyPr/>
          <a:lstStyle/>
          <a:p>
            <a:r>
              <a:rPr lang="en-US" altLang="en-US" sz="3600" dirty="0"/>
              <a:t>Research Manuscript Format - Abstract </a:t>
            </a:r>
          </a:p>
        </p:txBody>
      </p:sp>
      <p:sp>
        <p:nvSpPr>
          <p:cNvPr id="160771" name="Rectangle 3">
            <a:extLst>
              <a:ext uri="{FF2B5EF4-FFF2-40B4-BE49-F238E27FC236}">
                <a16:creationId xmlns:a16="http://schemas.microsoft.com/office/drawing/2014/main" id="{C076A587-8868-E08B-E215-4F064E641B9A}"/>
              </a:ext>
            </a:extLst>
          </p:cNvPr>
          <p:cNvSpPr>
            <a:spLocks noGrp="1" noChangeArrowheads="1"/>
          </p:cNvSpPr>
          <p:nvPr>
            <p:ph type="body" idx="1"/>
          </p:nvPr>
        </p:nvSpPr>
        <p:spPr>
          <a:xfrm>
            <a:off x="838200" y="1333500"/>
            <a:ext cx="7467600" cy="4991100"/>
          </a:xfrm>
        </p:spPr>
        <p:txBody>
          <a:bodyPr/>
          <a:lstStyle/>
          <a:p>
            <a:pPr lvl="1">
              <a:buFont typeface="Wingdings" pitchFamily="2" charset="2"/>
              <a:buChar char="Ø"/>
            </a:pPr>
            <a:r>
              <a:rPr lang="en-US" sz="2600" b="1" dirty="0"/>
              <a:t>Annals EM abstract </a:t>
            </a:r>
            <a:r>
              <a:rPr lang="en-US" sz="2600" dirty="0"/>
              <a:t>- Study hypothesis or Objective, Methods, Results, Conclusions; </a:t>
            </a:r>
          </a:p>
          <a:p>
            <a:pPr marL="457200" lvl="1" indent="0">
              <a:buNone/>
            </a:pPr>
            <a:r>
              <a:rPr lang="en-US" sz="2600" dirty="0"/>
              <a:t>	250 words or less</a:t>
            </a:r>
          </a:p>
          <a:p>
            <a:pPr lvl="1">
              <a:buFont typeface="Wingdings" pitchFamily="2" charset="2"/>
              <a:buChar char="Ø"/>
            </a:pPr>
            <a:endParaRPr lang="en-US" sz="2600" dirty="0"/>
          </a:p>
          <a:p>
            <a:pPr lvl="1">
              <a:buFont typeface="Wingdings" pitchFamily="2" charset="2"/>
              <a:buChar char="Ø"/>
            </a:pPr>
            <a:r>
              <a:rPr lang="en-US" altLang="en-US" sz="2600" b="1" dirty="0"/>
              <a:t>Academic EM abstract </a:t>
            </a:r>
            <a:r>
              <a:rPr lang="en-US" altLang="en-US" sz="2600" dirty="0"/>
              <a:t>- </a:t>
            </a:r>
            <a:r>
              <a:rPr lang="en-US" altLang="en-US" sz="2600" dirty="0">
                <a:cs typeface="Times New Roman" panose="02020603050405020304" pitchFamily="18" charset="0"/>
              </a:rPr>
              <a:t>O</a:t>
            </a:r>
            <a:r>
              <a:rPr lang="en-US" sz="2600" dirty="0">
                <a:effectLst/>
                <a:ea typeface="Calibri" panose="020F0502020204030204" pitchFamily="34" charset="0"/>
                <a:cs typeface="Times New Roman" panose="02020603050405020304" pitchFamily="18" charset="0"/>
              </a:rPr>
              <a:t>bjectives, Methods, Results, Conclusions; 300</a:t>
            </a:r>
            <a:r>
              <a:rPr lang="en-US" sz="2600" dirty="0">
                <a:effectLst/>
              </a:rPr>
              <a:t> words or less</a:t>
            </a:r>
          </a:p>
          <a:p>
            <a:pPr lvl="1">
              <a:buFont typeface="Wingdings" pitchFamily="2" charset="2"/>
              <a:buChar char="Ø"/>
            </a:pPr>
            <a:endParaRPr lang="en-US" sz="2600" dirty="0">
              <a:effectLst/>
            </a:endParaRPr>
          </a:p>
          <a:p>
            <a:pPr lvl="1">
              <a:buFont typeface="Wingdings" pitchFamily="2" charset="2"/>
              <a:buChar char="Ø"/>
            </a:pPr>
            <a:r>
              <a:rPr lang="en-US" sz="2600" b="1" i="1" dirty="0"/>
              <a:t>AJPH</a:t>
            </a:r>
            <a:r>
              <a:rPr lang="en-US" sz="2600" b="1" dirty="0"/>
              <a:t> abstract </a:t>
            </a:r>
            <a:r>
              <a:rPr lang="en-US" sz="2600" dirty="0"/>
              <a:t>– Objectives, Methods, Results, and Conclusions; 180 words or less; A fifth heading, Policy Implications, is recommended </a:t>
            </a:r>
            <a:r>
              <a:rPr lang="en-US" sz="2600" i="1" dirty="0"/>
              <a:t>if not platitudinous</a:t>
            </a:r>
            <a:r>
              <a:rPr lang="en-US" sz="2600" dirty="0"/>
              <a:t> </a:t>
            </a:r>
            <a:endParaRPr lang="en-US" altLang="en-US" sz="2600" dirty="0"/>
          </a:p>
        </p:txBody>
      </p:sp>
    </p:spTree>
    <p:extLst>
      <p:ext uri="{BB962C8B-B14F-4D97-AF65-F5344CB8AC3E}">
        <p14:creationId xmlns:p14="http://schemas.microsoft.com/office/powerpoint/2010/main" val="552458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E167A1F9-4B75-486E-AA11-59E2299E1A36}"/>
              </a:ext>
            </a:extLst>
          </p:cNvPr>
          <p:cNvSpPr>
            <a:spLocks noGrp="1" noChangeArrowheads="1"/>
          </p:cNvSpPr>
          <p:nvPr>
            <p:ph type="title"/>
          </p:nvPr>
        </p:nvSpPr>
        <p:spPr>
          <a:xfrm>
            <a:off x="685800" y="381000"/>
            <a:ext cx="7772400" cy="1143000"/>
          </a:xfrm>
        </p:spPr>
        <p:txBody>
          <a:bodyPr/>
          <a:lstStyle/>
          <a:p>
            <a:r>
              <a:rPr lang="en-US" altLang="en-US" sz="3600" dirty="0"/>
              <a:t>Research Manuscript Format – Abstract</a:t>
            </a:r>
            <a:br>
              <a:rPr lang="en-US" altLang="en-US" sz="3600" dirty="0"/>
            </a:br>
            <a:r>
              <a:rPr lang="en-US" altLang="en-US" sz="3600" dirty="0"/>
              <a:t>Some common issues  </a:t>
            </a:r>
          </a:p>
        </p:txBody>
      </p:sp>
      <p:sp>
        <p:nvSpPr>
          <p:cNvPr id="160771" name="Rectangle 3">
            <a:extLst>
              <a:ext uri="{FF2B5EF4-FFF2-40B4-BE49-F238E27FC236}">
                <a16:creationId xmlns:a16="http://schemas.microsoft.com/office/drawing/2014/main" id="{4BE417D9-6200-4077-B449-592AFB167CF1}"/>
              </a:ext>
            </a:extLst>
          </p:cNvPr>
          <p:cNvSpPr>
            <a:spLocks noGrp="1" noChangeArrowheads="1"/>
          </p:cNvSpPr>
          <p:nvPr>
            <p:ph type="body" idx="1"/>
          </p:nvPr>
        </p:nvSpPr>
        <p:spPr>
          <a:xfrm>
            <a:off x="685800" y="1600200"/>
            <a:ext cx="7772400" cy="4495800"/>
          </a:xfrm>
        </p:spPr>
        <p:txBody>
          <a:bodyPr/>
          <a:lstStyle/>
          <a:p>
            <a:r>
              <a:rPr lang="en-US" altLang="en-US" sz="2600" dirty="0"/>
              <a:t>Including information in abstract that is not in the full manuscript</a:t>
            </a:r>
          </a:p>
          <a:p>
            <a:r>
              <a:rPr lang="en-US" sz="2600" dirty="0"/>
              <a:t>Inconsistency between information reported in the abstract and in the full manuscript</a:t>
            </a:r>
          </a:p>
          <a:p>
            <a:r>
              <a:rPr lang="en-US" altLang="en-US" sz="2600" dirty="0"/>
              <a:t>Failure to state a clear objective and the study design</a:t>
            </a:r>
          </a:p>
          <a:p>
            <a:r>
              <a:rPr lang="en-US" sz="2600" dirty="0"/>
              <a:t>Lack of detailed data for the study population and main outcomes (absolute numbers or rates with measures of uncertainty)</a:t>
            </a:r>
          </a:p>
          <a:p>
            <a:r>
              <a:rPr lang="en-US" sz="2600" dirty="0"/>
              <a:t>Conclusions not directly supported by study findings  /  interpretation extrapolated beyond study inferences</a:t>
            </a:r>
          </a:p>
          <a:p>
            <a:endParaRPr lang="en-US" sz="2600" dirty="0"/>
          </a:p>
        </p:txBody>
      </p:sp>
    </p:spTree>
    <p:extLst>
      <p:ext uri="{BB962C8B-B14F-4D97-AF65-F5344CB8AC3E}">
        <p14:creationId xmlns:p14="http://schemas.microsoft.com/office/powerpoint/2010/main" val="4099922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4999-1B72-B4A5-5750-164BDCFDCA82}"/>
              </a:ext>
            </a:extLst>
          </p:cNvPr>
          <p:cNvSpPr>
            <a:spLocks noGrp="1"/>
          </p:cNvSpPr>
          <p:nvPr>
            <p:ph type="title"/>
          </p:nvPr>
        </p:nvSpPr>
        <p:spPr>
          <a:xfrm>
            <a:off x="685800" y="381000"/>
            <a:ext cx="7772400" cy="1143000"/>
          </a:xfrm>
        </p:spPr>
        <p:txBody>
          <a:bodyPr/>
          <a:lstStyle/>
          <a:p>
            <a:r>
              <a:rPr lang="en-US" sz="3600" dirty="0"/>
              <a:t>1. Develop an Effective and Efficient Writing Strategy </a:t>
            </a:r>
          </a:p>
        </p:txBody>
      </p:sp>
      <p:sp>
        <p:nvSpPr>
          <p:cNvPr id="3" name="Content Placeholder 2">
            <a:extLst>
              <a:ext uri="{FF2B5EF4-FFF2-40B4-BE49-F238E27FC236}">
                <a16:creationId xmlns:a16="http://schemas.microsoft.com/office/drawing/2014/main" id="{A54D7C11-F429-D7EB-632E-7991915B22BD}"/>
              </a:ext>
            </a:extLst>
          </p:cNvPr>
          <p:cNvSpPr>
            <a:spLocks noGrp="1"/>
          </p:cNvSpPr>
          <p:nvPr>
            <p:ph idx="1"/>
          </p:nvPr>
        </p:nvSpPr>
        <p:spPr>
          <a:xfrm>
            <a:off x="685800" y="1600200"/>
            <a:ext cx="7772400" cy="4495800"/>
          </a:xfrm>
        </p:spPr>
        <p:txBody>
          <a:bodyPr/>
          <a:lstStyle/>
          <a:p>
            <a:pPr>
              <a:defRPr/>
            </a:pPr>
            <a:r>
              <a:rPr lang="en-US" sz="2600" dirty="0"/>
              <a:t>Many effective authors have efficient writing strategies</a:t>
            </a:r>
          </a:p>
          <a:p>
            <a:pPr>
              <a:defRPr/>
            </a:pPr>
            <a:r>
              <a:rPr lang="en-US" sz="2600" dirty="0"/>
              <a:t>Life will most likely get busier </a:t>
            </a:r>
          </a:p>
          <a:p>
            <a:pPr lvl="1">
              <a:defRPr/>
            </a:pPr>
            <a:r>
              <a:rPr lang="en-US" sz="2600" dirty="0"/>
              <a:t>Professional demands, clinical demands, research demands, family demands</a:t>
            </a:r>
          </a:p>
          <a:p>
            <a:pPr>
              <a:defRPr/>
            </a:pPr>
            <a:r>
              <a:rPr lang="en-US" sz="2600" dirty="0"/>
              <a:t>Need for scholarly output most likely will increase</a:t>
            </a:r>
          </a:p>
          <a:p>
            <a:pPr lvl="1">
              <a:defRPr/>
            </a:pPr>
            <a:r>
              <a:rPr lang="en-US" sz="2600" dirty="0"/>
              <a:t>Expectation for Publications, grants </a:t>
            </a:r>
          </a:p>
          <a:p>
            <a:pPr>
              <a:defRPr/>
            </a:pPr>
            <a:r>
              <a:rPr lang="en-US" sz="2600" dirty="0"/>
              <a:t>Will have less time, but will need to be more academically productive</a:t>
            </a:r>
          </a:p>
          <a:p>
            <a:pPr>
              <a:defRPr/>
            </a:pPr>
            <a:r>
              <a:rPr lang="en-US" sz="2600" dirty="0">
                <a:ea typeface="+mn-ea"/>
                <a:cs typeface="+mn-cs"/>
              </a:rPr>
              <a:t>Importance of having effective, efficient writing strategies and habits</a:t>
            </a:r>
          </a:p>
          <a:p>
            <a:endParaRPr lang="en-US" dirty="0"/>
          </a:p>
        </p:txBody>
      </p:sp>
    </p:spTree>
    <p:extLst>
      <p:ext uri="{BB962C8B-B14F-4D97-AF65-F5344CB8AC3E}">
        <p14:creationId xmlns:p14="http://schemas.microsoft.com/office/powerpoint/2010/main" val="3332315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3B0C9E0-2A88-4B6F-B0D8-70956BFE8DE1}"/>
              </a:ext>
            </a:extLst>
          </p:cNvPr>
          <p:cNvSpPr>
            <a:spLocks noGrp="1" noChangeArrowheads="1"/>
          </p:cNvSpPr>
          <p:nvPr>
            <p:ph type="title"/>
          </p:nvPr>
        </p:nvSpPr>
        <p:spPr/>
        <p:txBody>
          <a:bodyPr/>
          <a:lstStyle/>
          <a:p>
            <a:r>
              <a:rPr lang="en-US" altLang="en-US" sz="3600" dirty="0"/>
              <a:t>Abstract - Effective Conclusion </a:t>
            </a:r>
          </a:p>
        </p:txBody>
      </p:sp>
      <p:sp>
        <p:nvSpPr>
          <p:cNvPr id="9219" name="Rectangle 3">
            <a:extLst>
              <a:ext uri="{FF2B5EF4-FFF2-40B4-BE49-F238E27FC236}">
                <a16:creationId xmlns:a16="http://schemas.microsoft.com/office/drawing/2014/main" id="{A532C635-06C8-4B50-8200-79FD9D79E22B}"/>
              </a:ext>
            </a:extLst>
          </p:cNvPr>
          <p:cNvSpPr>
            <a:spLocks noGrp="1" noChangeArrowheads="1"/>
          </p:cNvSpPr>
          <p:nvPr>
            <p:ph type="body" idx="1"/>
          </p:nvPr>
        </p:nvSpPr>
        <p:spPr/>
        <p:txBody>
          <a:bodyPr/>
          <a:lstStyle/>
          <a:p>
            <a:r>
              <a:rPr lang="en-US" altLang="en-US" sz="2800" dirty="0"/>
              <a:t>“Bottom line” of the study or report</a:t>
            </a:r>
          </a:p>
          <a:p>
            <a:r>
              <a:rPr lang="en-US" altLang="en-US" sz="2800" dirty="0"/>
              <a:t>Should ‘answer’ research question or objective</a:t>
            </a:r>
          </a:p>
          <a:p>
            <a:r>
              <a:rPr lang="en-US" altLang="en-US" sz="2800" dirty="0"/>
              <a:t>Must follow directly from results</a:t>
            </a:r>
          </a:p>
          <a:p>
            <a:r>
              <a:rPr lang="en-US" altLang="en-US" sz="2800" dirty="0"/>
              <a:t>Clear, appropriately succinct, circumspect </a:t>
            </a:r>
          </a:p>
          <a:p>
            <a:r>
              <a:rPr lang="en-US" altLang="en-US" sz="2800" dirty="0"/>
              <a:t>Avoid editorializing, platitudes, and clichés </a:t>
            </a:r>
          </a:p>
          <a:p>
            <a:r>
              <a:rPr lang="en-US" altLang="en-US" sz="2800" dirty="0"/>
              <a:t>Language consistent in 3 places in article – abstract conclusion, first paragraph of discussion, article conclusion (promotes internal consistency)</a:t>
            </a:r>
          </a:p>
          <a:p>
            <a:endParaRPr lang="en-US" altLang="en-US" sz="2800" dirty="0"/>
          </a:p>
          <a:p>
            <a:pPr>
              <a:buFontTx/>
              <a:buNone/>
            </a:pPr>
            <a:endParaRPr lang="en-US" altLang="en-US" dirty="0"/>
          </a:p>
          <a:p>
            <a:pPr>
              <a:buFontTx/>
              <a:buNone/>
            </a:pPr>
            <a:endParaRPr lang="en-US" altLang="en-US" sz="2400" dirty="0"/>
          </a:p>
          <a:p>
            <a:pPr lvl="1"/>
            <a:endParaRPr lang="en-US" altLang="en-US" sz="2400" dirty="0"/>
          </a:p>
          <a:p>
            <a:pPr lvl="1"/>
            <a:endParaRPr lang="en-US" altLang="en-US"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80F0E55-FF4E-40BF-BC91-A570751B56A9}"/>
              </a:ext>
            </a:extLst>
          </p:cNvPr>
          <p:cNvSpPr>
            <a:spLocks noGrp="1" noChangeArrowheads="1"/>
          </p:cNvSpPr>
          <p:nvPr>
            <p:ph type="title"/>
          </p:nvPr>
        </p:nvSpPr>
        <p:spPr/>
        <p:txBody>
          <a:bodyPr/>
          <a:lstStyle/>
          <a:p>
            <a:r>
              <a:rPr lang="en-US" altLang="en-US" sz="3600" dirty="0"/>
              <a:t>Effective Conclusions</a:t>
            </a:r>
            <a:br>
              <a:rPr lang="en-US" altLang="en-US" sz="3600" dirty="0"/>
            </a:br>
            <a:r>
              <a:rPr lang="en-US" altLang="en-US" sz="3600" dirty="0"/>
              <a:t>Possible Format</a:t>
            </a:r>
          </a:p>
        </p:txBody>
      </p:sp>
      <p:sp>
        <p:nvSpPr>
          <p:cNvPr id="10243" name="Rectangle 3">
            <a:extLst>
              <a:ext uri="{FF2B5EF4-FFF2-40B4-BE49-F238E27FC236}">
                <a16:creationId xmlns:a16="http://schemas.microsoft.com/office/drawing/2014/main" id="{C4CA9E35-0407-4887-AD9D-5E71A37D0BFD}"/>
              </a:ext>
            </a:extLst>
          </p:cNvPr>
          <p:cNvSpPr>
            <a:spLocks noGrp="1" noChangeArrowheads="1"/>
          </p:cNvSpPr>
          <p:nvPr>
            <p:ph type="body" idx="1"/>
          </p:nvPr>
        </p:nvSpPr>
        <p:spPr>
          <a:xfrm>
            <a:off x="685800" y="1752600"/>
            <a:ext cx="7772400" cy="4343400"/>
          </a:xfrm>
        </p:spPr>
        <p:txBody>
          <a:bodyPr/>
          <a:lstStyle/>
          <a:p>
            <a:r>
              <a:rPr lang="en-US" altLang="en-US" sz="2800" dirty="0"/>
              <a:t>“PICO” - </a:t>
            </a:r>
            <a:r>
              <a:rPr lang="en-US" altLang="en-US" sz="2400" dirty="0"/>
              <a:t>Participants, intervention, comparator, outcome </a:t>
            </a:r>
          </a:p>
          <a:p>
            <a:pPr lvl="1"/>
            <a:r>
              <a:rPr lang="en-US" altLang="en-US" sz="2400" dirty="0"/>
              <a:t>“Among patients with Z, exposure to A, compared to exposure to B, was associated with improved XX  [outcome].”  [Example of observational study]</a:t>
            </a:r>
          </a:p>
          <a:p>
            <a:r>
              <a:rPr lang="en-US" altLang="en-US" sz="2800" dirty="0"/>
              <a:t>“D-PICO-T” - </a:t>
            </a:r>
            <a:r>
              <a:rPr lang="en-US" altLang="en-US" sz="2400" dirty="0"/>
              <a:t>Design, patients, intervention, comparator, outcome, time</a:t>
            </a:r>
          </a:p>
          <a:p>
            <a:pPr lvl="1"/>
            <a:r>
              <a:rPr lang="en-US" altLang="en-US" sz="2400" dirty="0"/>
              <a:t>“In this multicenter clinical trial among patients with Z, treatment with A, compared to treatment with B, resulted in XX [outcome] at 2 years.” [RCT Example]</a:t>
            </a:r>
            <a:r>
              <a:rPr lang="en-US" altLang="en-US" sz="2400" dirty="0">
                <a:latin typeface="Cambria" panose="02040503050406030204" pitchFamily="18" charset="0"/>
              </a:rPr>
              <a:t> </a:t>
            </a:r>
          </a:p>
          <a:p>
            <a:pPr marL="457200" lvl="1" indent="0">
              <a:buNone/>
            </a:pPr>
            <a:r>
              <a:rPr lang="en-US" altLang="en-US" sz="2400" dirty="0">
                <a:latin typeface="Cambria" panose="02040503050406030204" pitchFamily="18" charset="0"/>
              </a:rPr>
              <a:t>⦁ </a:t>
            </a:r>
            <a:r>
              <a:rPr lang="en-US" altLang="en-US" sz="2400" dirty="0"/>
              <a:t>May need additional sentence for caveats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330D3-E395-F47A-78A1-DFF2BAFF4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3989B-FE1D-285B-8862-3F067BFC0AA6}"/>
              </a:ext>
            </a:extLst>
          </p:cNvPr>
          <p:cNvSpPr>
            <a:spLocks noGrp="1"/>
          </p:cNvSpPr>
          <p:nvPr>
            <p:ph type="title"/>
          </p:nvPr>
        </p:nvSpPr>
        <p:spPr>
          <a:xfrm>
            <a:off x="685800" y="609600"/>
            <a:ext cx="7620000" cy="609600"/>
          </a:xfrm>
        </p:spPr>
        <p:txBody>
          <a:bodyPr/>
          <a:lstStyle/>
          <a:p>
            <a:r>
              <a:rPr lang="en-US" sz="3600" dirty="0"/>
              <a:t>Sample abstract conclusions</a:t>
            </a:r>
          </a:p>
        </p:txBody>
      </p:sp>
      <p:sp>
        <p:nvSpPr>
          <p:cNvPr id="3" name="Content Placeholder 2">
            <a:extLst>
              <a:ext uri="{FF2B5EF4-FFF2-40B4-BE49-F238E27FC236}">
                <a16:creationId xmlns:a16="http://schemas.microsoft.com/office/drawing/2014/main" id="{32195E23-6010-F61E-FA5C-D6C4F91E4812}"/>
              </a:ext>
            </a:extLst>
          </p:cNvPr>
          <p:cNvSpPr>
            <a:spLocks noGrp="1"/>
          </p:cNvSpPr>
          <p:nvPr>
            <p:ph idx="1"/>
          </p:nvPr>
        </p:nvSpPr>
        <p:spPr>
          <a:xfrm>
            <a:off x="685800" y="1219200"/>
            <a:ext cx="8077200" cy="4876800"/>
          </a:xfrm>
        </p:spPr>
        <p:txBody>
          <a:bodyPr/>
          <a:lstStyle/>
          <a:p>
            <a:pPr marL="0" marR="0" indent="0">
              <a:buNone/>
            </a:pPr>
            <a:r>
              <a:rPr lang="en-US" sz="2400" kern="100" spc="25" dirty="0">
                <a:effectLst/>
                <a:ea typeface="Calibri" panose="020F0502020204030204" pitchFamily="34" charset="0"/>
                <a:cs typeface="Times New Roman" panose="02020603050405020304" pitchFamily="18" charset="0"/>
              </a:rPr>
              <a:t>&gt; </a:t>
            </a:r>
            <a:r>
              <a:rPr lang="en-US" sz="2400" b="1" kern="100" spc="25" dirty="0">
                <a:effectLst/>
                <a:ea typeface="Calibri" panose="020F0502020204030204" pitchFamily="34" charset="0"/>
                <a:cs typeface="Times New Roman" panose="02020603050405020304" pitchFamily="18" charset="0"/>
              </a:rPr>
              <a:t>NEJM </a:t>
            </a:r>
            <a:r>
              <a:rPr lang="en-US" sz="2400" kern="100" spc="25" dirty="0">
                <a:effectLst/>
                <a:ea typeface="Calibri" panose="020F0502020204030204" pitchFamily="34" charset="0"/>
                <a:cs typeface="Times New Roman" panose="02020603050405020304" pitchFamily="18" charset="0"/>
              </a:rPr>
              <a:t>– “Among patients with asymptomatic severe aortic stenosis, a strategy of early TAVR was superior to clinical surveillance in reducing the incidence of death, stroke, or unplanned hospitalization for cardiovascular causes. </a:t>
            </a:r>
            <a:endParaRPr lang="en-US" sz="2400" kern="100" dirty="0">
              <a:effectLst/>
              <a:ea typeface="Calibri" panose="020F0502020204030204" pitchFamily="34" charset="0"/>
              <a:cs typeface="Times New Roman" panose="02020603050405020304" pitchFamily="18" charset="0"/>
            </a:endParaRPr>
          </a:p>
          <a:p>
            <a:pPr marL="0" marR="0" indent="0">
              <a:buNone/>
            </a:pPr>
            <a:r>
              <a:rPr lang="en-US" sz="2400" kern="100" dirty="0">
                <a:ea typeface="Calibri" panose="020F0502020204030204" pitchFamily="34" charset="0"/>
                <a:cs typeface="Times New Roman" panose="02020603050405020304" pitchFamily="18" charset="0"/>
              </a:rPr>
              <a:t>&gt; </a:t>
            </a:r>
            <a:r>
              <a:rPr lang="en-US" sz="2400" b="1" kern="100" spc="25" dirty="0">
                <a:effectLst/>
                <a:ea typeface="Calibri" panose="020F0502020204030204" pitchFamily="34" charset="0"/>
                <a:cs typeface="Times New Roman" panose="02020603050405020304" pitchFamily="18" charset="0"/>
              </a:rPr>
              <a:t>JAMA</a:t>
            </a:r>
            <a:r>
              <a:rPr lang="en-US" sz="2400" kern="100" spc="25" dirty="0">
                <a:ea typeface="Calibri" panose="020F0502020204030204" pitchFamily="34" charset="0"/>
                <a:cs typeface="Times New Roman" panose="02020603050405020304" pitchFamily="18" charset="0"/>
              </a:rPr>
              <a:t> – “</a:t>
            </a:r>
            <a:r>
              <a:rPr lang="en-US" sz="2400" kern="100" dirty="0">
                <a:effectLst/>
                <a:ea typeface="Calibri" panose="020F0502020204030204" pitchFamily="34" charset="0"/>
                <a:cs typeface="Times New Roman" panose="02020603050405020304" pitchFamily="18" charset="0"/>
              </a:rPr>
              <a:t>In asymptomatic patients with severe aortic stenosis and myocardial fibrosis, early aortic valve intervention had no demonstrable effect on all-cause death or unplanned aortic stenosis–related hospitalization. The trial had a wide 95% CI around the primary end point, with further research needed to confirm these findings.”</a:t>
            </a:r>
          </a:p>
          <a:p>
            <a:pPr marL="0" marR="0" indent="0">
              <a:buNone/>
            </a:pPr>
            <a:r>
              <a:rPr lang="en-US" sz="2400" kern="100" dirty="0">
                <a:effectLst/>
                <a:ea typeface="Calibri" panose="020F0502020204030204" pitchFamily="34" charset="0"/>
                <a:cs typeface="Times New Roman" panose="02020603050405020304" pitchFamily="18" charset="0"/>
              </a:rPr>
              <a:t> </a:t>
            </a:r>
            <a:r>
              <a:rPr lang="en-US" sz="2400" kern="100" dirty="0">
                <a:ea typeface="Calibri" panose="020F0502020204030204" pitchFamily="34" charset="0"/>
                <a:cs typeface="Times New Roman" panose="02020603050405020304" pitchFamily="18" charset="0"/>
              </a:rPr>
              <a:t>&gt; </a:t>
            </a:r>
            <a:r>
              <a:rPr lang="en-US" sz="2400" b="1" kern="100" dirty="0">
                <a:effectLst/>
                <a:ea typeface="Calibri" panose="020F0502020204030204" pitchFamily="34" charset="0"/>
                <a:cs typeface="Times New Roman" panose="02020603050405020304" pitchFamily="18" charset="0"/>
              </a:rPr>
              <a:t>Lancet </a:t>
            </a:r>
            <a:r>
              <a:rPr lang="en-US" sz="2400" kern="100" dirty="0">
                <a:effectLst/>
                <a:ea typeface="Calibri" panose="020F0502020204030204" pitchFamily="34" charset="0"/>
                <a:cs typeface="Times New Roman" panose="02020603050405020304" pitchFamily="18" charset="0"/>
              </a:rPr>
              <a:t>(Interpretation) – “Based on cumulative failure rates and a 20% non-inferiority margin, antibiotic management of non-perforated appendicitis was inferior to appendectomy.”</a:t>
            </a:r>
          </a:p>
          <a:p>
            <a:pPr marL="0" marR="0">
              <a:spcBef>
                <a:spcPts val="240"/>
              </a:spcBef>
              <a:spcAft>
                <a:spcPts val="420"/>
              </a:spcAft>
            </a:pPr>
            <a:endParaRPr lang="en-US" sz="2400" kern="100" dirty="0">
              <a:effectLst/>
              <a:ea typeface="Times New Roman" panose="02020603050405020304" pitchFamily="18" charset="0"/>
              <a:cs typeface="Times New Roman" panose="02020603050405020304" pitchFamily="18" charset="0"/>
            </a:endParaRPr>
          </a:p>
          <a:p>
            <a:pPr marL="0" marR="0">
              <a:spcBef>
                <a:spcPts val="240"/>
              </a:spcBef>
              <a:spcAft>
                <a:spcPts val="420"/>
              </a:spcAft>
            </a:pPr>
            <a:endParaRPr lang="en-US" dirty="0"/>
          </a:p>
        </p:txBody>
      </p:sp>
    </p:spTree>
    <p:extLst>
      <p:ext uri="{BB962C8B-B14F-4D97-AF65-F5344CB8AC3E}">
        <p14:creationId xmlns:p14="http://schemas.microsoft.com/office/powerpoint/2010/main" val="1215044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3E499-0568-0FA9-8067-3F583D0DDB3A}"/>
              </a:ext>
            </a:extLst>
          </p:cNvPr>
          <p:cNvSpPr>
            <a:spLocks noGrp="1"/>
          </p:cNvSpPr>
          <p:nvPr>
            <p:ph type="title"/>
          </p:nvPr>
        </p:nvSpPr>
        <p:spPr>
          <a:xfrm>
            <a:off x="685800" y="381000"/>
            <a:ext cx="7543800" cy="1219200"/>
          </a:xfrm>
        </p:spPr>
        <p:txBody>
          <a:bodyPr/>
          <a:lstStyle/>
          <a:p>
            <a:r>
              <a:rPr lang="en-US" sz="3600" dirty="0"/>
              <a:t>Sample abstract conclusions</a:t>
            </a:r>
          </a:p>
        </p:txBody>
      </p:sp>
      <p:sp>
        <p:nvSpPr>
          <p:cNvPr id="3" name="Content Placeholder 2">
            <a:extLst>
              <a:ext uri="{FF2B5EF4-FFF2-40B4-BE49-F238E27FC236}">
                <a16:creationId xmlns:a16="http://schemas.microsoft.com/office/drawing/2014/main" id="{D020B144-3A2E-5421-00BE-4F7B2992AA14}"/>
              </a:ext>
            </a:extLst>
          </p:cNvPr>
          <p:cNvSpPr>
            <a:spLocks noGrp="1"/>
          </p:cNvSpPr>
          <p:nvPr>
            <p:ph idx="1"/>
          </p:nvPr>
        </p:nvSpPr>
        <p:spPr>
          <a:xfrm>
            <a:off x="685800" y="1600200"/>
            <a:ext cx="7772400" cy="4648200"/>
          </a:xfrm>
        </p:spPr>
        <p:txBody>
          <a:bodyPr/>
          <a:lstStyle/>
          <a:p>
            <a:pPr marL="0" marR="0">
              <a:spcBef>
                <a:spcPts val="240"/>
              </a:spcBef>
              <a:spcAft>
                <a:spcPts val="420"/>
              </a:spcAft>
            </a:pPr>
            <a:r>
              <a:rPr lang="en-US" sz="2400" b="1" kern="100" dirty="0">
                <a:effectLst/>
                <a:ea typeface="Times New Roman" panose="02020603050405020304" pitchFamily="18" charset="0"/>
                <a:cs typeface="Times New Roman" panose="02020603050405020304" pitchFamily="18" charset="0"/>
              </a:rPr>
              <a:t>Annals EM </a:t>
            </a:r>
            <a:r>
              <a:rPr lang="en-US" sz="2400" kern="100" dirty="0">
                <a:effectLst/>
                <a:ea typeface="Times New Roman" panose="02020603050405020304" pitchFamily="18" charset="0"/>
                <a:cs typeface="Times New Roman" panose="02020603050405020304" pitchFamily="18" charset="0"/>
              </a:rPr>
              <a:t>: “Tranexamic acid administration was not associated with either death or poor neurologic outcome. Prospective clinical trials of TXA usage in children with severe TBI are needed. “</a:t>
            </a:r>
          </a:p>
          <a:p>
            <a:pPr marL="0" marR="0">
              <a:spcBef>
                <a:spcPts val="240"/>
              </a:spcBef>
              <a:spcAft>
                <a:spcPts val="420"/>
              </a:spcAft>
            </a:pPr>
            <a:endParaRPr lang="en-US" sz="2400" kern="100" dirty="0">
              <a:ea typeface="Times New Roman" panose="02020603050405020304" pitchFamily="18" charset="0"/>
              <a:cs typeface="Times New Roman" panose="02020603050405020304" pitchFamily="18" charset="0"/>
            </a:endParaRPr>
          </a:p>
          <a:p>
            <a:pPr marL="0" marR="0">
              <a:spcBef>
                <a:spcPts val="240"/>
              </a:spcBef>
              <a:spcAft>
                <a:spcPts val="420"/>
              </a:spcAft>
            </a:pPr>
            <a:r>
              <a:rPr lang="en-US" sz="2400" b="1" kern="100" dirty="0">
                <a:ea typeface="Times New Roman" panose="02020603050405020304" pitchFamily="18" charset="0"/>
                <a:cs typeface="Times New Roman" panose="02020603050405020304" pitchFamily="18" charset="0"/>
              </a:rPr>
              <a:t>Academic EM</a:t>
            </a:r>
            <a:r>
              <a:rPr lang="en-US" sz="2400" kern="100" dirty="0">
                <a:ea typeface="Times New Roman" panose="02020603050405020304" pitchFamily="18" charset="0"/>
                <a:cs typeface="Times New Roman" panose="02020603050405020304" pitchFamily="18" charset="0"/>
              </a:rPr>
              <a:t>:  “The modified Geriatric Trauma Outcome Score model exhibited superior predictive ability and clinical utility compared to the original GTOS. Net benefit and decision curve analysis offer valuable complementary methods to calibration and discrimination indicators, comprehensively evaluating the clinical usefulness of prediction models and decision strategies.”</a:t>
            </a:r>
            <a:endParaRPr lang="en-US" sz="2400" kern="100" dirty="0">
              <a:effectLs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68776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F74A5-2EDF-A162-17DE-C091D431FB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9F370-3579-737A-6C87-8EAB50D4AB64}"/>
              </a:ext>
            </a:extLst>
          </p:cNvPr>
          <p:cNvSpPr>
            <a:spLocks noGrp="1"/>
          </p:cNvSpPr>
          <p:nvPr>
            <p:ph type="title"/>
          </p:nvPr>
        </p:nvSpPr>
        <p:spPr>
          <a:xfrm>
            <a:off x="660070" y="0"/>
            <a:ext cx="7543800" cy="1219200"/>
          </a:xfrm>
        </p:spPr>
        <p:txBody>
          <a:bodyPr/>
          <a:lstStyle/>
          <a:p>
            <a:r>
              <a:rPr lang="en-US" sz="3600" dirty="0"/>
              <a:t>Sample abstract conclusions</a:t>
            </a:r>
          </a:p>
        </p:txBody>
      </p:sp>
      <p:sp>
        <p:nvSpPr>
          <p:cNvPr id="3" name="Content Placeholder 2">
            <a:extLst>
              <a:ext uri="{FF2B5EF4-FFF2-40B4-BE49-F238E27FC236}">
                <a16:creationId xmlns:a16="http://schemas.microsoft.com/office/drawing/2014/main" id="{30706F11-D971-B941-2639-FBFAFA0F41C5}"/>
              </a:ext>
            </a:extLst>
          </p:cNvPr>
          <p:cNvSpPr>
            <a:spLocks noGrp="1"/>
          </p:cNvSpPr>
          <p:nvPr>
            <p:ph idx="1"/>
          </p:nvPr>
        </p:nvSpPr>
        <p:spPr>
          <a:xfrm>
            <a:off x="685800" y="1066800"/>
            <a:ext cx="7772400" cy="4953000"/>
          </a:xfrm>
        </p:spPr>
        <p:txBody>
          <a:bodyPr/>
          <a:lstStyle/>
          <a:p>
            <a:pPr marL="0" marR="0">
              <a:spcBef>
                <a:spcPts val="240"/>
              </a:spcBef>
              <a:spcAft>
                <a:spcPts val="420"/>
              </a:spcAft>
            </a:pPr>
            <a:r>
              <a:rPr lang="en-US" sz="2400" b="1" kern="100" dirty="0">
                <a:effectLst/>
                <a:ea typeface="Times New Roman" panose="02020603050405020304" pitchFamily="18" charset="0"/>
                <a:cs typeface="Times New Roman" panose="02020603050405020304" pitchFamily="18" charset="0"/>
              </a:rPr>
              <a:t>AJPH</a:t>
            </a:r>
            <a:r>
              <a:rPr lang="en-US" sz="2400" kern="100" dirty="0">
                <a:effectLst/>
                <a:ea typeface="Times New Roman" panose="02020603050405020304" pitchFamily="18" charset="0"/>
                <a:cs typeface="Times New Roman" panose="02020603050405020304" pitchFamily="18" charset="0"/>
              </a:rPr>
              <a:t>: “Marked vaccine uptake disparities exist between privately and publicly insured pregnant people. Understanding structural barriers, particularly for Medicaid enrollees, is critical to improving maternal vaccine access.”</a:t>
            </a:r>
          </a:p>
          <a:p>
            <a:pPr marL="0" marR="0">
              <a:spcBef>
                <a:spcPts val="240"/>
              </a:spcBef>
              <a:spcAft>
                <a:spcPts val="420"/>
              </a:spcAft>
            </a:pPr>
            <a:r>
              <a:rPr lang="en-US" sz="2400" b="1" kern="100" dirty="0">
                <a:ea typeface="Times New Roman" panose="02020603050405020304" pitchFamily="18" charset="0"/>
                <a:cs typeface="Times New Roman" panose="02020603050405020304" pitchFamily="18" charset="0"/>
              </a:rPr>
              <a:t>JMIR</a:t>
            </a:r>
            <a:r>
              <a:rPr lang="en-US" sz="2400" kern="100" dirty="0">
                <a:ea typeface="Times New Roman" panose="02020603050405020304" pitchFamily="18" charset="0"/>
                <a:cs typeface="Times New Roman" panose="02020603050405020304" pitchFamily="18" charset="0"/>
              </a:rPr>
              <a:t>: “ChatGPT, as a representative large language model, is a viable tool for simulating standardized patients in medical assessments, with the potential to enhance medical training. By incorporating proper prompts, ChatGPT’s scoring accuracy and response realism significantly improved, approaching the feasibility of actual clinical use. Also, the influence of the adopted language is nonsignificant on the outcome of the chatbot.”</a:t>
            </a:r>
            <a:endParaRPr lang="en-US" dirty="0"/>
          </a:p>
        </p:txBody>
      </p:sp>
    </p:spTree>
    <p:extLst>
      <p:ext uri="{BB962C8B-B14F-4D97-AF65-F5344CB8AC3E}">
        <p14:creationId xmlns:p14="http://schemas.microsoft.com/office/powerpoint/2010/main" val="38312600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4049-4D0D-4540-95BA-9BE3C66E8A5F}"/>
              </a:ext>
            </a:extLst>
          </p:cNvPr>
          <p:cNvSpPr>
            <a:spLocks noGrp="1"/>
          </p:cNvSpPr>
          <p:nvPr>
            <p:ph type="ctrTitle"/>
          </p:nvPr>
        </p:nvSpPr>
        <p:spPr>
          <a:xfrm>
            <a:off x="685800" y="152400"/>
            <a:ext cx="7848600" cy="838200"/>
          </a:xfrm>
        </p:spPr>
        <p:txBody>
          <a:bodyPr/>
          <a:lstStyle/>
          <a:p>
            <a:r>
              <a:rPr lang="en-US" sz="3600" dirty="0"/>
              <a:t>Visual abstracts </a:t>
            </a:r>
          </a:p>
        </p:txBody>
      </p:sp>
      <p:sp>
        <p:nvSpPr>
          <p:cNvPr id="3" name="Subtitle 2">
            <a:extLst>
              <a:ext uri="{FF2B5EF4-FFF2-40B4-BE49-F238E27FC236}">
                <a16:creationId xmlns:a16="http://schemas.microsoft.com/office/drawing/2014/main" id="{B4637A07-2B49-9A48-AC04-2EAF3479C32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678E93E-8B2F-0842-80D3-CD9F99A7629B}"/>
              </a:ext>
            </a:extLst>
          </p:cNvPr>
          <p:cNvPicPr>
            <a:picLocks noChangeAspect="1"/>
          </p:cNvPicPr>
          <p:nvPr/>
        </p:nvPicPr>
        <p:blipFill>
          <a:blip r:embed="rId2"/>
          <a:stretch>
            <a:fillRect/>
          </a:stretch>
        </p:blipFill>
        <p:spPr>
          <a:xfrm>
            <a:off x="0" y="1314450"/>
            <a:ext cx="9113762" cy="5143500"/>
          </a:xfrm>
          <a:prstGeom prst="rect">
            <a:avLst/>
          </a:prstGeom>
        </p:spPr>
      </p:pic>
    </p:spTree>
    <p:extLst>
      <p:ext uri="{BB962C8B-B14F-4D97-AF65-F5344CB8AC3E}">
        <p14:creationId xmlns:p14="http://schemas.microsoft.com/office/powerpoint/2010/main" val="3819190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DC0F0982-5505-42C8-AB52-A5AE322FCD75}"/>
              </a:ext>
            </a:extLst>
          </p:cNvPr>
          <p:cNvSpPr>
            <a:spLocks noGrp="1" noChangeArrowheads="1"/>
          </p:cNvSpPr>
          <p:nvPr>
            <p:ph type="title"/>
          </p:nvPr>
        </p:nvSpPr>
        <p:spPr/>
        <p:txBody>
          <a:bodyPr/>
          <a:lstStyle/>
          <a:p>
            <a:r>
              <a:rPr lang="en-US" altLang="en-US" sz="3200" dirty="0"/>
              <a:t>6. Create an inviting Introduction</a:t>
            </a:r>
          </a:p>
        </p:txBody>
      </p:sp>
      <p:sp>
        <p:nvSpPr>
          <p:cNvPr id="161795" name="Rectangle 3">
            <a:extLst>
              <a:ext uri="{FF2B5EF4-FFF2-40B4-BE49-F238E27FC236}">
                <a16:creationId xmlns:a16="http://schemas.microsoft.com/office/drawing/2014/main" id="{D4962BE7-1ECD-4553-A0E7-DEAEC8628543}"/>
              </a:ext>
            </a:extLst>
          </p:cNvPr>
          <p:cNvSpPr>
            <a:spLocks noGrp="1" noChangeArrowheads="1"/>
          </p:cNvSpPr>
          <p:nvPr>
            <p:ph type="body" idx="1"/>
          </p:nvPr>
        </p:nvSpPr>
        <p:spPr>
          <a:xfrm>
            <a:off x="685800" y="1752600"/>
            <a:ext cx="7772400" cy="4572000"/>
          </a:xfrm>
        </p:spPr>
        <p:txBody>
          <a:bodyPr/>
          <a:lstStyle/>
          <a:p>
            <a:pPr lvl="1"/>
            <a:r>
              <a:rPr lang="en-US" altLang="en-US" sz="2600" dirty="0"/>
              <a:t>Clear and concise </a:t>
            </a:r>
          </a:p>
          <a:p>
            <a:pPr lvl="1"/>
            <a:r>
              <a:rPr lang="en-US" altLang="en-US" sz="2600" dirty="0"/>
              <a:t>Justification for the paper </a:t>
            </a:r>
          </a:p>
          <a:p>
            <a:pPr lvl="1"/>
            <a:r>
              <a:rPr lang="en-US" altLang="en-US" sz="2600" dirty="0"/>
              <a:t>Establishes novelty and originality </a:t>
            </a:r>
          </a:p>
          <a:p>
            <a:pPr lvl="1"/>
            <a:r>
              <a:rPr lang="en-US" altLang="en-US" sz="2600" dirty="0"/>
              <a:t>Intriguing and inviting </a:t>
            </a:r>
          </a:p>
          <a:p>
            <a:pPr lvl="1"/>
            <a:r>
              <a:rPr lang="en-US" sz="2600" dirty="0"/>
              <a:t>Establishes a prelude of what will follow and sets the tone for the manuscript</a:t>
            </a:r>
          </a:p>
          <a:p>
            <a:pPr lvl="1"/>
            <a:r>
              <a:rPr lang="en-US" sz="2600" dirty="0"/>
              <a:t>“Inverted pyramid” or “funnel” approach</a:t>
            </a:r>
          </a:p>
          <a:p>
            <a:pPr lvl="1"/>
            <a:r>
              <a:rPr lang="en-US" sz="2600" dirty="0"/>
              <a:t>Provides the “BIO” of the article – Background, Importance, Objective</a:t>
            </a:r>
          </a:p>
          <a:p>
            <a:pPr marL="457200" lvl="1" indent="0">
              <a:buNone/>
            </a:pPr>
            <a:r>
              <a:rPr lang="en-US" altLang="en-US" sz="2600" dirty="0"/>
              <a:t> </a:t>
            </a:r>
          </a:p>
          <a:p>
            <a:pPr lvl="1"/>
            <a:endParaRPr lang="en-US"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DC0F0982-5505-42C8-AB52-A5AE322FCD75}"/>
              </a:ext>
            </a:extLst>
          </p:cNvPr>
          <p:cNvSpPr>
            <a:spLocks noGrp="1" noChangeArrowheads="1"/>
          </p:cNvSpPr>
          <p:nvPr>
            <p:ph type="title"/>
          </p:nvPr>
        </p:nvSpPr>
        <p:spPr/>
        <p:txBody>
          <a:bodyPr/>
          <a:lstStyle/>
          <a:p>
            <a:r>
              <a:rPr lang="en-US" altLang="en-US" sz="3200" dirty="0"/>
              <a:t>Research Manuscript Format - Introduction</a:t>
            </a:r>
          </a:p>
        </p:txBody>
      </p:sp>
      <p:sp>
        <p:nvSpPr>
          <p:cNvPr id="161795" name="Rectangle 3">
            <a:extLst>
              <a:ext uri="{FF2B5EF4-FFF2-40B4-BE49-F238E27FC236}">
                <a16:creationId xmlns:a16="http://schemas.microsoft.com/office/drawing/2014/main" id="{D4962BE7-1ECD-4553-A0E7-DEAEC8628543}"/>
              </a:ext>
            </a:extLst>
          </p:cNvPr>
          <p:cNvSpPr>
            <a:spLocks noGrp="1" noChangeArrowheads="1"/>
          </p:cNvSpPr>
          <p:nvPr>
            <p:ph type="body" idx="1"/>
          </p:nvPr>
        </p:nvSpPr>
        <p:spPr>
          <a:xfrm>
            <a:off x="685800" y="1447800"/>
            <a:ext cx="7772400" cy="4648200"/>
          </a:xfrm>
        </p:spPr>
        <p:txBody>
          <a:bodyPr/>
          <a:lstStyle/>
          <a:p>
            <a:pPr marL="457200" lvl="1" indent="0">
              <a:buNone/>
            </a:pPr>
            <a:r>
              <a:rPr lang="en-US" altLang="en-US" b="1" dirty="0"/>
              <a:t>Background</a:t>
            </a:r>
            <a:r>
              <a:rPr lang="en-US" altLang="en-US" dirty="0"/>
              <a:t> – provides </a:t>
            </a:r>
            <a:r>
              <a:rPr lang="en-US" dirty="0"/>
              <a:t>context for the issue or problem the study will address</a:t>
            </a:r>
          </a:p>
          <a:p>
            <a:pPr marL="457200" lvl="1" indent="0">
              <a:buNone/>
            </a:pPr>
            <a:r>
              <a:rPr lang="en-US" dirty="0"/>
              <a:t>	- scope of the problem</a:t>
            </a:r>
          </a:p>
          <a:p>
            <a:pPr marL="457200" lvl="1" indent="0">
              <a:buNone/>
            </a:pPr>
            <a:r>
              <a:rPr lang="en-US" dirty="0"/>
              <a:t>	- current estimates on incidence or prevalence</a:t>
            </a:r>
          </a:p>
          <a:p>
            <a:pPr marL="457200" lvl="1" indent="0">
              <a:buNone/>
            </a:pPr>
            <a:r>
              <a:rPr lang="en-US" b="1" dirty="0"/>
              <a:t>Importance</a:t>
            </a:r>
            <a:r>
              <a:rPr lang="en-US" dirty="0"/>
              <a:t> - establishes the need for the study</a:t>
            </a:r>
          </a:p>
          <a:p>
            <a:pPr marL="457200" lvl="1" indent="0">
              <a:buNone/>
            </a:pPr>
            <a:r>
              <a:rPr lang="en-US" dirty="0"/>
              <a:t>	- identify knowledge gaps or research gaps</a:t>
            </a:r>
          </a:p>
          <a:p>
            <a:pPr marL="457200" lvl="1" indent="0">
              <a:buNone/>
            </a:pPr>
            <a:r>
              <a:rPr lang="en-US" dirty="0"/>
              <a:t>	- support with selected key authoritative,    	current references (</a:t>
            </a:r>
            <a:r>
              <a:rPr lang="en-US" dirty="0" err="1"/>
              <a:t>eg</a:t>
            </a:r>
            <a:r>
              <a:rPr lang="en-US" dirty="0"/>
              <a:t>, major studies, USPSTF 	reports, authoritative Guidelines, </a:t>
            </a:r>
            <a:r>
              <a:rPr lang="en-US" dirty="0" err="1"/>
              <a:t>etc</a:t>
            </a:r>
            <a:r>
              <a:rPr lang="en-US" dirty="0"/>
              <a:t>)</a:t>
            </a:r>
          </a:p>
          <a:p>
            <a:pPr marL="457200" lvl="1" indent="0">
              <a:buNone/>
            </a:pPr>
            <a:endParaRPr lang="en-US" dirty="0"/>
          </a:p>
          <a:p>
            <a:pPr marL="457200" lvl="1" indent="0">
              <a:buNone/>
            </a:pPr>
            <a:endParaRPr lang="en-US" dirty="0"/>
          </a:p>
          <a:p>
            <a:pPr marL="457200" lvl="1" indent="0">
              <a:buNone/>
            </a:pPr>
            <a:endParaRPr lang="en-US" altLang="en-US" dirty="0"/>
          </a:p>
        </p:txBody>
      </p:sp>
    </p:spTree>
    <p:extLst>
      <p:ext uri="{BB962C8B-B14F-4D97-AF65-F5344CB8AC3E}">
        <p14:creationId xmlns:p14="http://schemas.microsoft.com/office/powerpoint/2010/main" val="33860709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DC0F0982-5505-42C8-AB52-A5AE322FCD75}"/>
              </a:ext>
            </a:extLst>
          </p:cNvPr>
          <p:cNvSpPr>
            <a:spLocks noGrp="1" noChangeArrowheads="1"/>
          </p:cNvSpPr>
          <p:nvPr>
            <p:ph type="title"/>
          </p:nvPr>
        </p:nvSpPr>
        <p:spPr/>
        <p:txBody>
          <a:bodyPr/>
          <a:lstStyle/>
          <a:p>
            <a:r>
              <a:rPr lang="en-US" altLang="en-US" sz="3200" dirty="0"/>
              <a:t>Research Manuscript Format </a:t>
            </a:r>
            <a:br>
              <a:rPr lang="en-US" altLang="en-US" sz="3200" dirty="0"/>
            </a:br>
            <a:r>
              <a:rPr lang="en-US" altLang="en-US" sz="3200" dirty="0"/>
              <a:t>Introduction</a:t>
            </a:r>
          </a:p>
        </p:txBody>
      </p:sp>
      <p:sp>
        <p:nvSpPr>
          <p:cNvPr id="161795" name="Rectangle 3">
            <a:extLst>
              <a:ext uri="{FF2B5EF4-FFF2-40B4-BE49-F238E27FC236}">
                <a16:creationId xmlns:a16="http://schemas.microsoft.com/office/drawing/2014/main" id="{D4962BE7-1ECD-4553-A0E7-DEAEC8628543}"/>
              </a:ext>
            </a:extLst>
          </p:cNvPr>
          <p:cNvSpPr>
            <a:spLocks noGrp="1" noChangeArrowheads="1"/>
          </p:cNvSpPr>
          <p:nvPr>
            <p:ph type="body" idx="1"/>
          </p:nvPr>
        </p:nvSpPr>
        <p:spPr/>
        <p:txBody>
          <a:bodyPr/>
          <a:lstStyle/>
          <a:p>
            <a:pPr marL="457200" lvl="1" indent="0">
              <a:buNone/>
            </a:pPr>
            <a:r>
              <a:rPr lang="en-US" b="1" dirty="0"/>
              <a:t>Objective</a:t>
            </a:r>
            <a:r>
              <a:rPr lang="en-US" b="1" i="1" dirty="0"/>
              <a:t> - </a:t>
            </a:r>
            <a:r>
              <a:rPr lang="en-US" dirty="0"/>
              <a:t>study aim or purpose. </a:t>
            </a:r>
          </a:p>
          <a:p>
            <a:pPr marL="457200" lvl="1" indent="0">
              <a:buNone/>
            </a:pPr>
            <a:r>
              <a:rPr lang="en-US" dirty="0"/>
              <a:t>Key focused question study designed to answer.</a:t>
            </a:r>
          </a:p>
          <a:p>
            <a:pPr marL="457200" lvl="1" indent="0">
              <a:buNone/>
            </a:pPr>
            <a:r>
              <a:rPr lang="en-US" dirty="0"/>
              <a:t>Must be clear and unambiguously stated. </a:t>
            </a:r>
          </a:p>
          <a:p>
            <a:pPr marL="457200" lvl="1" indent="0">
              <a:buNone/>
            </a:pPr>
            <a:r>
              <a:rPr lang="en-US" dirty="0"/>
              <a:t>	</a:t>
            </a:r>
            <a:r>
              <a:rPr lang="en-US" sz="2400" dirty="0"/>
              <a:t>“The objective of this study is to evaluate ….” </a:t>
            </a:r>
          </a:p>
          <a:p>
            <a:pPr marL="457200" lvl="1" indent="0">
              <a:buNone/>
            </a:pPr>
            <a:r>
              <a:rPr lang="en-US" dirty="0"/>
              <a:t>Could be followed by a statement of the study hypothesis.</a:t>
            </a:r>
          </a:p>
          <a:p>
            <a:pPr marL="457200" lvl="1" indent="0">
              <a:buNone/>
            </a:pPr>
            <a:r>
              <a:rPr lang="en-US" dirty="0"/>
              <a:t>	</a:t>
            </a:r>
            <a:r>
              <a:rPr lang="en-US" sz="2400" dirty="0"/>
              <a:t>“The study hypothesis is that …”</a:t>
            </a:r>
            <a:endParaRPr lang="en-US" altLang="en-US" sz="2400" dirty="0"/>
          </a:p>
          <a:p>
            <a:pPr lvl="1"/>
            <a:endParaRPr lang="en-US" altLang="en-US" dirty="0"/>
          </a:p>
        </p:txBody>
      </p:sp>
    </p:spTree>
    <p:extLst>
      <p:ext uri="{BB962C8B-B14F-4D97-AF65-F5344CB8AC3E}">
        <p14:creationId xmlns:p14="http://schemas.microsoft.com/office/powerpoint/2010/main" val="1299359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F0ACB-E5DC-F35B-F20C-E868884FEBD9}"/>
            </a:ext>
          </a:extLst>
        </p:cNvPr>
        <p:cNvGrpSpPr/>
        <p:nvPr/>
      </p:nvGrpSpPr>
      <p:grpSpPr>
        <a:xfrm>
          <a:off x="0" y="0"/>
          <a:ext cx="0" cy="0"/>
          <a:chOff x="0" y="0"/>
          <a:chExt cx="0" cy="0"/>
        </a:xfrm>
      </p:grpSpPr>
      <p:sp>
        <p:nvSpPr>
          <p:cNvPr id="160770" name="Rectangle 2">
            <a:extLst>
              <a:ext uri="{FF2B5EF4-FFF2-40B4-BE49-F238E27FC236}">
                <a16:creationId xmlns:a16="http://schemas.microsoft.com/office/drawing/2014/main" id="{DEDCB01B-72A6-93B3-A00F-DC98B3EB503B}"/>
              </a:ext>
            </a:extLst>
          </p:cNvPr>
          <p:cNvSpPr>
            <a:spLocks noGrp="1" noChangeArrowheads="1"/>
          </p:cNvSpPr>
          <p:nvPr>
            <p:ph type="title"/>
          </p:nvPr>
        </p:nvSpPr>
        <p:spPr>
          <a:xfrm>
            <a:off x="685800" y="381000"/>
            <a:ext cx="7772400" cy="1143000"/>
          </a:xfrm>
        </p:spPr>
        <p:txBody>
          <a:bodyPr/>
          <a:lstStyle/>
          <a:p>
            <a:r>
              <a:rPr lang="en-US" altLang="en-US" sz="3600" dirty="0"/>
              <a:t>Research Manuscript Format Introduction - Some common issues  </a:t>
            </a:r>
          </a:p>
        </p:txBody>
      </p:sp>
      <p:sp>
        <p:nvSpPr>
          <p:cNvPr id="160771" name="Rectangle 3">
            <a:extLst>
              <a:ext uri="{FF2B5EF4-FFF2-40B4-BE49-F238E27FC236}">
                <a16:creationId xmlns:a16="http://schemas.microsoft.com/office/drawing/2014/main" id="{6B5A5BF7-E164-EFD1-88D3-C4679BB04111}"/>
              </a:ext>
            </a:extLst>
          </p:cNvPr>
          <p:cNvSpPr>
            <a:spLocks noGrp="1" noChangeArrowheads="1"/>
          </p:cNvSpPr>
          <p:nvPr>
            <p:ph type="body" idx="1"/>
          </p:nvPr>
        </p:nvSpPr>
        <p:spPr>
          <a:xfrm>
            <a:off x="685800" y="1600200"/>
            <a:ext cx="7772400" cy="4495800"/>
          </a:xfrm>
        </p:spPr>
        <p:txBody>
          <a:bodyPr/>
          <a:lstStyle/>
          <a:p>
            <a:r>
              <a:rPr lang="en-US" altLang="en-US" sz="2600" dirty="0"/>
              <a:t>Failure to establish importance of /need for the study </a:t>
            </a:r>
          </a:p>
          <a:p>
            <a:r>
              <a:rPr lang="en-US" altLang="en-US" sz="2600" dirty="0"/>
              <a:t>Should not report data, summary of results, or the ‘answer’ to the research question (which would not be knowable until the methods are described, and results are reported) </a:t>
            </a:r>
          </a:p>
          <a:p>
            <a:r>
              <a:rPr lang="en-US" altLang="en-US" sz="2600" dirty="0"/>
              <a:t>Lengthy, rambling, disorganized text</a:t>
            </a:r>
          </a:p>
          <a:p>
            <a:r>
              <a:rPr lang="en-US" altLang="en-US" sz="2600" dirty="0"/>
              <a:t>Length and format vary by journal, but for many bioscience journals, introductions are brief – </a:t>
            </a:r>
          </a:p>
          <a:p>
            <a:pPr marL="0" indent="0">
              <a:buNone/>
            </a:pPr>
            <a:r>
              <a:rPr lang="en-US" altLang="en-US" sz="2600" dirty="0"/>
              <a:t>	250-300 words; &lt; 10-15 references</a:t>
            </a:r>
          </a:p>
          <a:p>
            <a:endParaRPr lang="en-US" altLang="en-US" sz="2600" dirty="0"/>
          </a:p>
        </p:txBody>
      </p:sp>
    </p:spTree>
    <p:extLst>
      <p:ext uri="{BB962C8B-B14F-4D97-AF65-F5344CB8AC3E}">
        <p14:creationId xmlns:p14="http://schemas.microsoft.com/office/powerpoint/2010/main" val="380051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A186084-9EB0-F3EF-6CCF-E2057181A0BB}"/>
              </a:ext>
            </a:extLst>
          </p:cNvPr>
          <p:cNvSpPr>
            <a:spLocks noGrp="1" noChangeArrowheads="1"/>
          </p:cNvSpPr>
          <p:nvPr>
            <p:ph type="title"/>
          </p:nvPr>
        </p:nvSpPr>
        <p:spPr/>
        <p:txBody>
          <a:bodyPr/>
          <a:lstStyle/>
          <a:p>
            <a:pPr>
              <a:defRPr/>
            </a:pPr>
            <a:r>
              <a:rPr lang="en-US" sz="3600" dirty="0">
                <a:ea typeface="+mj-ea"/>
                <a:cs typeface="+mj-cs"/>
              </a:rPr>
              <a:t>Develop an Effective Writing Strategy</a:t>
            </a:r>
          </a:p>
        </p:txBody>
      </p:sp>
      <p:sp>
        <p:nvSpPr>
          <p:cNvPr id="16386" name="Rectangle 3">
            <a:extLst>
              <a:ext uri="{FF2B5EF4-FFF2-40B4-BE49-F238E27FC236}">
                <a16:creationId xmlns:a16="http://schemas.microsoft.com/office/drawing/2014/main" id="{AD0082C0-BD63-E613-4394-D95010BEEEAF}"/>
              </a:ext>
            </a:extLst>
          </p:cNvPr>
          <p:cNvSpPr>
            <a:spLocks noGrp="1" noChangeArrowheads="1"/>
          </p:cNvSpPr>
          <p:nvPr>
            <p:ph type="body" idx="1"/>
          </p:nvPr>
        </p:nvSpPr>
        <p:spPr>
          <a:xfrm>
            <a:off x="703521" y="1752600"/>
            <a:ext cx="7772400" cy="4114800"/>
          </a:xfrm>
        </p:spPr>
        <p:txBody>
          <a:bodyPr/>
          <a:lstStyle/>
          <a:p>
            <a:r>
              <a:rPr lang="ja-JP" altLang="en-US" sz="2800">
                <a:latin typeface="Arial" panose="020B0604020202020204" pitchFamily="34" charset="0"/>
              </a:rPr>
              <a:t>“</a:t>
            </a:r>
            <a:r>
              <a:rPr lang="en-US" altLang="ja-JP" sz="2800" dirty="0"/>
              <a:t>Writing is easy. All you have to do is sit staring at a blank sheet of paper until the drops of blood form on your forehead.</a:t>
            </a:r>
            <a:r>
              <a:rPr lang="ja-JP" altLang="en-US" sz="2800">
                <a:latin typeface="Arial" panose="020B0604020202020204" pitchFamily="34" charset="0"/>
              </a:rPr>
              <a:t>”</a:t>
            </a:r>
            <a:r>
              <a:rPr lang="en-US" altLang="ja-JP" sz="2800" dirty="0"/>
              <a:t>  </a:t>
            </a:r>
            <a:r>
              <a:rPr lang="en-US" altLang="en-US" sz="2600" i="1" dirty="0"/>
              <a:t>Gene Fowler </a:t>
            </a:r>
            <a:endParaRPr lang="en-US" altLang="ja-JP" sz="2600" i="1" dirty="0"/>
          </a:p>
          <a:p>
            <a:pPr>
              <a:buFont typeface="Arial" panose="020B0604020202020204" pitchFamily="34" charset="0"/>
              <a:buChar char="•"/>
            </a:pPr>
            <a:r>
              <a:rPr lang="en-US" altLang="ja-JP" sz="2800" dirty="0"/>
              <a:t>For some, scientific writing is hard work.</a:t>
            </a:r>
          </a:p>
          <a:p>
            <a:r>
              <a:rPr lang="en-US" altLang="ja-JP" sz="2800" dirty="0"/>
              <a:t>High-quality scientific writing is not a task that can be performed easily or simply ‘fit in’ with other tasks and responsibilities.</a:t>
            </a:r>
          </a:p>
          <a:p>
            <a:r>
              <a:rPr lang="en-US" altLang="ja-JP" sz="2800" dirty="0"/>
              <a:t>Importance of having effective strategies</a:t>
            </a:r>
          </a:p>
          <a:p>
            <a:endParaRPr lang="en-US" altLang="en-US" sz="2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C3B107C-69C2-4FD4-9EC1-7B3576F0121E}"/>
              </a:ext>
            </a:extLst>
          </p:cNvPr>
          <p:cNvSpPr>
            <a:spLocks noGrp="1" noChangeArrowheads="1"/>
          </p:cNvSpPr>
          <p:nvPr>
            <p:ph type="title"/>
          </p:nvPr>
        </p:nvSpPr>
        <p:spPr/>
        <p:txBody>
          <a:bodyPr/>
          <a:lstStyle/>
          <a:p>
            <a:r>
              <a:rPr lang="en-US" altLang="en-US" sz="3600" dirty="0"/>
              <a:t>7. Prepare Detailed, Well-organized Methods and Results Sections </a:t>
            </a:r>
          </a:p>
        </p:txBody>
      </p:sp>
      <p:sp>
        <p:nvSpPr>
          <p:cNvPr id="175107" name="Rectangle 3">
            <a:extLst>
              <a:ext uri="{FF2B5EF4-FFF2-40B4-BE49-F238E27FC236}">
                <a16:creationId xmlns:a16="http://schemas.microsoft.com/office/drawing/2014/main" id="{67041BD4-3CBE-41D8-BA71-5012AF67CB7A}"/>
              </a:ext>
            </a:extLst>
          </p:cNvPr>
          <p:cNvSpPr>
            <a:spLocks noGrp="1" noChangeArrowheads="1"/>
          </p:cNvSpPr>
          <p:nvPr>
            <p:ph type="body" idx="1"/>
          </p:nvPr>
        </p:nvSpPr>
        <p:spPr>
          <a:xfrm>
            <a:off x="685800" y="1828800"/>
            <a:ext cx="7848600" cy="4419600"/>
          </a:xfrm>
        </p:spPr>
        <p:txBody>
          <a:bodyPr/>
          <a:lstStyle/>
          <a:p>
            <a:r>
              <a:rPr lang="en-US" altLang="en-US" sz="2800" dirty="0"/>
              <a:t>Core of the manuscript</a:t>
            </a:r>
          </a:p>
          <a:p>
            <a:r>
              <a:rPr lang="en-US" altLang="en-US" sz="2800" dirty="0"/>
              <a:t>Basis for critical appraisal </a:t>
            </a:r>
          </a:p>
          <a:p>
            <a:r>
              <a:rPr lang="en-US" altLang="en-US" sz="2800" dirty="0"/>
              <a:t>Must be detailed and complete  </a:t>
            </a:r>
          </a:p>
          <a:p>
            <a:r>
              <a:rPr lang="en-US" altLang="en-US" sz="2800" dirty="0"/>
              <a:t>Consistent framework for methods and results,  helps to ensure internal logic of manuscript   </a:t>
            </a:r>
          </a:p>
          <a:p>
            <a:r>
              <a:rPr lang="en-US" altLang="en-US" sz="2800" dirty="0"/>
              <a:t>No results in the methods section</a:t>
            </a:r>
          </a:p>
          <a:p>
            <a:r>
              <a:rPr lang="en-US" altLang="en-US" sz="2800" dirty="0"/>
              <a:t>No methods in the results section</a:t>
            </a:r>
          </a:p>
          <a:p>
            <a:r>
              <a:rPr lang="en-US" altLang="en-US" sz="2800" dirty="0"/>
              <a:t>All results must have methods on which they are based </a:t>
            </a:r>
          </a:p>
          <a:p>
            <a:endParaRPr lang="en-US" altLang="en-US" sz="2800" dirty="0"/>
          </a:p>
          <a:p>
            <a:pPr marL="457200" lvl="1" indent="0">
              <a:buNone/>
            </a:pPr>
            <a:endParaRPr lang="en-US" altLang="en-US" dirty="0"/>
          </a:p>
          <a:p>
            <a:endParaRPr lang="en-US" altLang="en-US" dirty="0"/>
          </a:p>
        </p:txBody>
      </p:sp>
    </p:spTree>
    <p:extLst>
      <p:ext uri="{BB962C8B-B14F-4D97-AF65-F5344CB8AC3E}">
        <p14:creationId xmlns:p14="http://schemas.microsoft.com/office/powerpoint/2010/main" val="3100905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C3B107C-69C2-4FD4-9EC1-7B3576F0121E}"/>
              </a:ext>
            </a:extLst>
          </p:cNvPr>
          <p:cNvSpPr>
            <a:spLocks noGrp="1" noChangeArrowheads="1"/>
          </p:cNvSpPr>
          <p:nvPr>
            <p:ph type="title"/>
          </p:nvPr>
        </p:nvSpPr>
        <p:spPr>
          <a:xfrm>
            <a:off x="685800" y="304800"/>
            <a:ext cx="7772400" cy="1295400"/>
          </a:xfrm>
        </p:spPr>
        <p:txBody>
          <a:bodyPr/>
          <a:lstStyle/>
          <a:p>
            <a:r>
              <a:rPr lang="en-US" altLang="en-US" sz="3600" dirty="0"/>
              <a:t>Research Manuscript Format - Methods</a:t>
            </a:r>
          </a:p>
        </p:txBody>
      </p:sp>
      <p:sp>
        <p:nvSpPr>
          <p:cNvPr id="175107" name="Rectangle 3">
            <a:extLst>
              <a:ext uri="{FF2B5EF4-FFF2-40B4-BE49-F238E27FC236}">
                <a16:creationId xmlns:a16="http://schemas.microsoft.com/office/drawing/2014/main" id="{67041BD4-3CBE-41D8-BA71-5012AF67CB7A}"/>
              </a:ext>
            </a:extLst>
          </p:cNvPr>
          <p:cNvSpPr>
            <a:spLocks noGrp="1" noChangeArrowheads="1"/>
          </p:cNvSpPr>
          <p:nvPr>
            <p:ph type="body" idx="1"/>
          </p:nvPr>
        </p:nvSpPr>
        <p:spPr>
          <a:xfrm>
            <a:off x="685800" y="1371600"/>
            <a:ext cx="7772400" cy="4724400"/>
          </a:xfrm>
        </p:spPr>
        <p:txBody>
          <a:bodyPr/>
          <a:lstStyle/>
          <a:p>
            <a:r>
              <a:rPr lang="en-US" altLang="en-US" sz="2600" dirty="0"/>
              <a:t>“There should </a:t>
            </a:r>
            <a:r>
              <a:rPr lang="en-US" altLang="en-US" sz="2600" u="sng" dirty="0"/>
              <a:t>not</a:t>
            </a:r>
            <a:r>
              <a:rPr lang="en-US" altLang="en-US" sz="2600" dirty="0"/>
              <a:t> be a madness to the Methods” (per Robert Golub, MD)</a:t>
            </a:r>
          </a:p>
          <a:p>
            <a:r>
              <a:rPr lang="en-US" altLang="en-US" sz="2600" dirty="0"/>
              <a:t>**Enough detail to replicate the study**</a:t>
            </a:r>
          </a:p>
          <a:p>
            <a:r>
              <a:rPr lang="en-US" altLang="en-US" sz="2600" dirty="0"/>
              <a:t>Consistent with prespecified protocols and statistical analysis plans</a:t>
            </a:r>
          </a:p>
          <a:p>
            <a:r>
              <a:rPr lang="en-US" altLang="en-US" sz="2600" dirty="0"/>
              <a:t>Organized, logical approach</a:t>
            </a:r>
          </a:p>
          <a:p>
            <a:pPr lvl="1"/>
            <a:r>
              <a:rPr lang="en-US" altLang="en-US" sz="2400" dirty="0"/>
              <a:t>Preamble (study design, ethical statements)</a:t>
            </a:r>
          </a:p>
          <a:p>
            <a:pPr lvl="1"/>
            <a:r>
              <a:rPr lang="en-US" altLang="en-US" sz="2400" dirty="0"/>
              <a:t>Participants</a:t>
            </a:r>
          </a:p>
          <a:p>
            <a:pPr lvl="1"/>
            <a:r>
              <a:rPr lang="en-US" altLang="en-US" sz="2400" dirty="0"/>
              <a:t>Interventions or exposures; </a:t>
            </a:r>
          </a:p>
          <a:p>
            <a:pPr lvl="1"/>
            <a:r>
              <a:rPr lang="en-US" altLang="en-US" sz="2400" dirty="0"/>
              <a:t>Outcomes</a:t>
            </a:r>
          </a:p>
          <a:p>
            <a:pPr lvl="1"/>
            <a:r>
              <a:rPr lang="en-US" altLang="en-US" sz="2400" dirty="0"/>
              <a:t>Statistical methods</a:t>
            </a:r>
            <a:r>
              <a:rPr lang="en-US" altLang="en-US" sz="2600" dirty="0"/>
              <a:t> </a:t>
            </a:r>
          </a:p>
          <a:p>
            <a:pPr lvl="1"/>
            <a:endParaRPr lang="en-US" altLang="en-US" sz="2400" dirty="0"/>
          </a:p>
          <a:p>
            <a:pPr lvl="1"/>
            <a:endParaRPr lang="en-US" altLang="en-US" sz="2400" dirty="0"/>
          </a:p>
          <a:p>
            <a:endParaRPr lang="en-US" altLang="en-US" sz="2800" dirty="0"/>
          </a:p>
        </p:txBody>
      </p:sp>
    </p:spTree>
    <p:extLst>
      <p:ext uri="{BB962C8B-B14F-4D97-AF65-F5344CB8AC3E}">
        <p14:creationId xmlns:p14="http://schemas.microsoft.com/office/powerpoint/2010/main" val="23619123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C3B107C-69C2-4FD4-9EC1-7B3576F0121E}"/>
              </a:ext>
            </a:extLst>
          </p:cNvPr>
          <p:cNvSpPr>
            <a:spLocks noGrp="1" noChangeArrowheads="1"/>
          </p:cNvSpPr>
          <p:nvPr>
            <p:ph type="title"/>
          </p:nvPr>
        </p:nvSpPr>
        <p:spPr/>
        <p:txBody>
          <a:bodyPr/>
          <a:lstStyle/>
          <a:p>
            <a:r>
              <a:rPr lang="en-US" altLang="en-US" sz="3600" dirty="0"/>
              <a:t>Research Manuscript Format - Methods</a:t>
            </a:r>
          </a:p>
        </p:txBody>
      </p:sp>
      <p:sp>
        <p:nvSpPr>
          <p:cNvPr id="175107" name="Rectangle 3">
            <a:extLst>
              <a:ext uri="{FF2B5EF4-FFF2-40B4-BE49-F238E27FC236}">
                <a16:creationId xmlns:a16="http://schemas.microsoft.com/office/drawing/2014/main" id="{67041BD4-3CBE-41D8-BA71-5012AF67CB7A}"/>
              </a:ext>
            </a:extLst>
          </p:cNvPr>
          <p:cNvSpPr>
            <a:spLocks noGrp="1" noChangeArrowheads="1"/>
          </p:cNvSpPr>
          <p:nvPr>
            <p:ph type="body" idx="1"/>
          </p:nvPr>
        </p:nvSpPr>
        <p:spPr/>
        <p:txBody>
          <a:bodyPr/>
          <a:lstStyle/>
          <a:p>
            <a:r>
              <a:rPr lang="en-US" altLang="en-US" sz="2800" dirty="0"/>
              <a:t>One approach - Begin with general description of study design and oversight</a:t>
            </a:r>
          </a:p>
          <a:p>
            <a:pPr lvl="1"/>
            <a:r>
              <a:rPr lang="en-US" sz="2400" dirty="0"/>
              <a:t>“This phase 3, randomized clinical trial was conducted at 10 US sites. The institutional review board at each participating center approved the protocol. All patients provided written informed consent. An independent data and safety monitoring committee reviewed trial outcomes at prespecified regular intervals. The full protocol and statistical analysis plan are available in the online supplement.”</a:t>
            </a:r>
          </a:p>
          <a:p>
            <a:pPr lvl="1"/>
            <a:endParaRPr lang="en-US" altLang="en-US" sz="2400" dirty="0"/>
          </a:p>
          <a:p>
            <a:pPr lvl="1"/>
            <a:endParaRPr lang="en-US" altLang="en-US" dirty="0"/>
          </a:p>
          <a:p>
            <a:endParaRPr lang="en-US" altLang="en-US" dirty="0"/>
          </a:p>
        </p:txBody>
      </p:sp>
    </p:spTree>
    <p:extLst>
      <p:ext uri="{BB962C8B-B14F-4D97-AF65-F5344CB8AC3E}">
        <p14:creationId xmlns:p14="http://schemas.microsoft.com/office/powerpoint/2010/main" val="19544138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C7056-57AC-A087-BADE-DBECCAF121C7}"/>
            </a:ext>
          </a:extLst>
        </p:cNvPr>
        <p:cNvGrpSpPr/>
        <p:nvPr/>
      </p:nvGrpSpPr>
      <p:grpSpPr>
        <a:xfrm>
          <a:off x="0" y="0"/>
          <a:ext cx="0" cy="0"/>
          <a:chOff x="0" y="0"/>
          <a:chExt cx="0" cy="0"/>
        </a:xfrm>
      </p:grpSpPr>
      <p:sp>
        <p:nvSpPr>
          <p:cNvPr id="175106" name="Rectangle 2">
            <a:extLst>
              <a:ext uri="{FF2B5EF4-FFF2-40B4-BE49-F238E27FC236}">
                <a16:creationId xmlns:a16="http://schemas.microsoft.com/office/drawing/2014/main" id="{5D687522-A629-05F5-B0D6-7F9F8537B75D}"/>
              </a:ext>
            </a:extLst>
          </p:cNvPr>
          <p:cNvSpPr>
            <a:spLocks noGrp="1" noChangeArrowheads="1"/>
          </p:cNvSpPr>
          <p:nvPr>
            <p:ph type="title"/>
          </p:nvPr>
        </p:nvSpPr>
        <p:spPr/>
        <p:txBody>
          <a:bodyPr/>
          <a:lstStyle/>
          <a:p>
            <a:r>
              <a:rPr lang="en-US" altLang="en-US" sz="3600" dirty="0"/>
              <a:t>Research Manuscript Format - Methods</a:t>
            </a:r>
          </a:p>
        </p:txBody>
      </p:sp>
      <p:sp>
        <p:nvSpPr>
          <p:cNvPr id="175107" name="Rectangle 3">
            <a:extLst>
              <a:ext uri="{FF2B5EF4-FFF2-40B4-BE49-F238E27FC236}">
                <a16:creationId xmlns:a16="http://schemas.microsoft.com/office/drawing/2014/main" id="{098A670F-46C2-4FFF-9CE2-E6C3DE7CAFEF}"/>
              </a:ext>
            </a:extLst>
          </p:cNvPr>
          <p:cNvSpPr>
            <a:spLocks noGrp="1" noChangeArrowheads="1"/>
          </p:cNvSpPr>
          <p:nvPr>
            <p:ph type="body" idx="1"/>
          </p:nvPr>
        </p:nvSpPr>
        <p:spPr>
          <a:xfrm>
            <a:off x="685800" y="1524000"/>
            <a:ext cx="7772400" cy="4572000"/>
          </a:xfrm>
        </p:spPr>
        <p:txBody>
          <a:bodyPr/>
          <a:lstStyle/>
          <a:p>
            <a:r>
              <a:rPr lang="en-US" altLang="en-US" sz="2800" dirty="0"/>
              <a:t>Reporting guidelines and standards</a:t>
            </a:r>
          </a:p>
          <a:p>
            <a:pPr lvl="1"/>
            <a:r>
              <a:rPr lang="en-US" altLang="en-US" dirty="0"/>
              <a:t>Provide useful roadmap for logical organizational framework and for completeness of key elements</a:t>
            </a:r>
          </a:p>
          <a:p>
            <a:pPr lvl="1"/>
            <a:r>
              <a:rPr lang="en-US" altLang="en-US" dirty="0"/>
              <a:t>EQUATOR Network (www.equator-network.org) </a:t>
            </a:r>
          </a:p>
          <a:p>
            <a:pPr lvl="1"/>
            <a:r>
              <a:rPr lang="en-US" altLang="en-US" dirty="0"/>
              <a:t>659 reporting guidelines</a:t>
            </a:r>
          </a:p>
          <a:p>
            <a:pPr lvl="1"/>
            <a:r>
              <a:rPr lang="en-US" altLang="en-US" dirty="0"/>
              <a:t>CONSORT (RCTs); STROBE (Observational);</a:t>
            </a:r>
          </a:p>
          <a:p>
            <a:pPr lvl="1"/>
            <a:r>
              <a:rPr lang="en-US" altLang="en-US" dirty="0"/>
              <a:t>PRISMA (Systematic Reviews); TRIPOD (Diagnostic test/Prognostic studies)</a:t>
            </a:r>
          </a:p>
        </p:txBody>
      </p:sp>
    </p:spTree>
    <p:extLst>
      <p:ext uri="{BB962C8B-B14F-4D97-AF65-F5344CB8AC3E}">
        <p14:creationId xmlns:p14="http://schemas.microsoft.com/office/powerpoint/2010/main" val="1610278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30CB39-2051-40F3-A90F-265CC5C336C7}"/>
              </a:ext>
            </a:extLst>
          </p:cNvPr>
          <p:cNvSpPr>
            <a:spLocks noGrp="1"/>
          </p:cNvSpPr>
          <p:nvPr>
            <p:ph type="title"/>
          </p:nvPr>
        </p:nvSpPr>
        <p:spPr>
          <a:xfrm>
            <a:off x="685800" y="457200"/>
            <a:ext cx="7772400" cy="1219200"/>
          </a:xfrm>
        </p:spPr>
        <p:txBody>
          <a:bodyPr/>
          <a:lstStyle/>
          <a:p>
            <a:r>
              <a:rPr lang="en-US" sz="3600" dirty="0"/>
              <a:t>Methods</a:t>
            </a:r>
            <a:br>
              <a:rPr lang="en-US" sz="3600" dirty="0"/>
            </a:br>
            <a:r>
              <a:rPr lang="en-US" sz="2800" dirty="0"/>
              <a:t>CONSORT Guidelines</a:t>
            </a:r>
            <a:endParaRPr lang="en-US" sz="3600" dirty="0"/>
          </a:p>
        </p:txBody>
      </p:sp>
      <p:sp>
        <p:nvSpPr>
          <p:cNvPr id="5" name="Content Placeholder 4">
            <a:extLst>
              <a:ext uri="{FF2B5EF4-FFF2-40B4-BE49-F238E27FC236}">
                <a16:creationId xmlns:a16="http://schemas.microsoft.com/office/drawing/2014/main" id="{9625DA37-EA53-498F-B4BF-4C413A55EEA4}"/>
              </a:ext>
            </a:extLst>
          </p:cNvPr>
          <p:cNvSpPr>
            <a:spLocks noGrp="1"/>
          </p:cNvSpPr>
          <p:nvPr>
            <p:ph sz="half" idx="1"/>
          </p:nvPr>
        </p:nvSpPr>
        <p:spPr>
          <a:xfrm>
            <a:off x="685800" y="1676400"/>
            <a:ext cx="3810000" cy="4419600"/>
          </a:xfrm>
        </p:spPr>
        <p:txBody>
          <a:bodyPr/>
          <a:lstStyle/>
          <a:p>
            <a:r>
              <a:rPr lang="en-US" sz="2600" dirty="0"/>
              <a:t>Trial design</a:t>
            </a:r>
          </a:p>
          <a:p>
            <a:r>
              <a:rPr lang="en-US" sz="2600" dirty="0"/>
              <a:t>Participants</a:t>
            </a:r>
          </a:p>
          <a:p>
            <a:r>
              <a:rPr lang="en-US" sz="2600" dirty="0"/>
              <a:t>Interventions</a:t>
            </a:r>
          </a:p>
          <a:p>
            <a:r>
              <a:rPr lang="en-US" sz="2600" dirty="0"/>
              <a:t>Outcomes</a:t>
            </a:r>
          </a:p>
          <a:p>
            <a:r>
              <a:rPr lang="en-US" sz="2600" dirty="0"/>
              <a:t>Primary</a:t>
            </a:r>
          </a:p>
          <a:p>
            <a:pPr lvl="1"/>
            <a:r>
              <a:rPr lang="en-US" sz="2600" dirty="0"/>
              <a:t>Secondary</a:t>
            </a:r>
          </a:p>
          <a:p>
            <a:pPr lvl="1"/>
            <a:r>
              <a:rPr lang="en-US" sz="2600" dirty="0"/>
              <a:t>Exploratory</a:t>
            </a:r>
          </a:p>
          <a:p>
            <a:pPr lvl="1"/>
            <a:r>
              <a:rPr lang="en-US" sz="2600" dirty="0"/>
              <a:t>Post hoc</a:t>
            </a:r>
          </a:p>
          <a:p>
            <a:r>
              <a:rPr lang="en-US" sz="2600" dirty="0"/>
              <a:t>Sample size</a:t>
            </a:r>
          </a:p>
          <a:p>
            <a:endParaRPr lang="en-US" dirty="0"/>
          </a:p>
        </p:txBody>
      </p:sp>
      <p:sp>
        <p:nvSpPr>
          <p:cNvPr id="6" name="Content Placeholder 5">
            <a:extLst>
              <a:ext uri="{FF2B5EF4-FFF2-40B4-BE49-F238E27FC236}">
                <a16:creationId xmlns:a16="http://schemas.microsoft.com/office/drawing/2014/main" id="{E4CA5287-6641-44B1-AA4C-0586BD48F48E}"/>
              </a:ext>
            </a:extLst>
          </p:cNvPr>
          <p:cNvSpPr>
            <a:spLocks noGrp="1"/>
          </p:cNvSpPr>
          <p:nvPr>
            <p:ph sz="half" idx="2"/>
          </p:nvPr>
        </p:nvSpPr>
        <p:spPr>
          <a:xfrm>
            <a:off x="4648200" y="1676400"/>
            <a:ext cx="3810000" cy="4419600"/>
          </a:xfrm>
        </p:spPr>
        <p:txBody>
          <a:bodyPr/>
          <a:lstStyle/>
          <a:p>
            <a:r>
              <a:rPr lang="en-US" sz="2600" dirty="0"/>
              <a:t>Randomization</a:t>
            </a:r>
          </a:p>
          <a:p>
            <a:pPr marL="457200" lvl="1" indent="0">
              <a:buNone/>
            </a:pPr>
            <a:r>
              <a:rPr lang="en-US" sz="2600" dirty="0"/>
              <a:t>Sequence generation</a:t>
            </a:r>
          </a:p>
          <a:p>
            <a:pPr marL="457200" lvl="1" indent="0">
              <a:buNone/>
            </a:pPr>
            <a:r>
              <a:rPr lang="en-US" sz="2600" dirty="0"/>
              <a:t>Allocation concealment</a:t>
            </a:r>
          </a:p>
          <a:p>
            <a:r>
              <a:rPr lang="en-US" sz="2600" dirty="0"/>
              <a:t>Masking</a:t>
            </a:r>
          </a:p>
          <a:p>
            <a:r>
              <a:rPr lang="en-US" sz="2600" dirty="0"/>
              <a:t>Statistical Methods </a:t>
            </a:r>
          </a:p>
          <a:p>
            <a:pPr lvl="1"/>
            <a:r>
              <a:rPr lang="en-US" sz="2600" dirty="0"/>
              <a:t>Primary analysis</a:t>
            </a:r>
          </a:p>
          <a:p>
            <a:pPr lvl="1"/>
            <a:r>
              <a:rPr lang="en-US" sz="2600" dirty="0"/>
              <a:t>Secondary analyses</a:t>
            </a:r>
          </a:p>
          <a:p>
            <a:pPr lvl="1"/>
            <a:r>
              <a:rPr lang="en-US" sz="2600" dirty="0"/>
              <a:t>Other analyses</a:t>
            </a:r>
          </a:p>
          <a:p>
            <a:pPr lvl="1"/>
            <a:endParaRPr lang="en-US" dirty="0"/>
          </a:p>
          <a:p>
            <a:endParaRPr lang="en-US" dirty="0"/>
          </a:p>
        </p:txBody>
      </p:sp>
    </p:spTree>
    <p:extLst>
      <p:ext uri="{BB962C8B-B14F-4D97-AF65-F5344CB8AC3E}">
        <p14:creationId xmlns:p14="http://schemas.microsoft.com/office/powerpoint/2010/main" val="574309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6A4E-D14F-8C7F-4060-1B43DE27F7FB}"/>
            </a:ext>
          </a:extLst>
        </p:cNvPr>
        <p:cNvGrpSpPr/>
        <p:nvPr/>
      </p:nvGrpSpPr>
      <p:grpSpPr>
        <a:xfrm>
          <a:off x="0" y="0"/>
          <a:ext cx="0" cy="0"/>
          <a:chOff x="0" y="0"/>
          <a:chExt cx="0" cy="0"/>
        </a:xfrm>
      </p:grpSpPr>
      <p:sp>
        <p:nvSpPr>
          <p:cNvPr id="175106" name="Rectangle 2">
            <a:extLst>
              <a:ext uri="{FF2B5EF4-FFF2-40B4-BE49-F238E27FC236}">
                <a16:creationId xmlns:a16="http://schemas.microsoft.com/office/drawing/2014/main" id="{581E81A1-7764-E566-092C-19047729A456}"/>
              </a:ext>
            </a:extLst>
          </p:cNvPr>
          <p:cNvSpPr>
            <a:spLocks noGrp="1" noChangeArrowheads="1"/>
          </p:cNvSpPr>
          <p:nvPr>
            <p:ph type="title"/>
          </p:nvPr>
        </p:nvSpPr>
        <p:spPr/>
        <p:txBody>
          <a:bodyPr/>
          <a:lstStyle/>
          <a:p>
            <a:r>
              <a:rPr lang="en-US" altLang="en-US" sz="3600" dirty="0"/>
              <a:t>Research Manuscript Format - Methods</a:t>
            </a:r>
          </a:p>
        </p:txBody>
      </p:sp>
      <p:sp>
        <p:nvSpPr>
          <p:cNvPr id="175107" name="Rectangle 3">
            <a:extLst>
              <a:ext uri="{FF2B5EF4-FFF2-40B4-BE49-F238E27FC236}">
                <a16:creationId xmlns:a16="http://schemas.microsoft.com/office/drawing/2014/main" id="{D6A2F2EA-3024-CA9E-8AFD-3BCDD022BD0C}"/>
              </a:ext>
            </a:extLst>
          </p:cNvPr>
          <p:cNvSpPr>
            <a:spLocks noGrp="1" noChangeArrowheads="1"/>
          </p:cNvSpPr>
          <p:nvPr>
            <p:ph type="body" idx="1"/>
          </p:nvPr>
        </p:nvSpPr>
        <p:spPr>
          <a:xfrm>
            <a:off x="685800" y="1752600"/>
            <a:ext cx="7772400" cy="4572000"/>
          </a:xfrm>
        </p:spPr>
        <p:txBody>
          <a:bodyPr/>
          <a:lstStyle/>
          <a:p>
            <a:r>
              <a:rPr lang="en-US" altLang="en-US" sz="2800" dirty="0"/>
              <a:t>Must be complete, detailed, and transparent</a:t>
            </a:r>
          </a:p>
          <a:p>
            <a:r>
              <a:rPr lang="en-US" altLang="en-US" sz="2800" dirty="0"/>
              <a:t>References to justify approaches / assumptions</a:t>
            </a:r>
          </a:p>
          <a:p>
            <a:r>
              <a:rPr lang="en-US" sz="2800" dirty="0"/>
              <a:t>May require technical language or jargon,  but all terms should be defined at first use</a:t>
            </a:r>
            <a:endParaRPr lang="en-US" altLang="en-US" sz="2800" dirty="0"/>
          </a:p>
          <a:p>
            <a:r>
              <a:rPr lang="en-US" sz="2800" dirty="0"/>
              <a:t>All key variables should be explained</a:t>
            </a:r>
          </a:p>
          <a:p>
            <a:pPr lvl="1"/>
            <a:r>
              <a:rPr lang="en-US" sz="2400" dirty="0" err="1"/>
              <a:t>eg</a:t>
            </a:r>
            <a:r>
              <a:rPr lang="en-US" sz="2400" dirty="0"/>
              <a:t>, methods to obtain information on participant sex, gender, or both; or on participant race and ethnicity </a:t>
            </a:r>
          </a:p>
          <a:p>
            <a:pPr lvl="1"/>
            <a:r>
              <a:rPr lang="en-US" sz="2400" dirty="0"/>
              <a:t>ie,  self-reported, included in database, </a:t>
            </a:r>
            <a:r>
              <a:rPr lang="en-US" sz="2400" dirty="0" err="1"/>
              <a:t>etc</a:t>
            </a:r>
            <a:endParaRPr lang="en-US" sz="2400" dirty="0"/>
          </a:p>
          <a:p>
            <a:pPr lvl="1"/>
            <a:r>
              <a:rPr lang="en-US" altLang="en-US" sz="2400" dirty="0" err="1"/>
              <a:t>eg</a:t>
            </a:r>
            <a:r>
              <a:rPr lang="en-US" altLang="en-US" sz="2400" dirty="0"/>
              <a:t>, methods to ascertain outcome variables</a:t>
            </a:r>
          </a:p>
          <a:p>
            <a:pPr lvl="1"/>
            <a:r>
              <a:rPr lang="en-US" altLang="en-US" sz="2400" dirty="0"/>
              <a:t>ie, self-report, registry data, medical records, database </a:t>
            </a:r>
          </a:p>
          <a:p>
            <a:pPr marL="457200" lvl="1" indent="0">
              <a:buNone/>
            </a:pPr>
            <a:endParaRPr lang="en-US" altLang="en-US" dirty="0"/>
          </a:p>
          <a:p>
            <a:endParaRPr lang="en-US" altLang="en-US" dirty="0"/>
          </a:p>
          <a:p>
            <a:pPr lvl="1"/>
            <a:endParaRPr lang="en-US" altLang="en-US" dirty="0"/>
          </a:p>
        </p:txBody>
      </p:sp>
    </p:spTree>
    <p:extLst>
      <p:ext uri="{BB962C8B-B14F-4D97-AF65-F5344CB8AC3E}">
        <p14:creationId xmlns:p14="http://schemas.microsoft.com/office/powerpoint/2010/main" val="1168671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C3B107C-69C2-4FD4-9EC1-7B3576F0121E}"/>
              </a:ext>
            </a:extLst>
          </p:cNvPr>
          <p:cNvSpPr>
            <a:spLocks noGrp="1" noChangeArrowheads="1"/>
          </p:cNvSpPr>
          <p:nvPr>
            <p:ph type="title"/>
          </p:nvPr>
        </p:nvSpPr>
        <p:spPr>
          <a:xfrm>
            <a:off x="533400" y="190500"/>
            <a:ext cx="7772400" cy="1143000"/>
          </a:xfrm>
        </p:spPr>
        <p:txBody>
          <a:bodyPr/>
          <a:lstStyle/>
          <a:p>
            <a:r>
              <a:rPr lang="en-US" altLang="en-US" sz="3600" dirty="0"/>
              <a:t>Research Manuscript Format - Methods</a:t>
            </a:r>
          </a:p>
        </p:txBody>
      </p:sp>
      <p:sp>
        <p:nvSpPr>
          <p:cNvPr id="175107" name="Rectangle 3">
            <a:extLst>
              <a:ext uri="{FF2B5EF4-FFF2-40B4-BE49-F238E27FC236}">
                <a16:creationId xmlns:a16="http://schemas.microsoft.com/office/drawing/2014/main" id="{67041BD4-3CBE-41D8-BA71-5012AF67CB7A}"/>
              </a:ext>
            </a:extLst>
          </p:cNvPr>
          <p:cNvSpPr>
            <a:spLocks noGrp="1" noChangeArrowheads="1"/>
          </p:cNvSpPr>
          <p:nvPr>
            <p:ph type="body" idx="1"/>
          </p:nvPr>
        </p:nvSpPr>
        <p:spPr>
          <a:xfrm>
            <a:off x="685800" y="1333500"/>
            <a:ext cx="7772400" cy="4762500"/>
          </a:xfrm>
        </p:spPr>
        <p:txBody>
          <a:bodyPr/>
          <a:lstStyle/>
          <a:p>
            <a:r>
              <a:rPr lang="en-US" altLang="en-US" sz="2800" dirty="0"/>
              <a:t>Statistical analysis section  </a:t>
            </a:r>
          </a:p>
          <a:p>
            <a:r>
              <a:rPr lang="en-US" altLang="en-US" sz="2800" dirty="0"/>
              <a:t>Must be detailed and complete</a:t>
            </a:r>
          </a:p>
          <a:p>
            <a:r>
              <a:rPr lang="en-US" altLang="en-US" sz="2800" dirty="0"/>
              <a:t>Some common omissions</a:t>
            </a:r>
          </a:p>
          <a:p>
            <a:pPr lvl="1"/>
            <a:r>
              <a:rPr lang="en-US" sz="2400" dirty="0"/>
              <a:t>Sample size and power calculations </a:t>
            </a:r>
          </a:p>
          <a:p>
            <a:pPr lvl="1"/>
            <a:r>
              <a:rPr lang="en-US" sz="2400" dirty="0"/>
              <a:t>Basis for detectable difference </a:t>
            </a:r>
          </a:p>
          <a:p>
            <a:pPr lvl="2"/>
            <a:r>
              <a:rPr lang="en-US" sz="2000" dirty="0"/>
              <a:t>MCID - minimally clinically important difference (with refs)</a:t>
            </a:r>
          </a:p>
          <a:p>
            <a:pPr lvl="1"/>
            <a:r>
              <a:rPr lang="en-US" sz="2400" dirty="0"/>
              <a:t>Handling of missing data</a:t>
            </a:r>
          </a:p>
          <a:p>
            <a:pPr lvl="1"/>
            <a:r>
              <a:rPr lang="en-US" sz="2400" dirty="0"/>
              <a:t>Details for addressing confounding</a:t>
            </a:r>
          </a:p>
          <a:p>
            <a:pPr lvl="1"/>
            <a:r>
              <a:rPr lang="en-US" sz="2400" dirty="0"/>
              <a:t>Significance level (and if 1-sided vs 2-sided testing)</a:t>
            </a:r>
          </a:p>
          <a:p>
            <a:pPr lvl="1"/>
            <a:r>
              <a:rPr lang="en-US" sz="2400" dirty="0"/>
              <a:t>Adjustment for multiple comparisons</a:t>
            </a:r>
          </a:p>
          <a:p>
            <a:pPr lvl="1"/>
            <a:r>
              <a:rPr lang="en-US" sz="2400" dirty="0"/>
              <a:t>Statistical software and version      </a:t>
            </a:r>
          </a:p>
          <a:p>
            <a:pPr lvl="1"/>
            <a:endParaRPr lang="en-US" altLang="en-US" sz="2400" dirty="0"/>
          </a:p>
          <a:p>
            <a:endParaRPr lang="en-US" altLang="en-US" sz="2800" dirty="0"/>
          </a:p>
        </p:txBody>
      </p:sp>
    </p:spTree>
    <p:extLst>
      <p:ext uri="{BB962C8B-B14F-4D97-AF65-F5344CB8AC3E}">
        <p14:creationId xmlns:p14="http://schemas.microsoft.com/office/powerpoint/2010/main" val="1168911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C3B107C-69C2-4FD4-9EC1-7B3576F0121E}"/>
              </a:ext>
            </a:extLst>
          </p:cNvPr>
          <p:cNvSpPr>
            <a:spLocks noGrp="1" noChangeArrowheads="1"/>
          </p:cNvSpPr>
          <p:nvPr>
            <p:ph type="title"/>
          </p:nvPr>
        </p:nvSpPr>
        <p:spPr/>
        <p:txBody>
          <a:bodyPr/>
          <a:lstStyle/>
          <a:p>
            <a:r>
              <a:rPr lang="en-US" altLang="en-US" sz="3600" dirty="0"/>
              <a:t>Research Manuscript Format - Methods</a:t>
            </a:r>
          </a:p>
        </p:txBody>
      </p:sp>
      <p:sp>
        <p:nvSpPr>
          <p:cNvPr id="175107" name="Rectangle 3">
            <a:extLst>
              <a:ext uri="{FF2B5EF4-FFF2-40B4-BE49-F238E27FC236}">
                <a16:creationId xmlns:a16="http://schemas.microsoft.com/office/drawing/2014/main" id="{67041BD4-3CBE-41D8-BA71-5012AF67CB7A}"/>
              </a:ext>
            </a:extLst>
          </p:cNvPr>
          <p:cNvSpPr>
            <a:spLocks noGrp="1" noChangeArrowheads="1"/>
          </p:cNvSpPr>
          <p:nvPr>
            <p:ph type="body" idx="1"/>
          </p:nvPr>
        </p:nvSpPr>
        <p:spPr/>
        <p:txBody>
          <a:bodyPr/>
          <a:lstStyle/>
          <a:p>
            <a:r>
              <a:rPr lang="en-US" altLang="en-US" sz="2800" dirty="0"/>
              <a:t>Err on the side of “More is better”</a:t>
            </a:r>
          </a:p>
          <a:p>
            <a:r>
              <a:rPr lang="en-US" altLang="en-US" sz="2800" dirty="0"/>
              <a:t>May need to include some detail in supplemental materials (depending on manuscript length limits)</a:t>
            </a:r>
          </a:p>
          <a:p>
            <a:r>
              <a:rPr lang="en-US" altLang="en-US" sz="2800" dirty="0"/>
              <a:t>See instructions for authors of target journal for guidance and review methods sections of published articles for examples of structure, rigor, and detail expected in methods section for that journal</a:t>
            </a:r>
          </a:p>
          <a:p>
            <a:pPr marL="0" indent="0">
              <a:buNone/>
            </a:pPr>
            <a:endParaRPr lang="en-US" altLang="en-US" dirty="0"/>
          </a:p>
          <a:p>
            <a:endParaRPr lang="en-US" altLang="en-US" dirty="0"/>
          </a:p>
          <a:p>
            <a:pPr lvl="1"/>
            <a:endParaRPr lang="en-US" altLang="en-US" dirty="0"/>
          </a:p>
        </p:txBody>
      </p:sp>
    </p:spTree>
    <p:extLst>
      <p:ext uri="{BB962C8B-B14F-4D97-AF65-F5344CB8AC3E}">
        <p14:creationId xmlns:p14="http://schemas.microsoft.com/office/powerpoint/2010/main" val="4125607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8C3CF8-0315-E742-B784-102C98E7A08B}"/>
              </a:ext>
            </a:extLst>
          </p:cNvPr>
          <p:cNvSpPr>
            <a:spLocks noGrp="1" noChangeArrowheads="1"/>
          </p:cNvSpPr>
          <p:nvPr>
            <p:ph type="title"/>
          </p:nvPr>
        </p:nvSpPr>
        <p:spPr>
          <a:xfrm>
            <a:off x="685800" y="76200"/>
            <a:ext cx="7772400" cy="1219200"/>
          </a:xfrm>
        </p:spPr>
        <p:txBody>
          <a:bodyPr/>
          <a:lstStyle/>
          <a:p>
            <a:r>
              <a:rPr lang="en-US" altLang="en-US" sz="3600" dirty="0"/>
              <a:t>Preparing the Results Section</a:t>
            </a:r>
          </a:p>
        </p:txBody>
      </p:sp>
      <p:sp>
        <p:nvSpPr>
          <p:cNvPr id="219139" name="Rectangle 3">
            <a:extLst>
              <a:ext uri="{FF2B5EF4-FFF2-40B4-BE49-F238E27FC236}">
                <a16:creationId xmlns:a16="http://schemas.microsoft.com/office/drawing/2014/main" id="{D6AC47CC-7978-5D4A-8C71-5627AC93F6FC}"/>
              </a:ext>
            </a:extLst>
          </p:cNvPr>
          <p:cNvSpPr>
            <a:spLocks noGrp="1" noChangeArrowheads="1"/>
          </p:cNvSpPr>
          <p:nvPr>
            <p:ph type="body" idx="1"/>
          </p:nvPr>
        </p:nvSpPr>
        <p:spPr>
          <a:xfrm>
            <a:off x="685800" y="1295400"/>
            <a:ext cx="7772400" cy="5181600"/>
          </a:xfrm>
        </p:spPr>
        <p:txBody>
          <a:bodyPr/>
          <a:lstStyle/>
          <a:p>
            <a:r>
              <a:rPr lang="en-US" altLang="en-US" sz="2800" dirty="0"/>
              <a:t>Efficient with logical sequence </a:t>
            </a:r>
          </a:p>
          <a:p>
            <a:r>
              <a:rPr lang="en-US" altLang="en-US" sz="2800" dirty="0"/>
              <a:t>Objective presentation, no interpretation </a:t>
            </a:r>
          </a:p>
          <a:p>
            <a:r>
              <a:rPr lang="en-US" altLang="en-US" sz="2800" dirty="0"/>
              <a:t>Data speak for themselves</a:t>
            </a:r>
          </a:p>
          <a:p>
            <a:r>
              <a:rPr lang="en-US" altLang="en-US" sz="2800" dirty="0"/>
              <a:t>No results without methods </a:t>
            </a:r>
          </a:p>
          <a:p>
            <a:r>
              <a:rPr lang="en-US" altLang="en-US" sz="2800" dirty="0"/>
              <a:t>No methods in results section </a:t>
            </a:r>
          </a:p>
          <a:p>
            <a:r>
              <a:rPr lang="en-US" altLang="en-US" sz="2800" dirty="0"/>
              <a:t>“Just the facts” approach </a:t>
            </a:r>
          </a:p>
          <a:p>
            <a:r>
              <a:rPr lang="en-US" altLang="en-US" sz="2800" dirty="0"/>
              <a:t>Should follow framework established in methods </a:t>
            </a:r>
          </a:p>
          <a:p>
            <a:r>
              <a:rPr lang="en-US" altLang="en-US" sz="2800" dirty="0"/>
              <a:t>Consider framework for results in reporting guidelines </a:t>
            </a:r>
            <a:r>
              <a:rPr lang="en-US" altLang="en-US" sz="2400" dirty="0"/>
              <a:t>(</a:t>
            </a:r>
            <a:r>
              <a:rPr lang="en-US" altLang="en-US" sz="2400" dirty="0" err="1"/>
              <a:t>eg</a:t>
            </a:r>
            <a:r>
              <a:rPr lang="en-US" altLang="en-US" sz="2400" dirty="0"/>
              <a:t>, Consort, Strobe, Prisma, </a:t>
            </a:r>
            <a:r>
              <a:rPr lang="en-US" altLang="en-US" sz="2400" dirty="0" err="1"/>
              <a:t>etc</a:t>
            </a:r>
            <a:r>
              <a:rPr lang="en-US" altLang="en-US" sz="2400" dirty="0"/>
              <a:t>)</a:t>
            </a:r>
          </a:p>
          <a:p>
            <a:endParaRPr lang="en-US" altLang="en-US" dirty="0"/>
          </a:p>
          <a:p>
            <a:endParaRPr lang="en-US" altLang="en-US" dirty="0"/>
          </a:p>
          <a:p>
            <a:pPr lvl="1">
              <a:buFontTx/>
              <a:buNone/>
            </a:pPr>
            <a:endParaRPr lang="en-US" altLang="en-US" dirty="0"/>
          </a:p>
          <a:p>
            <a:endParaRPr lang="en-US" altLang="en-US" dirty="0"/>
          </a:p>
        </p:txBody>
      </p:sp>
    </p:spTree>
    <p:extLst>
      <p:ext uri="{BB962C8B-B14F-4D97-AF65-F5344CB8AC3E}">
        <p14:creationId xmlns:p14="http://schemas.microsoft.com/office/powerpoint/2010/main" val="10241205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C8C3CF8-0315-E742-B784-102C98E7A08B}"/>
              </a:ext>
            </a:extLst>
          </p:cNvPr>
          <p:cNvSpPr>
            <a:spLocks noGrp="1" noChangeArrowheads="1"/>
          </p:cNvSpPr>
          <p:nvPr>
            <p:ph type="title"/>
          </p:nvPr>
        </p:nvSpPr>
        <p:spPr>
          <a:xfrm>
            <a:off x="685800" y="381000"/>
            <a:ext cx="7772400" cy="1143000"/>
          </a:xfrm>
        </p:spPr>
        <p:txBody>
          <a:bodyPr/>
          <a:lstStyle/>
          <a:p>
            <a:r>
              <a:rPr lang="en-US" altLang="en-US" sz="3600" dirty="0"/>
              <a:t>Results – </a:t>
            </a:r>
            <a:r>
              <a:rPr lang="en-US" altLang="en-US" sz="3200" dirty="0"/>
              <a:t>Possible organization</a:t>
            </a:r>
          </a:p>
        </p:txBody>
      </p:sp>
      <p:sp>
        <p:nvSpPr>
          <p:cNvPr id="219139" name="Rectangle 3">
            <a:extLst>
              <a:ext uri="{FF2B5EF4-FFF2-40B4-BE49-F238E27FC236}">
                <a16:creationId xmlns:a16="http://schemas.microsoft.com/office/drawing/2014/main" id="{D6AC47CC-7978-5D4A-8C71-5627AC93F6FC}"/>
              </a:ext>
            </a:extLst>
          </p:cNvPr>
          <p:cNvSpPr>
            <a:spLocks noGrp="1" noChangeArrowheads="1"/>
          </p:cNvSpPr>
          <p:nvPr>
            <p:ph type="body" idx="1"/>
          </p:nvPr>
        </p:nvSpPr>
        <p:spPr>
          <a:xfrm>
            <a:off x="685800" y="1676400"/>
            <a:ext cx="7772400" cy="4114800"/>
          </a:xfrm>
        </p:spPr>
        <p:txBody>
          <a:bodyPr/>
          <a:lstStyle/>
          <a:p>
            <a:r>
              <a:rPr lang="en-US" altLang="en-US" dirty="0"/>
              <a:t>Describe study population </a:t>
            </a:r>
          </a:p>
          <a:p>
            <a:pPr lvl="1"/>
            <a:r>
              <a:rPr lang="en-US" altLang="en-US" dirty="0"/>
              <a:t>Key demographic features (“Table 1”)</a:t>
            </a:r>
          </a:p>
          <a:p>
            <a:r>
              <a:rPr lang="en-US" altLang="en-US" dirty="0"/>
              <a:t>Data on participation / study completion</a:t>
            </a:r>
          </a:p>
          <a:p>
            <a:r>
              <a:rPr lang="en-US" altLang="en-US" dirty="0"/>
              <a:t>Missing data, adherence issues</a:t>
            </a:r>
          </a:p>
          <a:p>
            <a:r>
              <a:rPr lang="en-US" altLang="en-US" dirty="0"/>
              <a:t>Deviations from protocol </a:t>
            </a:r>
          </a:p>
          <a:p>
            <a:pPr lvl="1"/>
            <a:r>
              <a:rPr lang="en-US" altLang="en-US" dirty="0" err="1"/>
              <a:t>eg</a:t>
            </a:r>
            <a:r>
              <a:rPr lang="en-US" altLang="en-US" dirty="0"/>
              <a:t>, crossover, study stopped early</a:t>
            </a:r>
          </a:p>
          <a:p>
            <a:r>
              <a:rPr lang="en-US" altLang="en-US" dirty="0"/>
              <a:t>Consider flow diagram (“Figure 1”) </a:t>
            </a:r>
          </a:p>
          <a:p>
            <a:pPr lvl="1">
              <a:buFontTx/>
              <a:buNone/>
            </a:pPr>
            <a:endParaRPr lang="en-US" altLang="en-US" dirty="0"/>
          </a:p>
          <a:p>
            <a:endParaRPr lang="en-US" altLang="en-US" dirty="0"/>
          </a:p>
        </p:txBody>
      </p:sp>
    </p:spTree>
    <p:extLst>
      <p:ext uri="{BB962C8B-B14F-4D97-AF65-F5344CB8AC3E}">
        <p14:creationId xmlns:p14="http://schemas.microsoft.com/office/powerpoint/2010/main" val="65723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20524DE4-BC48-C0B6-DEB1-230AF213EAAE}"/>
              </a:ext>
            </a:extLst>
          </p:cNvPr>
          <p:cNvSpPr>
            <a:spLocks noGrp="1" noChangeArrowheads="1"/>
          </p:cNvSpPr>
          <p:nvPr>
            <p:ph type="title"/>
          </p:nvPr>
        </p:nvSpPr>
        <p:spPr/>
        <p:txBody>
          <a:bodyPr/>
          <a:lstStyle/>
          <a:p>
            <a:pPr>
              <a:defRPr/>
            </a:pPr>
            <a:r>
              <a:rPr lang="en-US" sz="3200" dirty="0">
                <a:ea typeface="+mj-ea"/>
                <a:cs typeface="+mj-cs"/>
              </a:rPr>
              <a:t>Strategies for Scientific Writing  </a:t>
            </a:r>
            <a:br>
              <a:rPr lang="en-US" sz="3200" dirty="0">
                <a:ea typeface="+mj-ea"/>
                <a:cs typeface="+mj-cs"/>
              </a:rPr>
            </a:br>
            <a:r>
              <a:rPr lang="en-US" sz="3200" dirty="0">
                <a:ea typeface="+mj-ea"/>
                <a:cs typeface="+mj-cs"/>
              </a:rPr>
              <a:t>Pre-Writing Considerations</a:t>
            </a:r>
          </a:p>
        </p:txBody>
      </p:sp>
      <p:sp>
        <p:nvSpPr>
          <p:cNvPr id="22530" name="Rectangle 3">
            <a:extLst>
              <a:ext uri="{FF2B5EF4-FFF2-40B4-BE49-F238E27FC236}">
                <a16:creationId xmlns:a16="http://schemas.microsoft.com/office/drawing/2014/main" id="{7C41DD5C-E15C-7DD3-0D3A-628F652EACBD}"/>
              </a:ext>
            </a:extLst>
          </p:cNvPr>
          <p:cNvSpPr>
            <a:spLocks noGrp="1" noChangeArrowheads="1"/>
          </p:cNvSpPr>
          <p:nvPr>
            <p:ph type="body" idx="1"/>
          </p:nvPr>
        </p:nvSpPr>
        <p:spPr/>
        <p:txBody>
          <a:bodyPr/>
          <a:lstStyle/>
          <a:p>
            <a:r>
              <a:rPr lang="en-US" altLang="en-US" sz="2800" dirty="0"/>
              <a:t>Know the topic thoroughly</a:t>
            </a:r>
          </a:p>
          <a:p>
            <a:r>
              <a:rPr lang="en-US" altLang="en-US" sz="2800" dirty="0"/>
              <a:t>Determine the main message and frame of the manuscript (explain in a single sentence)</a:t>
            </a:r>
          </a:p>
          <a:p>
            <a:r>
              <a:rPr lang="en-US" altLang="en-US" sz="2800" dirty="0"/>
              <a:t>Decide the reasons the manuscript is being written</a:t>
            </a:r>
          </a:p>
          <a:p>
            <a:pPr>
              <a:buFontTx/>
              <a:buNone/>
            </a:pPr>
            <a:r>
              <a:rPr lang="en-US" altLang="en-US" sz="2800" dirty="0"/>
              <a:t>	(novel findings, increment of new information, verification of other studies, difference from other reports or reviews, timeliness of topic)</a:t>
            </a:r>
          </a:p>
          <a:p>
            <a:pPr>
              <a:buFontTx/>
              <a:buNone/>
            </a:pPr>
            <a:r>
              <a:rPr lang="en-US" altLang="en-US" sz="2800" dirty="0">
                <a:cs typeface="Times New Roman" panose="02020603050405020304" pitchFamily="18" charset="0"/>
              </a:rPr>
              <a:t>•</a:t>
            </a:r>
            <a:r>
              <a:rPr lang="en-US" altLang="en-US" sz="2800" dirty="0"/>
              <a:t>	Objectively assess the importance of the report </a:t>
            </a:r>
          </a:p>
          <a:p>
            <a:pPr>
              <a:buFontTx/>
              <a:buNone/>
            </a:pPr>
            <a:r>
              <a:rPr lang="en-US" altLang="en-US" sz="2800" dirty="0"/>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66A759DC-A597-8A4B-A5A9-4ACA37795F6D}"/>
              </a:ext>
            </a:extLst>
          </p:cNvPr>
          <p:cNvSpPr>
            <a:spLocks noGrp="1" noChangeArrowheads="1"/>
          </p:cNvSpPr>
          <p:nvPr>
            <p:ph type="title"/>
          </p:nvPr>
        </p:nvSpPr>
        <p:spPr/>
        <p:txBody>
          <a:bodyPr/>
          <a:lstStyle/>
          <a:p>
            <a:r>
              <a:rPr lang="en-US" altLang="en-US" sz="3600" dirty="0"/>
              <a:t>Results - </a:t>
            </a:r>
            <a:r>
              <a:rPr lang="en-US" altLang="en-US" sz="3200" dirty="0"/>
              <a:t>Possible organization</a:t>
            </a:r>
          </a:p>
        </p:txBody>
      </p:sp>
      <p:sp>
        <p:nvSpPr>
          <p:cNvPr id="220163" name="Rectangle 3">
            <a:extLst>
              <a:ext uri="{FF2B5EF4-FFF2-40B4-BE49-F238E27FC236}">
                <a16:creationId xmlns:a16="http://schemas.microsoft.com/office/drawing/2014/main" id="{03126B20-1EBD-1C4A-AD89-451461336111}"/>
              </a:ext>
            </a:extLst>
          </p:cNvPr>
          <p:cNvSpPr>
            <a:spLocks noGrp="1" noChangeArrowheads="1"/>
          </p:cNvSpPr>
          <p:nvPr>
            <p:ph type="body" idx="1"/>
          </p:nvPr>
        </p:nvSpPr>
        <p:spPr>
          <a:xfrm>
            <a:off x="696433" y="1600200"/>
            <a:ext cx="7772400" cy="4114800"/>
          </a:xfrm>
        </p:spPr>
        <p:txBody>
          <a:bodyPr/>
          <a:lstStyle/>
          <a:p>
            <a:pPr>
              <a:lnSpc>
                <a:spcPct val="90000"/>
              </a:lnSpc>
            </a:pPr>
            <a:r>
              <a:rPr lang="en-US" altLang="en-US" dirty="0"/>
              <a:t>Report data for outcomes </a:t>
            </a:r>
          </a:p>
          <a:p>
            <a:pPr lvl="1">
              <a:lnSpc>
                <a:spcPct val="90000"/>
              </a:lnSpc>
            </a:pPr>
            <a:r>
              <a:rPr lang="en-US" altLang="en-US" dirty="0"/>
              <a:t>Follow framework in Methods</a:t>
            </a:r>
          </a:p>
          <a:p>
            <a:pPr>
              <a:lnSpc>
                <a:spcPct val="90000"/>
              </a:lnSpc>
            </a:pPr>
            <a:r>
              <a:rPr lang="en-US" altLang="en-US" dirty="0">
                <a:cs typeface="Times New Roman" panose="02020603050405020304" pitchFamily="18" charset="0"/>
              </a:rPr>
              <a:t>Primary / </a:t>
            </a:r>
            <a:r>
              <a:rPr lang="en-US" altLang="en-US" sz="3200" dirty="0"/>
              <a:t>Main outcomes presented first</a:t>
            </a:r>
          </a:p>
          <a:p>
            <a:pPr lvl="1">
              <a:lnSpc>
                <a:spcPct val="90000"/>
              </a:lnSpc>
            </a:pPr>
            <a:r>
              <a:rPr lang="en-US" altLang="en-US" dirty="0"/>
              <a:t>Directly related to primary study question</a:t>
            </a:r>
          </a:p>
          <a:p>
            <a:pPr>
              <a:lnSpc>
                <a:spcPct val="90000"/>
              </a:lnSpc>
            </a:pPr>
            <a:r>
              <a:rPr lang="en-US" altLang="en-US" sz="3200" dirty="0"/>
              <a:t>Secondary outcomes (if appropriate)</a:t>
            </a:r>
          </a:p>
          <a:p>
            <a:pPr>
              <a:lnSpc>
                <a:spcPct val="90000"/>
              </a:lnSpc>
            </a:pPr>
            <a:r>
              <a:rPr lang="en-US" altLang="en-US" dirty="0"/>
              <a:t>Tables and figures for key outcomes</a:t>
            </a:r>
            <a:endParaRPr lang="en-US" altLang="en-US" sz="3200" dirty="0"/>
          </a:p>
          <a:p>
            <a:pPr>
              <a:lnSpc>
                <a:spcPct val="90000"/>
              </a:lnSpc>
            </a:pPr>
            <a:r>
              <a:rPr lang="en-US" altLang="en-US" sz="3200" dirty="0"/>
              <a:t>Other outcomes </a:t>
            </a:r>
          </a:p>
          <a:p>
            <a:pPr lvl="1">
              <a:lnSpc>
                <a:spcPct val="90000"/>
              </a:lnSpc>
            </a:pPr>
            <a:r>
              <a:rPr lang="en-US" altLang="en-US" dirty="0"/>
              <a:t>Exploratory, sensitivity, post hoc </a:t>
            </a:r>
          </a:p>
          <a:p>
            <a:pPr>
              <a:lnSpc>
                <a:spcPct val="90000"/>
              </a:lnSpc>
            </a:pPr>
            <a:r>
              <a:rPr lang="en-US" altLang="en-US" dirty="0"/>
              <a:t>Adverse effects  </a:t>
            </a:r>
          </a:p>
          <a:p>
            <a:pPr>
              <a:lnSpc>
                <a:spcPct val="90000"/>
              </a:lnSpc>
              <a:buFontTx/>
              <a:buNone/>
            </a:pPr>
            <a:endParaRPr lang="en-US" altLang="en-US" dirty="0"/>
          </a:p>
        </p:txBody>
      </p:sp>
    </p:spTree>
    <p:extLst>
      <p:ext uri="{BB962C8B-B14F-4D97-AF65-F5344CB8AC3E}">
        <p14:creationId xmlns:p14="http://schemas.microsoft.com/office/powerpoint/2010/main" val="306580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ACCED43A-09AE-964F-9EAC-1A9CDE61BA39}"/>
              </a:ext>
            </a:extLst>
          </p:cNvPr>
          <p:cNvSpPr>
            <a:spLocks noGrp="1" noChangeArrowheads="1"/>
          </p:cNvSpPr>
          <p:nvPr>
            <p:ph type="title"/>
          </p:nvPr>
        </p:nvSpPr>
        <p:spPr/>
        <p:txBody>
          <a:bodyPr/>
          <a:lstStyle/>
          <a:p>
            <a:r>
              <a:rPr lang="en-US" altLang="en-US" sz="3600" dirty="0"/>
              <a:t>Presenting Results -Tables and Figures </a:t>
            </a:r>
          </a:p>
        </p:txBody>
      </p:sp>
      <p:sp>
        <p:nvSpPr>
          <p:cNvPr id="223235" name="Rectangle 3">
            <a:extLst>
              <a:ext uri="{FF2B5EF4-FFF2-40B4-BE49-F238E27FC236}">
                <a16:creationId xmlns:a16="http://schemas.microsoft.com/office/drawing/2014/main" id="{66DFE987-5D3D-4F45-8556-C6C00741D3E3}"/>
              </a:ext>
            </a:extLst>
          </p:cNvPr>
          <p:cNvSpPr>
            <a:spLocks noGrp="1" noChangeArrowheads="1"/>
          </p:cNvSpPr>
          <p:nvPr>
            <p:ph type="body" idx="1"/>
          </p:nvPr>
        </p:nvSpPr>
        <p:spPr>
          <a:xfrm>
            <a:off x="685800" y="1752600"/>
            <a:ext cx="7772400" cy="4343400"/>
          </a:xfrm>
        </p:spPr>
        <p:txBody>
          <a:bodyPr/>
          <a:lstStyle/>
          <a:p>
            <a:r>
              <a:rPr lang="en-US" altLang="en-US" sz="2600" dirty="0"/>
              <a:t>For most research reports, effective data presentation usually can be achieved with 4- 5 tables and/or figures</a:t>
            </a:r>
          </a:p>
          <a:p>
            <a:r>
              <a:rPr lang="en-US" altLang="en-US" sz="2600" dirty="0"/>
              <a:t>Flow diagram (depending on study design) – Figure 1</a:t>
            </a:r>
          </a:p>
          <a:p>
            <a:r>
              <a:rPr lang="en-US" altLang="en-US" sz="2600" dirty="0"/>
              <a:t>Baseline characteristics of study population / study groups – “Table 1”  </a:t>
            </a:r>
          </a:p>
          <a:p>
            <a:r>
              <a:rPr lang="en-US" altLang="en-US" sz="2600" dirty="0"/>
              <a:t>Two elements (</a:t>
            </a:r>
            <a:r>
              <a:rPr lang="en-US" altLang="en-US" sz="2600" dirty="0" err="1"/>
              <a:t>eg</a:t>
            </a:r>
            <a:r>
              <a:rPr lang="en-US" altLang="en-US" sz="2600" dirty="0"/>
              <a:t>, 2 tables, 2 figures, 1 table/1 figure) showing quantitative results, with 1 table or figure illustrating primary outcomes</a:t>
            </a:r>
          </a:p>
          <a:p>
            <a:r>
              <a:rPr lang="en-US" altLang="en-US" sz="2600" dirty="0"/>
              <a:t>Table with adverse events, subgroup analyses, </a:t>
            </a:r>
            <a:r>
              <a:rPr lang="en-US" altLang="en-US" sz="2600" dirty="0" err="1"/>
              <a:t>etc</a:t>
            </a:r>
            <a:r>
              <a:rPr lang="en-US" altLang="en-US" sz="2600" dirty="0"/>
              <a:t> (depending on study design)</a:t>
            </a:r>
          </a:p>
        </p:txBody>
      </p:sp>
    </p:spTree>
    <p:extLst>
      <p:ext uri="{BB962C8B-B14F-4D97-AF65-F5344CB8AC3E}">
        <p14:creationId xmlns:p14="http://schemas.microsoft.com/office/powerpoint/2010/main" val="26546185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DBBB788-2162-E34E-A87B-168314950C9D}"/>
              </a:ext>
            </a:extLst>
          </p:cNvPr>
          <p:cNvSpPr>
            <a:spLocks noGrp="1" noChangeArrowheads="1"/>
          </p:cNvSpPr>
          <p:nvPr>
            <p:ph type="title"/>
          </p:nvPr>
        </p:nvSpPr>
        <p:spPr>
          <a:xfrm>
            <a:off x="685800" y="609600"/>
            <a:ext cx="7772400" cy="914400"/>
          </a:xfrm>
        </p:spPr>
        <p:txBody>
          <a:bodyPr/>
          <a:lstStyle/>
          <a:p>
            <a:br>
              <a:rPr lang="en-US" altLang="en-US" sz="3500" dirty="0"/>
            </a:br>
            <a:r>
              <a:rPr lang="en-US" altLang="en-US" sz="3500" dirty="0"/>
              <a:t>8.  Prepare a Compelling </a:t>
            </a:r>
            <a:br>
              <a:rPr lang="en-US" altLang="en-US" sz="3500" dirty="0"/>
            </a:br>
            <a:r>
              <a:rPr lang="en-US" altLang="en-US" sz="3500" dirty="0"/>
              <a:t>Discussion Section</a:t>
            </a:r>
            <a:br>
              <a:rPr lang="en-US" altLang="en-US" sz="4000" dirty="0"/>
            </a:br>
            <a:endParaRPr lang="en-US" altLang="en-US" sz="4000" dirty="0"/>
          </a:p>
        </p:txBody>
      </p:sp>
      <p:sp>
        <p:nvSpPr>
          <p:cNvPr id="221187" name="Rectangle 3">
            <a:extLst>
              <a:ext uri="{FF2B5EF4-FFF2-40B4-BE49-F238E27FC236}">
                <a16:creationId xmlns:a16="http://schemas.microsoft.com/office/drawing/2014/main" id="{CE96ED3E-9DAA-0F49-89F6-8E4282734538}"/>
              </a:ext>
            </a:extLst>
          </p:cNvPr>
          <p:cNvSpPr>
            <a:spLocks noGrp="1" noChangeArrowheads="1"/>
          </p:cNvSpPr>
          <p:nvPr>
            <p:ph type="body" idx="1"/>
          </p:nvPr>
        </p:nvSpPr>
        <p:spPr>
          <a:xfrm>
            <a:off x="685800" y="1524000"/>
            <a:ext cx="7772400" cy="4572000"/>
          </a:xfrm>
        </p:spPr>
        <p:txBody>
          <a:bodyPr/>
          <a:lstStyle/>
          <a:p>
            <a:r>
              <a:rPr lang="en-US" altLang="en-US" sz="2800" dirty="0"/>
              <a:t>For some authors, most difficult section to write</a:t>
            </a:r>
          </a:p>
          <a:p>
            <a:r>
              <a:rPr lang="en-US" altLang="en-US" sz="2800" dirty="0"/>
              <a:t>Should have natural, logical flow of ideas</a:t>
            </a:r>
          </a:p>
          <a:p>
            <a:r>
              <a:rPr lang="en-US" altLang="en-US" sz="2800" dirty="0"/>
              <a:t>Answers the question posed in the study objective </a:t>
            </a:r>
          </a:p>
          <a:p>
            <a:r>
              <a:rPr lang="en-US" altLang="en-US" sz="2800" dirty="0"/>
              <a:t>Explains how the results support the answer</a:t>
            </a:r>
          </a:p>
          <a:p>
            <a:r>
              <a:rPr lang="en-US" altLang="en-US" sz="2800" dirty="0"/>
              <a:t>Places findings in context</a:t>
            </a:r>
          </a:p>
          <a:p>
            <a:r>
              <a:rPr lang="en-US" altLang="en-US" sz="2800" dirty="0"/>
              <a:t>Explains importance, implications, limitations</a:t>
            </a:r>
          </a:p>
          <a:p>
            <a:r>
              <a:rPr lang="en-US" altLang="en-US" sz="2800" dirty="0"/>
              <a:t>Answers the ‘so what’ question</a:t>
            </a:r>
          </a:p>
          <a:p>
            <a:pPr lvl="1"/>
            <a:endParaRPr lang="en-US" altLang="en-US" dirty="0"/>
          </a:p>
        </p:txBody>
      </p:sp>
    </p:spTree>
    <p:extLst>
      <p:ext uri="{BB962C8B-B14F-4D97-AF65-F5344CB8AC3E}">
        <p14:creationId xmlns:p14="http://schemas.microsoft.com/office/powerpoint/2010/main" val="33753359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a:extLst>
              <a:ext uri="{FF2B5EF4-FFF2-40B4-BE49-F238E27FC236}">
                <a16:creationId xmlns:a16="http://schemas.microsoft.com/office/drawing/2014/main" id="{CE96ED3E-9DAA-0F49-89F6-8E4282734538}"/>
              </a:ext>
            </a:extLst>
          </p:cNvPr>
          <p:cNvSpPr>
            <a:spLocks noGrp="1" noChangeArrowheads="1"/>
          </p:cNvSpPr>
          <p:nvPr>
            <p:ph type="body" idx="1"/>
          </p:nvPr>
        </p:nvSpPr>
        <p:spPr>
          <a:xfrm>
            <a:off x="685800" y="1981200"/>
            <a:ext cx="7772400" cy="4114800"/>
          </a:xfrm>
        </p:spPr>
        <p:txBody>
          <a:bodyPr/>
          <a:lstStyle/>
          <a:p>
            <a:r>
              <a:rPr lang="en-US" altLang="en-US" sz="2800" dirty="0"/>
              <a:t>1.Summary of key study findings </a:t>
            </a:r>
          </a:p>
          <a:p>
            <a:pPr lvl="1"/>
            <a:r>
              <a:rPr lang="en-US" altLang="en-US" sz="2400" dirty="0"/>
              <a:t>Similar to language in conclusion of abstract</a:t>
            </a:r>
          </a:p>
          <a:p>
            <a:pPr lvl="1"/>
            <a:r>
              <a:rPr lang="en-US" altLang="en-US" sz="2400" dirty="0"/>
              <a:t>“In this randomized clinical trial of patients with XX, treatment with XX, compared to treatment with XX, resulted in XX, at 5 years.” (other outcomes, caveats)</a:t>
            </a:r>
          </a:p>
          <a:p>
            <a:r>
              <a:rPr lang="en-US" altLang="en-US" sz="2800" dirty="0"/>
              <a:t>2.Interpretation of findings</a:t>
            </a:r>
          </a:p>
          <a:p>
            <a:pPr lvl="1"/>
            <a:r>
              <a:rPr lang="en-US" altLang="en-US" sz="2400" dirty="0"/>
              <a:t>“These results suggest …. </a:t>
            </a:r>
          </a:p>
          <a:p>
            <a:r>
              <a:rPr lang="en-US" altLang="en-US" sz="2800" dirty="0"/>
              <a:t>3.Compare with previous concordant literature</a:t>
            </a:r>
          </a:p>
          <a:p>
            <a:pPr lvl="1"/>
            <a:r>
              <a:rPr lang="en-US" altLang="en-US" sz="2400" dirty="0"/>
              <a:t>“The finding from this study add to the evidence supporting … </a:t>
            </a:r>
          </a:p>
        </p:txBody>
      </p:sp>
      <p:sp>
        <p:nvSpPr>
          <p:cNvPr id="2" name="Title 1">
            <a:extLst>
              <a:ext uri="{FF2B5EF4-FFF2-40B4-BE49-F238E27FC236}">
                <a16:creationId xmlns:a16="http://schemas.microsoft.com/office/drawing/2014/main" id="{1A81C753-D6C1-474D-88E2-92C4E10E79BC}"/>
              </a:ext>
            </a:extLst>
          </p:cNvPr>
          <p:cNvSpPr>
            <a:spLocks noGrp="1"/>
          </p:cNvSpPr>
          <p:nvPr>
            <p:ph type="title"/>
          </p:nvPr>
        </p:nvSpPr>
        <p:spPr>
          <a:xfrm>
            <a:off x="685800" y="533400"/>
            <a:ext cx="7772400" cy="1219200"/>
          </a:xfrm>
        </p:spPr>
        <p:txBody>
          <a:bodyPr/>
          <a:lstStyle/>
          <a:p>
            <a:r>
              <a:rPr lang="en-US" sz="3600" dirty="0"/>
              <a:t>Discussion - </a:t>
            </a:r>
            <a:r>
              <a:rPr lang="en-US" sz="3200" dirty="0"/>
              <a:t>Possible Organization</a:t>
            </a:r>
            <a:br>
              <a:rPr lang="en-US" sz="3200" dirty="0"/>
            </a:br>
            <a:r>
              <a:rPr lang="en-US" sz="3200" dirty="0"/>
              <a:t>7 Key Ideas / Paragraphs</a:t>
            </a:r>
          </a:p>
        </p:txBody>
      </p:sp>
    </p:spTree>
    <p:extLst>
      <p:ext uri="{BB962C8B-B14F-4D97-AF65-F5344CB8AC3E}">
        <p14:creationId xmlns:p14="http://schemas.microsoft.com/office/powerpoint/2010/main" val="32061813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a:extLst>
              <a:ext uri="{FF2B5EF4-FFF2-40B4-BE49-F238E27FC236}">
                <a16:creationId xmlns:a16="http://schemas.microsoft.com/office/drawing/2014/main" id="{CE96ED3E-9DAA-0F49-89F6-8E4282734538}"/>
              </a:ext>
            </a:extLst>
          </p:cNvPr>
          <p:cNvSpPr>
            <a:spLocks noGrp="1" noChangeArrowheads="1"/>
          </p:cNvSpPr>
          <p:nvPr>
            <p:ph type="body" idx="1"/>
          </p:nvPr>
        </p:nvSpPr>
        <p:spPr>
          <a:xfrm>
            <a:off x="685800" y="1600200"/>
            <a:ext cx="7772400" cy="4495800"/>
          </a:xfrm>
        </p:spPr>
        <p:txBody>
          <a:bodyPr/>
          <a:lstStyle/>
          <a:p>
            <a:r>
              <a:rPr lang="en-US" altLang="en-US" sz="2800" dirty="0"/>
              <a:t>4. Contrast with previous discordant literature </a:t>
            </a:r>
          </a:p>
          <a:p>
            <a:pPr lvl="1"/>
            <a:r>
              <a:rPr lang="en-US" altLang="en-US" sz="2400" dirty="0"/>
              <a:t>“The findings from this study differ from those reported in some other studies.”</a:t>
            </a:r>
          </a:p>
          <a:p>
            <a:pPr lvl="1"/>
            <a:r>
              <a:rPr lang="en-US" altLang="en-US" sz="2400" dirty="0"/>
              <a:t>Explain why differences (size, design, population, </a:t>
            </a:r>
            <a:r>
              <a:rPr lang="en-US" altLang="en-US" sz="2400" dirty="0" err="1"/>
              <a:t>etc</a:t>
            </a:r>
            <a:r>
              <a:rPr lang="en-US" altLang="en-US" sz="2400" dirty="0"/>
              <a:t>)</a:t>
            </a:r>
          </a:p>
          <a:p>
            <a:r>
              <a:rPr lang="en-US" altLang="en-US" sz="2800" dirty="0"/>
              <a:t>5. Explain implications </a:t>
            </a:r>
          </a:p>
          <a:p>
            <a:pPr lvl="1"/>
            <a:r>
              <a:rPr lang="en-US" altLang="en-US" sz="2400" dirty="0"/>
              <a:t>Clinical, Research, Policy, Guidelines</a:t>
            </a:r>
          </a:p>
          <a:p>
            <a:pPr marL="914400" lvl="2" indent="0">
              <a:buNone/>
            </a:pPr>
            <a:r>
              <a:rPr lang="en-US" altLang="en-US" sz="2000" dirty="0"/>
              <a:t>“The results of this study, together with previous findings from other studies, may have potential implications for …”</a:t>
            </a:r>
          </a:p>
          <a:p>
            <a:pPr lvl="1"/>
            <a:r>
              <a:rPr lang="en-US" altLang="en-US" sz="2400" dirty="0"/>
              <a:t>Should be circumspect, not boastful</a:t>
            </a:r>
          </a:p>
          <a:p>
            <a:pPr lvl="1"/>
            <a:r>
              <a:rPr lang="en-US" altLang="en-US" sz="2400" dirty="0"/>
              <a:t>Avoid overinterpretation, avoid editorializing</a:t>
            </a:r>
          </a:p>
          <a:p>
            <a:pPr lvl="1"/>
            <a:r>
              <a:rPr lang="en-US" altLang="en-US" sz="2400" dirty="0"/>
              <a:t>Possible next steps in research – specific </a:t>
            </a:r>
          </a:p>
          <a:p>
            <a:pPr marL="0" indent="0">
              <a:buNone/>
            </a:pPr>
            <a:endParaRPr lang="en-US" altLang="en-US" sz="2800" dirty="0"/>
          </a:p>
        </p:txBody>
      </p:sp>
      <p:sp>
        <p:nvSpPr>
          <p:cNvPr id="2" name="Title 1">
            <a:extLst>
              <a:ext uri="{FF2B5EF4-FFF2-40B4-BE49-F238E27FC236}">
                <a16:creationId xmlns:a16="http://schemas.microsoft.com/office/drawing/2014/main" id="{1A81C753-D6C1-474D-88E2-92C4E10E79BC}"/>
              </a:ext>
            </a:extLst>
          </p:cNvPr>
          <p:cNvSpPr>
            <a:spLocks noGrp="1"/>
          </p:cNvSpPr>
          <p:nvPr>
            <p:ph type="title"/>
          </p:nvPr>
        </p:nvSpPr>
        <p:spPr>
          <a:xfrm>
            <a:off x="685800" y="381000"/>
            <a:ext cx="7772400" cy="1371600"/>
          </a:xfrm>
        </p:spPr>
        <p:txBody>
          <a:bodyPr/>
          <a:lstStyle/>
          <a:p>
            <a:r>
              <a:rPr lang="en-US" sz="3600" dirty="0"/>
              <a:t>Discussion</a:t>
            </a:r>
            <a:br>
              <a:rPr lang="en-US" sz="3600" dirty="0"/>
            </a:br>
            <a:r>
              <a:rPr lang="en-US" sz="3200" dirty="0"/>
              <a:t>Possible Organization</a:t>
            </a:r>
          </a:p>
        </p:txBody>
      </p:sp>
    </p:spTree>
    <p:extLst>
      <p:ext uri="{BB962C8B-B14F-4D97-AF65-F5344CB8AC3E}">
        <p14:creationId xmlns:p14="http://schemas.microsoft.com/office/powerpoint/2010/main" val="11741684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a:extLst>
              <a:ext uri="{FF2B5EF4-FFF2-40B4-BE49-F238E27FC236}">
                <a16:creationId xmlns:a16="http://schemas.microsoft.com/office/drawing/2014/main" id="{CE96ED3E-9DAA-0F49-89F6-8E4282734538}"/>
              </a:ext>
            </a:extLst>
          </p:cNvPr>
          <p:cNvSpPr>
            <a:spLocks noGrp="1" noChangeArrowheads="1"/>
          </p:cNvSpPr>
          <p:nvPr>
            <p:ph type="body" idx="1"/>
          </p:nvPr>
        </p:nvSpPr>
        <p:spPr>
          <a:xfrm>
            <a:off x="685800" y="1371600"/>
            <a:ext cx="7848600" cy="4800600"/>
          </a:xfrm>
        </p:spPr>
        <p:txBody>
          <a:bodyPr/>
          <a:lstStyle/>
          <a:p>
            <a:pPr marL="0" indent="0">
              <a:buNone/>
            </a:pPr>
            <a:r>
              <a:rPr lang="en-US" altLang="en-US" sz="2800" dirty="0"/>
              <a:t>6. Study Strengths </a:t>
            </a:r>
          </a:p>
          <a:p>
            <a:pPr lvl="1"/>
            <a:r>
              <a:rPr lang="en-US" altLang="en-US" sz="2400" dirty="0"/>
              <a:t>“This study has several strengths…</a:t>
            </a:r>
          </a:p>
          <a:p>
            <a:pPr marL="0" indent="0">
              <a:buNone/>
            </a:pPr>
            <a:r>
              <a:rPr lang="en-US" altLang="en-US" sz="2800" dirty="0"/>
              <a:t>7. Study Limitations </a:t>
            </a:r>
          </a:p>
          <a:p>
            <a:pPr lvl="1"/>
            <a:r>
              <a:rPr lang="en-US" altLang="en-US" sz="2400" dirty="0"/>
              <a:t>”This study has several limitations”</a:t>
            </a:r>
          </a:p>
          <a:p>
            <a:pPr lvl="1"/>
            <a:r>
              <a:rPr lang="en-US" altLang="en-US" sz="2400" dirty="0"/>
              <a:t> Forthright acknowledgment of limitations (and how may have influenced  results) </a:t>
            </a:r>
          </a:p>
          <a:p>
            <a:pPr lvl="1"/>
            <a:r>
              <a:rPr lang="en-US" altLang="en-US" sz="2400" dirty="0"/>
              <a:t>Turn into ‘limitation-</a:t>
            </a:r>
            <a:r>
              <a:rPr lang="en-US" altLang="en-US" sz="2400" dirty="0" err="1"/>
              <a:t>ade</a:t>
            </a:r>
            <a:r>
              <a:rPr lang="en-US" altLang="en-US" sz="2400" dirty="0"/>
              <a:t>’ (if possible)</a:t>
            </a:r>
          </a:p>
          <a:p>
            <a:pPr lvl="2"/>
            <a:r>
              <a:rPr lang="en-US" altLang="en-US" sz="2000" dirty="0"/>
              <a:t>“This study was conducted to a single site. However, …</a:t>
            </a:r>
          </a:p>
          <a:p>
            <a:pPr lvl="2"/>
            <a:r>
              <a:rPr lang="en-US" altLang="en-US" sz="2000" dirty="0"/>
              <a:t>“ This study response rate was 58%. However, … </a:t>
            </a:r>
          </a:p>
          <a:p>
            <a:pPr marL="0" indent="0">
              <a:buNone/>
            </a:pPr>
            <a:r>
              <a:rPr lang="en-US" altLang="en-US" sz="2800" dirty="0"/>
              <a:t>Conclusion  - similar to conclusion in abstract, and first paragraph of discussion – “take home message”</a:t>
            </a:r>
          </a:p>
        </p:txBody>
      </p:sp>
      <p:sp>
        <p:nvSpPr>
          <p:cNvPr id="2" name="Title 1">
            <a:extLst>
              <a:ext uri="{FF2B5EF4-FFF2-40B4-BE49-F238E27FC236}">
                <a16:creationId xmlns:a16="http://schemas.microsoft.com/office/drawing/2014/main" id="{1A81C753-D6C1-474D-88E2-92C4E10E79BC}"/>
              </a:ext>
            </a:extLst>
          </p:cNvPr>
          <p:cNvSpPr>
            <a:spLocks noGrp="1"/>
          </p:cNvSpPr>
          <p:nvPr>
            <p:ph type="title"/>
          </p:nvPr>
        </p:nvSpPr>
        <p:spPr>
          <a:xfrm>
            <a:off x="685800" y="381000"/>
            <a:ext cx="7772400" cy="1219200"/>
          </a:xfrm>
        </p:spPr>
        <p:txBody>
          <a:bodyPr/>
          <a:lstStyle/>
          <a:p>
            <a:r>
              <a:rPr lang="en-US" sz="3600" dirty="0"/>
              <a:t>Discussion - </a:t>
            </a:r>
            <a:r>
              <a:rPr lang="en-US" sz="3200" dirty="0"/>
              <a:t>Possible Framework</a:t>
            </a:r>
          </a:p>
        </p:txBody>
      </p:sp>
    </p:spTree>
    <p:extLst>
      <p:ext uri="{BB962C8B-B14F-4D97-AF65-F5344CB8AC3E}">
        <p14:creationId xmlns:p14="http://schemas.microsoft.com/office/powerpoint/2010/main" val="3070610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045F52D6-539E-9546-AB8D-51C8F62B801C}"/>
              </a:ext>
            </a:extLst>
          </p:cNvPr>
          <p:cNvSpPr>
            <a:spLocks noGrp="1" noChangeArrowheads="1"/>
          </p:cNvSpPr>
          <p:nvPr>
            <p:ph type="title"/>
          </p:nvPr>
        </p:nvSpPr>
        <p:spPr/>
        <p:txBody>
          <a:bodyPr/>
          <a:lstStyle/>
          <a:p>
            <a:r>
              <a:rPr lang="en-US" altLang="en-US" sz="3200" dirty="0"/>
              <a:t>Discussion - Common issues and problems</a:t>
            </a:r>
          </a:p>
        </p:txBody>
      </p:sp>
      <p:sp>
        <p:nvSpPr>
          <p:cNvPr id="222211" name="Rectangle 3">
            <a:extLst>
              <a:ext uri="{FF2B5EF4-FFF2-40B4-BE49-F238E27FC236}">
                <a16:creationId xmlns:a16="http://schemas.microsoft.com/office/drawing/2014/main" id="{D56F7389-60BC-3048-9B6C-776D5CC86B02}"/>
              </a:ext>
            </a:extLst>
          </p:cNvPr>
          <p:cNvSpPr>
            <a:spLocks noGrp="1" noChangeArrowheads="1"/>
          </p:cNvSpPr>
          <p:nvPr>
            <p:ph type="body" idx="1"/>
          </p:nvPr>
        </p:nvSpPr>
        <p:spPr/>
        <p:txBody>
          <a:bodyPr/>
          <a:lstStyle/>
          <a:p>
            <a:r>
              <a:rPr lang="en-US" altLang="en-US" sz="2800" dirty="0"/>
              <a:t>Does not focus on key study question</a:t>
            </a:r>
          </a:p>
          <a:p>
            <a:r>
              <a:rPr lang="en-US" altLang="en-US" sz="2800" dirty="0"/>
              <a:t>Overemphasis of findings from secondary, tertiary, subgroup, or post-hoc analyses</a:t>
            </a:r>
          </a:p>
          <a:p>
            <a:r>
              <a:rPr lang="en-US" altLang="en-US" sz="2800" dirty="0"/>
              <a:t>Too long, disorganized </a:t>
            </a:r>
          </a:p>
          <a:p>
            <a:r>
              <a:rPr lang="en-US" altLang="en-US" sz="2800" dirty="0"/>
              <a:t>Not objective or circumspect - “spin”</a:t>
            </a:r>
          </a:p>
          <a:p>
            <a:r>
              <a:rPr lang="en-US" altLang="en-US" sz="2800" dirty="0"/>
              <a:t>Excess editorializing (beyond the data)</a:t>
            </a:r>
          </a:p>
          <a:p>
            <a:r>
              <a:rPr lang="en-US" altLang="en-US" sz="2800" dirty="0"/>
              <a:t>Failure to thoroughly acknowledge limitations</a:t>
            </a:r>
          </a:p>
        </p:txBody>
      </p:sp>
    </p:spTree>
    <p:extLst>
      <p:ext uri="{BB962C8B-B14F-4D97-AF65-F5344CB8AC3E}">
        <p14:creationId xmlns:p14="http://schemas.microsoft.com/office/powerpoint/2010/main" val="2496968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1368A-5CE9-A616-7509-5F0AFEAE286E}"/>
            </a:ext>
          </a:extLst>
        </p:cNvPr>
        <p:cNvGrpSpPr/>
        <p:nvPr/>
      </p:nvGrpSpPr>
      <p:grpSpPr>
        <a:xfrm>
          <a:off x="0" y="0"/>
          <a:ext cx="0" cy="0"/>
          <a:chOff x="0" y="0"/>
          <a:chExt cx="0" cy="0"/>
        </a:xfrm>
      </p:grpSpPr>
      <p:sp>
        <p:nvSpPr>
          <p:cNvPr id="222210" name="Rectangle 2">
            <a:extLst>
              <a:ext uri="{FF2B5EF4-FFF2-40B4-BE49-F238E27FC236}">
                <a16:creationId xmlns:a16="http://schemas.microsoft.com/office/drawing/2014/main" id="{958CD9A9-FFB0-99B0-4D46-6D4A7315E512}"/>
              </a:ext>
            </a:extLst>
          </p:cNvPr>
          <p:cNvSpPr>
            <a:spLocks noGrp="1" noChangeArrowheads="1"/>
          </p:cNvSpPr>
          <p:nvPr>
            <p:ph type="title"/>
          </p:nvPr>
        </p:nvSpPr>
        <p:spPr/>
        <p:txBody>
          <a:bodyPr/>
          <a:lstStyle/>
          <a:p>
            <a:r>
              <a:rPr lang="en-US" altLang="en-US" sz="3600" dirty="0"/>
              <a:t>Scientific Writing and Manuscript Preparation</a:t>
            </a:r>
          </a:p>
        </p:txBody>
      </p:sp>
      <p:sp>
        <p:nvSpPr>
          <p:cNvPr id="222211" name="Rectangle 3">
            <a:extLst>
              <a:ext uri="{FF2B5EF4-FFF2-40B4-BE49-F238E27FC236}">
                <a16:creationId xmlns:a16="http://schemas.microsoft.com/office/drawing/2014/main" id="{EFC67F85-7E94-0AFC-87B9-D5DFDCC9D4E5}"/>
              </a:ext>
            </a:extLst>
          </p:cNvPr>
          <p:cNvSpPr>
            <a:spLocks noGrp="1" noChangeArrowheads="1"/>
          </p:cNvSpPr>
          <p:nvPr>
            <p:ph type="body" idx="1"/>
          </p:nvPr>
        </p:nvSpPr>
        <p:spPr/>
        <p:txBody>
          <a:bodyPr/>
          <a:lstStyle/>
          <a:p>
            <a:r>
              <a:rPr lang="en-US" altLang="en-US" dirty="0"/>
              <a:t>Summary:</a:t>
            </a:r>
          </a:p>
          <a:p>
            <a:r>
              <a:rPr lang="en-US" altLang="en-US" dirty="0"/>
              <a:t>Importance of efficient scientific writing</a:t>
            </a:r>
          </a:p>
          <a:p>
            <a:r>
              <a:rPr lang="en-US" altLang="en-US" dirty="0"/>
              <a:t>Development of strategies / habits conducive to being a highly effective author</a:t>
            </a:r>
          </a:p>
        </p:txBody>
      </p:sp>
    </p:spTree>
    <p:extLst>
      <p:ext uri="{BB962C8B-B14F-4D97-AF65-F5344CB8AC3E}">
        <p14:creationId xmlns:p14="http://schemas.microsoft.com/office/powerpoint/2010/main" val="1279527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6A7F-1256-807C-6057-D3601312186D}"/>
            </a:ext>
          </a:extLst>
        </p:cNvPr>
        <p:cNvGrpSpPr/>
        <p:nvPr/>
      </p:nvGrpSpPr>
      <p:grpSpPr>
        <a:xfrm>
          <a:off x="0" y="0"/>
          <a:ext cx="0" cy="0"/>
          <a:chOff x="0" y="0"/>
          <a:chExt cx="0" cy="0"/>
        </a:xfrm>
      </p:grpSpPr>
      <p:sp>
        <p:nvSpPr>
          <p:cNvPr id="227330" name="Rectangle 2">
            <a:extLst>
              <a:ext uri="{FF2B5EF4-FFF2-40B4-BE49-F238E27FC236}">
                <a16:creationId xmlns:a16="http://schemas.microsoft.com/office/drawing/2014/main" id="{C42CF05D-B18F-3062-C079-A7B78E3DA8AE}"/>
              </a:ext>
            </a:extLst>
          </p:cNvPr>
          <p:cNvSpPr>
            <a:spLocks noGrp="1" noChangeArrowheads="1"/>
          </p:cNvSpPr>
          <p:nvPr>
            <p:ph type="ctrTitle"/>
          </p:nvPr>
        </p:nvSpPr>
        <p:spPr>
          <a:xfrm>
            <a:off x="685800" y="1676400"/>
            <a:ext cx="7772400" cy="1143000"/>
          </a:xfrm>
        </p:spPr>
        <p:txBody>
          <a:bodyPr/>
          <a:lstStyle/>
          <a:p>
            <a:br>
              <a:rPr lang="en-US" altLang="en-US" dirty="0"/>
            </a:br>
            <a:r>
              <a:rPr lang="en-US" altLang="en-US" sz="4000" dirty="0"/>
              <a:t>Interacting With Journals</a:t>
            </a:r>
          </a:p>
        </p:txBody>
      </p:sp>
      <p:sp>
        <p:nvSpPr>
          <p:cNvPr id="227331" name="Rectangle 3">
            <a:extLst>
              <a:ext uri="{FF2B5EF4-FFF2-40B4-BE49-F238E27FC236}">
                <a16:creationId xmlns:a16="http://schemas.microsoft.com/office/drawing/2014/main" id="{5C9AD53D-0BAB-6D6D-5F6F-8FBD76973E44}"/>
              </a:ext>
            </a:extLst>
          </p:cNvPr>
          <p:cNvSpPr>
            <a:spLocks noGrp="1" noChangeArrowheads="1"/>
          </p:cNvSpPr>
          <p:nvPr>
            <p:ph type="subTitle" idx="1"/>
          </p:nvPr>
        </p:nvSpPr>
        <p:spPr>
          <a:xfrm>
            <a:off x="1371600" y="3048000"/>
            <a:ext cx="6400800" cy="1752600"/>
          </a:xfrm>
        </p:spPr>
        <p:txBody>
          <a:bodyPr/>
          <a:lstStyle/>
          <a:p>
            <a:pPr>
              <a:lnSpc>
                <a:spcPct val="80000"/>
              </a:lnSpc>
            </a:pPr>
            <a:r>
              <a:rPr lang="en-US" altLang="en-US" sz="2400" dirty="0"/>
              <a:t> </a:t>
            </a:r>
          </a:p>
        </p:txBody>
      </p:sp>
    </p:spTree>
    <p:extLst>
      <p:ext uri="{BB962C8B-B14F-4D97-AF65-F5344CB8AC3E}">
        <p14:creationId xmlns:p14="http://schemas.microsoft.com/office/powerpoint/2010/main" val="656446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2933C-8A9F-8CAB-1953-2E5744F93DE5}"/>
            </a:ext>
          </a:extLst>
        </p:cNvPr>
        <p:cNvGrpSpPr/>
        <p:nvPr/>
      </p:nvGrpSpPr>
      <p:grpSpPr>
        <a:xfrm>
          <a:off x="0" y="0"/>
          <a:ext cx="0" cy="0"/>
          <a:chOff x="0" y="0"/>
          <a:chExt cx="0" cy="0"/>
        </a:xfrm>
      </p:grpSpPr>
      <p:sp>
        <p:nvSpPr>
          <p:cNvPr id="227330" name="Rectangle 2">
            <a:extLst>
              <a:ext uri="{FF2B5EF4-FFF2-40B4-BE49-F238E27FC236}">
                <a16:creationId xmlns:a16="http://schemas.microsoft.com/office/drawing/2014/main" id="{2ACCAACA-614D-90E6-D310-55D39D9681FB}"/>
              </a:ext>
            </a:extLst>
          </p:cNvPr>
          <p:cNvSpPr>
            <a:spLocks noGrp="1" noChangeArrowheads="1"/>
          </p:cNvSpPr>
          <p:nvPr>
            <p:ph type="ctrTitle"/>
          </p:nvPr>
        </p:nvSpPr>
        <p:spPr>
          <a:xfrm>
            <a:off x="545805" y="304800"/>
            <a:ext cx="7772400" cy="609600"/>
          </a:xfrm>
        </p:spPr>
        <p:txBody>
          <a:bodyPr/>
          <a:lstStyle/>
          <a:p>
            <a:br>
              <a:rPr lang="en-US" altLang="en-US" dirty="0"/>
            </a:br>
            <a:r>
              <a:rPr lang="en-US" altLang="en-US" sz="3600" dirty="0"/>
              <a:t>Interacting With Journals</a:t>
            </a:r>
          </a:p>
        </p:txBody>
      </p:sp>
      <p:sp>
        <p:nvSpPr>
          <p:cNvPr id="227331" name="Rectangle 3">
            <a:extLst>
              <a:ext uri="{FF2B5EF4-FFF2-40B4-BE49-F238E27FC236}">
                <a16:creationId xmlns:a16="http://schemas.microsoft.com/office/drawing/2014/main" id="{FF6D1E5C-40F7-4FCD-7A62-5F21099852FC}"/>
              </a:ext>
            </a:extLst>
          </p:cNvPr>
          <p:cNvSpPr>
            <a:spLocks noGrp="1" noChangeArrowheads="1"/>
          </p:cNvSpPr>
          <p:nvPr>
            <p:ph type="subTitle" idx="1"/>
          </p:nvPr>
        </p:nvSpPr>
        <p:spPr>
          <a:xfrm>
            <a:off x="1143000" y="1371600"/>
            <a:ext cx="7620000" cy="5029200"/>
          </a:xfrm>
        </p:spPr>
        <p:txBody>
          <a:bodyPr/>
          <a:lstStyle/>
          <a:p>
            <a:pPr marL="342900" indent="-342900" algn="l">
              <a:lnSpc>
                <a:spcPct val="80000"/>
              </a:lnSpc>
              <a:buFont typeface="Arial" panose="020B0604020202020204" pitchFamily="34" charset="0"/>
              <a:buChar char="•"/>
            </a:pPr>
            <a:r>
              <a:rPr lang="en-US" altLang="en-US" sz="2400" dirty="0"/>
              <a:t>Communication should be effective and appropriate</a:t>
            </a:r>
          </a:p>
          <a:p>
            <a:pPr marL="342900" indent="-342900" algn="l">
              <a:lnSpc>
                <a:spcPct val="80000"/>
              </a:lnSpc>
              <a:buFont typeface="Arial" panose="020B0604020202020204" pitchFamily="34" charset="0"/>
              <a:buChar char="•"/>
            </a:pPr>
            <a:r>
              <a:rPr lang="en-US" altLang="en-US" sz="2400" dirty="0"/>
              <a:t>Expectations of authors regarding editors</a:t>
            </a:r>
          </a:p>
          <a:p>
            <a:pPr marL="1085850" lvl="1" indent="-342900">
              <a:lnSpc>
                <a:spcPct val="80000"/>
              </a:lnSpc>
              <a:buFont typeface="Arial" panose="020B0604020202020204" pitchFamily="34" charset="0"/>
              <a:buChar char="•"/>
            </a:pPr>
            <a:r>
              <a:rPr lang="en-US" altLang="en-US" sz="2400" dirty="0"/>
              <a:t>Timely manuscript evaluation </a:t>
            </a:r>
          </a:p>
          <a:p>
            <a:pPr marL="1085850" lvl="1" indent="-342900">
              <a:lnSpc>
                <a:spcPct val="80000"/>
              </a:lnSpc>
              <a:buFont typeface="Arial" panose="020B0604020202020204" pitchFamily="34" charset="0"/>
              <a:buChar char="•"/>
            </a:pPr>
            <a:r>
              <a:rPr lang="en-US" altLang="en-US" sz="2400" dirty="0"/>
              <a:t>Clear, straightforward communications</a:t>
            </a:r>
          </a:p>
          <a:p>
            <a:pPr marL="1085850" lvl="1" indent="-342900">
              <a:lnSpc>
                <a:spcPct val="80000"/>
              </a:lnSpc>
              <a:buFont typeface="Arial" panose="020B0604020202020204" pitchFamily="34" charset="0"/>
              <a:buChar char="•"/>
            </a:pPr>
            <a:r>
              <a:rPr lang="en-US" altLang="en-US" sz="2400" dirty="0"/>
              <a:t>Objectivity and fairness in editorial decisions</a:t>
            </a:r>
          </a:p>
          <a:p>
            <a:pPr marL="1085850" lvl="1" indent="-342900">
              <a:lnSpc>
                <a:spcPct val="80000"/>
              </a:lnSpc>
              <a:buFont typeface="Arial" panose="020B0604020202020204" pitchFamily="34" charset="0"/>
              <a:buChar char="•"/>
            </a:pPr>
            <a:r>
              <a:rPr lang="en-US" altLang="en-US" sz="2400" dirty="0"/>
              <a:t>Confidentially regarding manuscript and information</a:t>
            </a:r>
          </a:p>
          <a:p>
            <a:pPr marL="342900" indent="-342900" algn="l">
              <a:lnSpc>
                <a:spcPct val="80000"/>
              </a:lnSpc>
              <a:buFont typeface="Arial" panose="020B0604020202020204" pitchFamily="34" charset="0"/>
              <a:buChar char="•"/>
            </a:pPr>
            <a:r>
              <a:rPr lang="en-US" altLang="en-US" sz="2400" dirty="0"/>
              <a:t>Expectations of journal editors regarding authors</a:t>
            </a:r>
          </a:p>
          <a:p>
            <a:pPr marL="1085850" lvl="1" indent="-342900">
              <a:lnSpc>
                <a:spcPct val="80000"/>
              </a:lnSpc>
              <a:buFont typeface="Arial" panose="020B0604020202020204" pitchFamily="34" charset="0"/>
              <a:buChar char="•"/>
            </a:pPr>
            <a:r>
              <a:rPr lang="en-US" altLang="en-US" sz="2400" dirty="0"/>
              <a:t>Scientific integrity</a:t>
            </a:r>
          </a:p>
          <a:p>
            <a:pPr marL="1085850" lvl="1" indent="-342900">
              <a:lnSpc>
                <a:spcPct val="80000"/>
              </a:lnSpc>
              <a:buFont typeface="Arial" panose="020B0604020202020204" pitchFamily="34" charset="0"/>
              <a:buChar char="•"/>
            </a:pPr>
            <a:r>
              <a:rPr lang="en-US" altLang="en-US" sz="2400" dirty="0"/>
              <a:t>Honest, complete communications</a:t>
            </a:r>
          </a:p>
          <a:p>
            <a:pPr marL="1085850" lvl="1" indent="-342900">
              <a:lnSpc>
                <a:spcPct val="80000"/>
              </a:lnSpc>
              <a:buFont typeface="Arial" panose="020B0604020202020204" pitchFamily="34" charset="0"/>
              <a:buChar char="•"/>
            </a:pPr>
            <a:r>
              <a:rPr lang="en-US" altLang="en-US" sz="2400" dirty="0"/>
              <a:t>Disclosure of important information</a:t>
            </a:r>
          </a:p>
          <a:p>
            <a:pPr marL="1085850" lvl="1" indent="-342900">
              <a:lnSpc>
                <a:spcPct val="80000"/>
              </a:lnSpc>
              <a:buFont typeface="Arial" panose="020B0604020202020204" pitchFamily="34" charset="0"/>
              <a:buChar char="•"/>
            </a:pPr>
            <a:r>
              <a:rPr lang="en-US" altLang="en-US" sz="2400" dirty="0"/>
              <a:t>Timely response to questions and requests</a:t>
            </a:r>
          </a:p>
          <a:p>
            <a:pPr marL="342900" indent="-342900" algn="l">
              <a:lnSpc>
                <a:spcPct val="80000"/>
              </a:lnSpc>
              <a:buFont typeface="Arial" panose="020B0604020202020204" pitchFamily="34" charset="0"/>
              <a:buChar char="•"/>
            </a:pPr>
            <a:r>
              <a:rPr lang="en-US" altLang="en-US" sz="2400" dirty="0"/>
              <a:t>Etiquette in interactions and professional tone for  communications between authors and editors</a:t>
            </a:r>
          </a:p>
          <a:p>
            <a:pPr marL="342900" indent="-342900" algn="l">
              <a:lnSpc>
                <a:spcPct val="80000"/>
              </a:lnSpc>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279412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243437C-C65B-14A8-196E-FFF70F8FD483}"/>
              </a:ext>
            </a:extLst>
          </p:cNvPr>
          <p:cNvSpPr>
            <a:spLocks noGrp="1" noChangeArrowheads="1"/>
          </p:cNvSpPr>
          <p:nvPr>
            <p:ph type="title"/>
          </p:nvPr>
        </p:nvSpPr>
        <p:spPr>
          <a:xfrm>
            <a:off x="685800" y="228600"/>
            <a:ext cx="7772400" cy="1143000"/>
          </a:xfrm>
        </p:spPr>
        <p:txBody>
          <a:bodyPr/>
          <a:lstStyle/>
          <a:p>
            <a:pPr>
              <a:defRPr/>
            </a:pPr>
            <a:r>
              <a:rPr lang="en-US" sz="3200" dirty="0">
                <a:ea typeface="ＭＳ Ｐゴシック" charset="0"/>
                <a:cs typeface="+mj-cs"/>
              </a:rPr>
              <a:t>Strategies for Scientific Writing</a:t>
            </a:r>
            <a:br>
              <a:rPr lang="en-US" sz="3200" dirty="0">
                <a:ea typeface="ＭＳ Ｐゴシック" charset="0"/>
                <a:cs typeface="+mj-cs"/>
              </a:rPr>
            </a:br>
            <a:r>
              <a:rPr lang="en-US" sz="3200" dirty="0">
                <a:ea typeface="ＭＳ Ｐゴシック" charset="0"/>
                <a:cs typeface="+mj-cs"/>
              </a:rPr>
              <a:t>Overcome Procrastination</a:t>
            </a:r>
          </a:p>
        </p:txBody>
      </p:sp>
      <p:sp>
        <p:nvSpPr>
          <p:cNvPr id="28674" name="Rectangle 3">
            <a:extLst>
              <a:ext uri="{FF2B5EF4-FFF2-40B4-BE49-F238E27FC236}">
                <a16:creationId xmlns:a16="http://schemas.microsoft.com/office/drawing/2014/main" id="{EB5A0702-1CED-DB25-9B4A-34A49C24259B}"/>
              </a:ext>
            </a:extLst>
          </p:cNvPr>
          <p:cNvSpPr>
            <a:spLocks noGrp="1" noChangeArrowheads="1"/>
          </p:cNvSpPr>
          <p:nvPr>
            <p:ph type="body" idx="1"/>
          </p:nvPr>
        </p:nvSpPr>
        <p:spPr>
          <a:xfrm>
            <a:off x="685800" y="1524000"/>
            <a:ext cx="7772400" cy="4572000"/>
          </a:xfrm>
        </p:spPr>
        <p:txBody>
          <a:bodyPr/>
          <a:lstStyle/>
          <a:p>
            <a:r>
              <a:rPr lang="en-US" altLang="en-US" sz="3000" dirty="0"/>
              <a:t>Procrastination – interferes with efficient writing and timely manuscript preparation</a:t>
            </a:r>
          </a:p>
          <a:p>
            <a:r>
              <a:rPr lang="en-US" altLang="en-US" sz="3000" dirty="0"/>
              <a:t>Understand common causes of procrastination</a:t>
            </a:r>
          </a:p>
          <a:p>
            <a:pPr lvl="1">
              <a:lnSpc>
                <a:spcPct val="90000"/>
              </a:lnSpc>
            </a:pPr>
            <a:r>
              <a:rPr lang="en-US" altLang="en-US" dirty="0"/>
              <a:t>Distractions – other tasks, easier/fun activities</a:t>
            </a:r>
          </a:p>
          <a:p>
            <a:pPr lvl="1">
              <a:lnSpc>
                <a:spcPct val="90000"/>
              </a:lnSpc>
            </a:pPr>
            <a:r>
              <a:rPr lang="en-US" altLang="en-US" dirty="0"/>
              <a:t>Difficulty with focus due to other time demands or competing priorities</a:t>
            </a:r>
          </a:p>
          <a:p>
            <a:pPr lvl="1">
              <a:lnSpc>
                <a:spcPct val="90000"/>
              </a:lnSpc>
            </a:pPr>
            <a:r>
              <a:rPr lang="en-US" altLang="en-US" dirty="0"/>
              <a:t>Writing may be perceived as work – feels like a grind; perhaps stressful to produce</a:t>
            </a:r>
          </a:p>
          <a:p>
            <a:pPr lvl="1">
              <a:lnSpc>
                <a:spcPct val="90000"/>
              </a:lnSpc>
            </a:pPr>
            <a:r>
              <a:rPr lang="en-US" altLang="en-US" dirty="0"/>
              <a:t>Emotion – possibly could conjure unpleasant thoughts if prior difficulty, criticism of work</a:t>
            </a:r>
          </a:p>
          <a:p>
            <a:pPr lvl="1">
              <a:lnSpc>
                <a:spcPct val="90000"/>
              </a:lnSpc>
            </a:pPr>
            <a:endParaRPr lang="en-US" altLang="en-US" dirty="0"/>
          </a:p>
          <a:p>
            <a:pPr lvl="1">
              <a:lnSpc>
                <a:spcPct val="90000"/>
              </a:lnSpc>
            </a:pPr>
            <a:endParaRPr lang="en-US" altLang="en-US" dirty="0"/>
          </a:p>
          <a:p>
            <a:pPr lvl="1">
              <a:buFontTx/>
              <a:buNone/>
            </a:pPr>
            <a:r>
              <a:rPr lang="en-US" altLang="en-US" dirty="0"/>
              <a:t>	</a:t>
            </a:r>
          </a:p>
          <a:p>
            <a:pPr lvl="1">
              <a:buFontTx/>
              <a:buNone/>
            </a:pPr>
            <a:r>
              <a:rPr lang="en-US" altLang="en-US" dirty="0"/>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BBDDA6A5-9F03-4553-AE84-FD850F764513}"/>
              </a:ext>
            </a:extLst>
          </p:cNvPr>
          <p:cNvSpPr>
            <a:spLocks noGrp="1" noChangeArrowheads="1"/>
          </p:cNvSpPr>
          <p:nvPr>
            <p:ph type="title"/>
          </p:nvPr>
        </p:nvSpPr>
        <p:spPr/>
        <p:txBody>
          <a:bodyPr/>
          <a:lstStyle/>
          <a:p>
            <a:r>
              <a:rPr lang="en-US" altLang="en-US" sz="3600" dirty="0"/>
              <a:t>Contacting Journals </a:t>
            </a:r>
            <a:br>
              <a:rPr lang="en-US" altLang="en-US" sz="3600" dirty="0"/>
            </a:br>
            <a:r>
              <a:rPr lang="en-US" altLang="en-US" sz="3600" dirty="0"/>
              <a:t>Prior to Manuscript Submission </a:t>
            </a:r>
          </a:p>
        </p:txBody>
      </p:sp>
      <p:sp>
        <p:nvSpPr>
          <p:cNvPr id="210947" name="Rectangle 3">
            <a:extLst>
              <a:ext uri="{FF2B5EF4-FFF2-40B4-BE49-F238E27FC236}">
                <a16:creationId xmlns:a16="http://schemas.microsoft.com/office/drawing/2014/main" id="{68DC8C9D-8901-4539-9E87-91643D513BA3}"/>
              </a:ext>
            </a:extLst>
          </p:cNvPr>
          <p:cNvSpPr>
            <a:spLocks noGrp="1" noChangeArrowheads="1"/>
          </p:cNvSpPr>
          <p:nvPr>
            <p:ph type="body" idx="1"/>
          </p:nvPr>
        </p:nvSpPr>
        <p:spPr>
          <a:xfrm>
            <a:off x="685800" y="1756558"/>
            <a:ext cx="7772400" cy="4495800"/>
          </a:xfrm>
        </p:spPr>
        <p:txBody>
          <a:bodyPr/>
          <a:lstStyle/>
          <a:p>
            <a:r>
              <a:rPr lang="en-US" altLang="en-US" sz="2800" dirty="0"/>
              <a:t>Pre-submission inquiries   </a:t>
            </a:r>
          </a:p>
          <a:p>
            <a:pPr lvl="1"/>
            <a:r>
              <a:rPr lang="en-US" altLang="en-US" dirty="0"/>
              <a:t>Ask journal about interest ? Suitability ?  </a:t>
            </a:r>
          </a:p>
          <a:p>
            <a:r>
              <a:rPr lang="en-US" altLang="en-US" sz="2800" dirty="0"/>
              <a:t>*** Look in Instructions for Authors </a:t>
            </a:r>
          </a:p>
          <a:p>
            <a:r>
              <a:rPr lang="en-US" altLang="en-US" sz="2800" dirty="0"/>
              <a:t>Some journals – system for inquiries</a:t>
            </a:r>
          </a:p>
          <a:p>
            <a:pPr lvl="1"/>
            <a:r>
              <a:rPr lang="en-US" altLang="en-US" sz="2400" dirty="0"/>
              <a:t>Brief letter and abstract</a:t>
            </a:r>
          </a:p>
          <a:p>
            <a:r>
              <a:rPr lang="en-US" altLang="en-US" sz="2800" dirty="0"/>
              <a:t>Some journals – </a:t>
            </a:r>
            <a:r>
              <a:rPr lang="en-US" altLang="en-US" sz="2800" u="sng" dirty="0"/>
              <a:t>require</a:t>
            </a:r>
            <a:r>
              <a:rPr lang="en-US" altLang="en-US" sz="2800" dirty="0"/>
              <a:t> pre-submission authorization/approval for some article types </a:t>
            </a:r>
          </a:p>
          <a:p>
            <a:pPr lvl="1"/>
            <a:r>
              <a:rPr lang="en-US" altLang="en-US" sz="2400" dirty="0"/>
              <a:t>(</a:t>
            </a:r>
            <a:r>
              <a:rPr lang="en-US" altLang="en-US" sz="2400" dirty="0" err="1"/>
              <a:t>eg</a:t>
            </a:r>
            <a:r>
              <a:rPr lang="en-US" altLang="en-US" sz="2400" dirty="0"/>
              <a:t>, reviews, ‘special’ articles)</a:t>
            </a:r>
          </a:p>
          <a:p>
            <a:pPr marL="0" indent="0">
              <a:buNone/>
            </a:pPr>
            <a:r>
              <a:rPr lang="en-US" altLang="en-US" sz="2800" dirty="0"/>
              <a:t>  </a:t>
            </a:r>
          </a:p>
          <a:p>
            <a:endParaRPr lang="en-US" alt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BBDDA6A5-9F03-4553-AE84-FD850F764513}"/>
              </a:ext>
            </a:extLst>
          </p:cNvPr>
          <p:cNvSpPr>
            <a:spLocks noGrp="1" noChangeArrowheads="1"/>
          </p:cNvSpPr>
          <p:nvPr>
            <p:ph type="title"/>
          </p:nvPr>
        </p:nvSpPr>
        <p:spPr/>
        <p:txBody>
          <a:bodyPr/>
          <a:lstStyle/>
          <a:p>
            <a:r>
              <a:rPr lang="en-US" altLang="en-US" sz="3600" dirty="0"/>
              <a:t>Contacting Journals </a:t>
            </a:r>
            <a:br>
              <a:rPr lang="en-US" altLang="en-US" sz="3600" dirty="0"/>
            </a:br>
            <a:r>
              <a:rPr lang="en-US" altLang="en-US" sz="3600" dirty="0"/>
              <a:t>Pre-submission Inquiries</a:t>
            </a:r>
          </a:p>
        </p:txBody>
      </p:sp>
      <p:sp>
        <p:nvSpPr>
          <p:cNvPr id="210947" name="Rectangle 3">
            <a:extLst>
              <a:ext uri="{FF2B5EF4-FFF2-40B4-BE49-F238E27FC236}">
                <a16:creationId xmlns:a16="http://schemas.microsoft.com/office/drawing/2014/main" id="{68DC8C9D-8901-4539-9E87-91643D513BA3}"/>
              </a:ext>
            </a:extLst>
          </p:cNvPr>
          <p:cNvSpPr>
            <a:spLocks noGrp="1" noChangeArrowheads="1"/>
          </p:cNvSpPr>
          <p:nvPr>
            <p:ph type="body" idx="1"/>
          </p:nvPr>
        </p:nvSpPr>
        <p:spPr>
          <a:xfrm>
            <a:off x="685800" y="1738745"/>
            <a:ext cx="7772400" cy="4114800"/>
          </a:xfrm>
        </p:spPr>
        <p:txBody>
          <a:bodyPr/>
          <a:lstStyle/>
          <a:p>
            <a:r>
              <a:rPr lang="en-US" altLang="en-US" sz="2800" i="1" dirty="0"/>
              <a:t>NEJM</a:t>
            </a:r>
            <a:r>
              <a:rPr lang="en-US" altLang="en-US" sz="2800" dirty="0"/>
              <a:t> </a:t>
            </a:r>
          </a:p>
          <a:p>
            <a:pPr marL="0" indent="0">
              <a:buNone/>
            </a:pPr>
            <a:r>
              <a:rPr lang="en-US" sz="2800" dirty="0"/>
              <a:t>“</a:t>
            </a:r>
            <a:r>
              <a:rPr lang="en-US" sz="2800" b="0" i="0" u="none" strike="noStrike" dirty="0">
                <a:solidFill>
                  <a:schemeClr val="accent3">
                    <a:lumMod val="20000"/>
                    <a:lumOff val="80000"/>
                  </a:schemeClr>
                </a:solidFill>
                <a:effectLst/>
                <a:latin typeface="+mj-lt"/>
              </a:rPr>
              <a:t>Authors may complete </a:t>
            </a:r>
            <a:r>
              <a:rPr lang="en-US" sz="2800" dirty="0">
                <a:solidFill>
                  <a:schemeClr val="accent3">
                    <a:lumMod val="20000"/>
                    <a:lumOff val="80000"/>
                  </a:schemeClr>
                </a:solidFill>
                <a:latin typeface="+mj-lt"/>
              </a:rPr>
              <a:t>a</a:t>
            </a:r>
            <a:r>
              <a:rPr lang="en-US" sz="2800" b="0" i="0" u="none" strike="noStrike" dirty="0">
                <a:solidFill>
                  <a:schemeClr val="accent3">
                    <a:lumMod val="20000"/>
                    <a:lumOff val="80000"/>
                  </a:schemeClr>
                </a:solidFill>
                <a:effectLst/>
                <a:latin typeface="+mj-lt"/>
              </a:rPr>
              <a:t> Pre-submission Inquiry form below to learn about the suitability of proposed manuscripts or to propose review article topics. An </a:t>
            </a:r>
            <a:r>
              <a:rPr lang="en-US" sz="2800" b="0" i="1" u="none" strike="noStrike" dirty="0">
                <a:solidFill>
                  <a:schemeClr val="accent3">
                    <a:lumMod val="20000"/>
                    <a:lumOff val="80000"/>
                  </a:schemeClr>
                </a:solidFill>
                <a:effectLst/>
                <a:latin typeface="+mj-lt"/>
              </a:rPr>
              <a:t>NEJM</a:t>
            </a:r>
            <a:r>
              <a:rPr lang="en-US" sz="2800" b="0" i="0" u="none" strike="noStrike" dirty="0">
                <a:solidFill>
                  <a:schemeClr val="accent3">
                    <a:lumMod val="20000"/>
                    <a:lumOff val="80000"/>
                  </a:schemeClr>
                </a:solidFill>
                <a:effectLst/>
                <a:latin typeface="+mj-lt"/>
              </a:rPr>
              <a:t> Editor will generally respond by email within one week.” </a:t>
            </a:r>
          </a:p>
          <a:p>
            <a:pPr marL="0" indent="0">
              <a:buNone/>
            </a:pPr>
            <a:r>
              <a:rPr lang="en-US" altLang="en-US" sz="2800" dirty="0">
                <a:solidFill>
                  <a:schemeClr val="accent3">
                    <a:lumMod val="20000"/>
                    <a:lumOff val="80000"/>
                  </a:schemeClr>
                </a:solidFill>
                <a:latin typeface="+mj-lt"/>
              </a:rPr>
              <a:t>Requires author’s contact information, and may include an ‘Inquiry for the editor (250 words)” and a “Summary of the paper (250 words)” 	</a:t>
            </a:r>
          </a:p>
          <a:p>
            <a:endParaRPr lang="en-US" altLang="en-US" dirty="0"/>
          </a:p>
        </p:txBody>
      </p:sp>
    </p:spTree>
    <p:extLst>
      <p:ext uri="{BB962C8B-B14F-4D97-AF65-F5344CB8AC3E}">
        <p14:creationId xmlns:p14="http://schemas.microsoft.com/office/powerpoint/2010/main" val="42619060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21F24-7A89-CDC1-3B87-FCAC892CFC9D}"/>
            </a:ext>
          </a:extLst>
        </p:cNvPr>
        <p:cNvGrpSpPr/>
        <p:nvPr/>
      </p:nvGrpSpPr>
      <p:grpSpPr>
        <a:xfrm>
          <a:off x="0" y="0"/>
          <a:ext cx="0" cy="0"/>
          <a:chOff x="0" y="0"/>
          <a:chExt cx="0" cy="0"/>
        </a:xfrm>
      </p:grpSpPr>
      <p:sp>
        <p:nvSpPr>
          <p:cNvPr id="210946" name="Rectangle 2">
            <a:extLst>
              <a:ext uri="{FF2B5EF4-FFF2-40B4-BE49-F238E27FC236}">
                <a16:creationId xmlns:a16="http://schemas.microsoft.com/office/drawing/2014/main" id="{538DA18F-160F-ED5B-B3B6-7406C9A49392}"/>
              </a:ext>
            </a:extLst>
          </p:cNvPr>
          <p:cNvSpPr>
            <a:spLocks noGrp="1" noChangeArrowheads="1"/>
          </p:cNvSpPr>
          <p:nvPr>
            <p:ph type="title"/>
          </p:nvPr>
        </p:nvSpPr>
        <p:spPr/>
        <p:txBody>
          <a:bodyPr/>
          <a:lstStyle/>
          <a:p>
            <a:r>
              <a:rPr lang="en-US" altLang="en-US" sz="3600" dirty="0"/>
              <a:t>Contacting Journals </a:t>
            </a:r>
            <a:br>
              <a:rPr lang="en-US" altLang="en-US" sz="3600" dirty="0"/>
            </a:br>
            <a:r>
              <a:rPr lang="en-US" altLang="en-US" sz="3600" dirty="0"/>
              <a:t>Pre-submission Inquiries</a:t>
            </a:r>
          </a:p>
        </p:txBody>
      </p:sp>
      <p:sp>
        <p:nvSpPr>
          <p:cNvPr id="210947" name="Rectangle 3">
            <a:extLst>
              <a:ext uri="{FF2B5EF4-FFF2-40B4-BE49-F238E27FC236}">
                <a16:creationId xmlns:a16="http://schemas.microsoft.com/office/drawing/2014/main" id="{4444CF7E-0537-78A4-416B-526C3561FD1F}"/>
              </a:ext>
            </a:extLst>
          </p:cNvPr>
          <p:cNvSpPr>
            <a:spLocks noGrp="1" noChangeArrowheads="1"/>
          </p:cNvSpPr>
          <p:nvPr>
            <p:ph type="body" idx="1"/>
          </p:nvPr>
        </p:nvSpPr>
        <p:spPr>
          <a:xfrm>
            <a:off x="685800" y="1738745"/>
            <a:ext cx="7772400" cy="4114800"/>
          </a:xfrm>
        </p:spPr>
        <p:txBody>
          <a:bodyPr/>
          <a:lstStyle/>
          <a:p>
            <a:r>
              <a:rPr lang="en-US" altLang="en-US" sz="2600" i="1" dirty="0"/>
              <a:t>The Lancet – </a:t>
            </a:r>
            <a:r>
              <a:rPr lang="en-US" sz="2600" dirty="0"/>
              <a:t>“In almost all cases, if you have finished a manuscript, you should submit it, rather than contacting the Lancet to enquire whether an unseen manuscript is likely to be accepted.” </a:t>
            </a:r>
          </a:p>
          <a:p>
            <a:r>
              <a:rPr lang="en-US" sz="2600" i="1" dirty="0"/>
              <a:t>Annals EM - </a:t>
            </a:r>
            <a:r>
              <a:rPr lang="en-US" sz="2600" dirty="0"/>
              <a:t>“If you have a manuscript that you would like to informally run by us prior to submitting, we respectfully request instead that you simply submit it. Annals has one of the fastest editorial turnaround times of all medical scientific journals, so this will provide the most accurate feedback in the shortest possible time.”</a:t>
            </a:r>
          </a:p>
          <a:p>
            <a:pPr marL="0" indent="0">
              <a:buNone/>
            </a:pPr>
            <a:r>
              <a:rPr lang="en-US" altLang="en-US" sz="2800" dirty="0">
                <a:solidFill>
                  <a:schemeClr val="accent3">
                    <a:lumMod val="20000"/>
                    <a:lumOff val="80000"/>
                  </a:schemeClr>
                </a:solidFill>
                <a:latin typeface="+mj-lt"/>
              </a:rPr>
              <a:t>	</a:t>
            </a:r>
          </a:p>
          <a:p>
            <a:endParaRPr lang="en-US" altLang="en-US" dirty="0"/>
          </a:p>
        </p:txBody>
      </p:sp>
    </p:spTree>
    <p:extLst>
      <p:ext uri="{BB962C8B-B14F-4D97-AF65-F5344CB8AC3E}">
        <p14:creationId xmlns:p14="http://schemas.microsoft.com/office/powerpoint/2010/main" val="38185895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BBDDA6A5-9F03-4553-AE84-FD850F764513}"/>
              </a:ext>
            </a:extLst>
          </p:cNvPr>
          <p:cNvSpPr>
            <a:spLocks noGrp="1" noChangeArrowheads="1"/>
          </p:cNvSpPr>
          <p:nvPr>
            <p:ph type="title"/>
          </p:nvPr>
        </p:nvSpPr>
        <p:spPr>
          <a:xfrm>
            <a:off x="652756" y="381000"/>
            <a:ext cx="7772400" cy="1143000"/>
          </a:xfrm>
        </p:spPr>
        <p:txBody>
          <a:bodyPr/>
          <a:lstStyle/>
          <a:p>
            <a:r>
              <a:rPr lang="en-US" altLang="en-US" sz="3600" dirty="0"/>
              <a:t>Contacting Journals</a:t>
            </a:r>
            <a:br>
              <a:rPr lang="en-US" altLang="en-US" sz="3600" dirty="0"/>
            </a:br>
            <a:r>
              <a:rPr lang="en-US" altLang="en-US" sz="3600" dirty="0"/>
              <a:t>Pre-submission Inquiries  - Caveats</a:t>
            </a:r>
          </a:p>
        </p:txBody>
      </p:sp>
      <p:sp>
        <p:nvSpPr>
          <p:cNvPr id="210947" name="Rectangle 3">
            <a:extLst>
              <a:ext uri="{FF2B5EF4-FFF2-40B4-BE49-F238E27FC236}">
                <a16:creationId xmlns:a16="http://schemas.microsoft.com/office/drawing/2014/main" id="{68DC8C9D-8901-4539-9E87-91643D513BA3}"/>
              </a:ext>
            </a:extLst>
          </p:cNvPr>
          <p:cNvSpPr>
            <a:spLocks noGrp="1" noChangeArrowheads="1"/>
          </p:cNvSpPr>
          <p:nvPr>
            <p:ph type="body" idx="1"/>
          </p:nvPr>
        </p:nvSpPr>
        <p:spPr>
          <a:xfrm>
            <a:off x="695093" y="1524000"/>
            <a:ext cx="7772400" cy="4876800"/>
          </a:xfrm>
        </p:spPr>
        <p:txBody>
          <a:bodyPr/>
          <a:lstStyle/>
          <a:p>
            <a:r>
              <a:rPr lang="en-US" altLang="en-US" sz="2400" dirty="0"/>
              <a:t>If choose to contact editors directly:</a:t>
            </a:r>
          </a:p>
          <a:p>
            <a:r>
              <a:rPr lang="en-US" altLang="en-US" sz="2400" dirty="0"/>
              <a:t>email – probably best approach</a:t>
            </a:r>
          </a:p>
          <a:p>
            <a:pPr lvl="1"/>
            <a:r>
              <a:rPr lang="en-US" altLang="en-US" sz="2400" dirty="0"/>
              <a:t>Focused message; brief summary</a:t>
            </a:r>
          </a:p>
          <a:p>
            <a:pPr lvl="1"/>
            <a:r>
              <a:rPr lang="en-US" altLang="en-US" sz="2400" dirty="0"/>
              <a:t>Possibly include abstract </a:t>
            </a:r>
          </a:p>
          <a:p>
            <a:pPr lvl="1"/>
            <a:r>
              <a:rPr lang="en-US" altLang="en-US" sz="2400" dirty="0"/>
              <a:t>Highlight any unique or special circumstances</a:t>
            </a:r>
          </a:p>
          <a:p>
            <a:r>
              <a:rPr lang="en-US" altLang="en-US" sz="2400" dirty="0"/>
              <a:t>If editor encourages submission, do not interpret as manuscript likely to be accepted</a:t>
            </a:r>
          </a:p>
          <a:p>
            <a:r>
              <a:rPr lang="en-US" altLang="en-US" sz="2400" dirty="0"/>
              <a:t>If editor discourages submission, do not debate or challenge the response</a:t>
            </a:r>
          </a:p>
          <a:p>
            <a:r>
              <a:rPr lang="en-US" altLang="en-US" sz="2400" dirty="0"/>
              <a:t>Except if pre-submission approval is required, in most cases, probably best to just submit the manuscript formally </a:t>
            </a:r>
          </a:p>
          <a:p>
            <a:endParaRPr lang="en-US" altLang="en-US" sz="2800" dirty="0"/>
          </a:p>
          <a:p>
            <a:endParaRPr lang="en-US" altLang="en-US" dirty="0"/>
          </a:p>
        </p:txBody>
      </p:sp>
    </p:spTree>
    <p:extLst>
      <p:ext uri="{BB962C8B-B14F-4D97-AF65-F5344CB8AC3E}">
        <p14:creationId xmlns:p14="http://schemas.microsoft.com/office/powerpoint/2010/main" val="39670149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E7B8-0ACA-DC4E-A91A-71ACD3D77E0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F9434FB3-3184-6A49-B077-49F343429ADF}"/>
              </a:ext>
            </a:extLst>
          </p:cNvPr>
          <p:cNvSpPr>
            <a:spLocks noGrp="1"/>
          </p:cNvSpPr>
          <p:nvPr>
            <p:ph idx="1"/>
          </p:nvPr>
        </p:nvSpPr>
        <p:spPr>
          <a:xfrm>
            <a:off x="533400" y="762000"/>
            <a:ext cx="3886200" cy="4114800"/>
          </a:xfrm>
        </p:spPr>
        <p:txBody>
          <a:bodyPr/>
          <a:lstStyle/>
          <a:p>
            <a:pPr marL="0" indent="0">
              <a:buNone/>
            </a:pPr>
            <a:r>
              <a:rPr lang="en-US" dirty="0"/>
              <a:t> </a:t>
            </a:r>
          </a:p>
        </p:txBody>
      </p:sp>
      <p:pic>
        <p:nvPicPr>
          <p:cNvPr id="4" name="Picture 3">
            <a:extLst>
              <a:ext uri="{FF2B5EF4-FFF2-40B4-BE49-F238E27FC236}">
                <a16:creationId xmlns:a16="http://schemas.microsoft.com/office/drawing/2014/main" id="{BB31E6A0-B2F5-0C4E-8876-D8F42D12F389}"/>
              </a:ext>
            </a:extLst>
          </p:cNvPr>
          <p:cNvPicPr>
            <a:picLocks noChangeAspect="1"/>
          </p:cNvPicPr>
          <p:nvPr/>
        </p:nvPicPr>
        <p:blipFill>
          <a:blip r:embed="rId2"/>
          <a:stretch>
            <a:fillRect/>
          </a:stretch>
        </p:blipFill>
        <p:spPr>
          <a:xfrm>
            <a:off x="4267200" y="168553"/>
            <a:ext cx="4800600" cy="6520894"/>
          </a:xfrm>
          <a:prstGeom prst="rect">
            <a:avLst/>
          </a:prstGeom>
        </p:spPr>
      </p:pic>
      <p:sp>
        <p:nvSpPr>
          <p:cNvPr id="5" name="TextBox 4">
            <a:extLst>
              <a:ext uri="{FF2B5EF4-FFF2-40B4-BE49-F238E27FC236}">
                <a16:creationId xmlns:a16="http://schemas.microsoft.com/office/drawing/2014/main" id="{E6928AF5-CBE4-F3A3-B705-AC4A8A284192}"/>
              </a:ext>
            </a:extLst>
          </p:cNvPr>
          <p:cNvSpPr txBox="1"/>
          <p:nvPr/>
        </p:nvSpPr>
        <p:spPr>
          <a:xfrm>
            <a:off x="533400" y="1447800"/>
            <a:ext cx="3886200" cy="1815882"/>
          </a:xfrm>
          <a:prstGeom prst="rect">
            <a:avLst/>
          </a:prstGeom>
          <a:noFill/>
        </p:spPr>
        <p:txBody>
          <a:bodyPr wrap="square" rtlCol="0">
            <a:spAutoFit/>
          </a:bodyPr>
          <a:lstStyle/>
          <a:p>
            <a:r>
              <a:rPr lang="en-US" sz="2800" dirty="0"/>
              <a:t>Navigating the Manuscript Submission and Editorial Evaluation Processes</a:t>
            </a:r>
          </a:p>
        </p:txBody>
      </p:sp>
    </p:spTree>
    <p:extLst>
      <p:ext uri="{BB962C8B-B14F-4D97-AF65-F5344CB8AC3E}">
        <p14:creationId xmlns:p14="http://schemas.microsoft.com/office/powerpoint/2010/main" val="22680901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BBDDA6A5-9F03-4553-AE84-FD850F764513}"/>
              </a:ext>
            </a:extLst>
          </p:cNvPr>
          <p:cNvSpPr>
            <a:spLocks noGrp="1" noChangeArrowheads="1"/>
          </p:cNvSpPr>
          <p:nvPr>
            <p:ph type="title"/>
          </p:nvPr>
        </p:nvSpPr>
        <p:spPr>
          <a:xfrm>
            <a:off x="685800" y="609600"/>
            <a:ext cx="7772400" cy="990600"/>
          </a:xfrm>
        </p:spPr>
        <p:txBody>
          <a:bodyPr/>
          <a:lstStyle/>
          <a:p>
            <a:r>
              <a:rPr lang="en-US" altLang="en-US" sz="3000" dirty="0"/>
              <a:t>Navigating the Manuscript Submission Process</a:t>
            </a:r>
          </a:p>
        </p:txBody>
      </p:sp>
      <p:sp>
        <p:nvSpPr>
          <p:cNvPr id="210947" name="Rectangle 3">
            <a:extLst>
              <a:ext uri="{FF2B5EF4-FFF2-40B4-BE49-F238E27FC236}">
                <a16:creationId xmlns:a16="http://schemas.microsoft.com/office/drawing/2014/main" id="{68DC8C9D-8901-4539-9E87-91643D513BA3}"/>
              </a:ext>
            </a:extLst>
          </p:cNvPr>
          <p:cNvSpPr>
            <a:spLocks noGrp="1" noChangeArrowheads="1"/>
          </p:cNvSpPr>
          <p:nvPr>
            <p:ph type="body" idx="1"/>
          </p:nvPr>
        </p:nvSpPr>
        <p:spPr>
          <a:xfrm>
            <a:off x="685800" y="1447800"/>
            <a:ext cx="7772400" cy="4648200"/>
          </a:xfrm>
        </p:spPr>
        <p:txBody>
          <a:bodyPr/>
          <a:lstStyle/>
          <a:p>
            <a:r>
              <a:rPr lang="en-US" altLang="en-US" sz="2800" dirty="0">
                <a:solidFill>
                  <a:schemeClr val="accent3">
                    <a:lumMod val="20000"/>
                    <a:lumOff val="80000"/>
                  </a:schemeClr>
                </a:solidFill>
                <a:latin typeface="+mj-lt"/>
              </a:rPr>
              <a:t>Manuscript systems vary from journal to journal</a:t>
            </a:r>
          </a:p>
          <a:p>
            <a:pPr lvl="1"/>
            <a:r>
              <a:rPr lang="en-US" altLang="en-US" sz="2400" dirty="0">
                <a:solidFill>
                  <a:schemeClr val="accent3">
                    <a:lumMod val="20000"/>
                    <a:lumOff val="80000"/>
                  </a:schemeClr>
                </a:solidFill>
                <a:latin typeface="+mj-lt"/>
              </a:rPr>
              <a:t>Differ in degrees of difficulty with submission process</a:t>
            </a:r>
          </a:p>
          <a:p>
            <a:r>
              <a:rPr lang="en-US" altLang="en-US" sz="2800" dirty="0">
                <a:solidFill>
                  <a:schemeClr val="accent3">
                    <a:lumMod val="20000"/>
                    <a:lumOff val="80000"/>
                  </a:schemeClr>
                </a:solidFill>
                <a:latin typeface="+mj-lt"/>
              </a:rPr>
              <a:t>Differ in information requirements</a:t>
            </a:r>
          </a:p>
          <a:p>
            <a:pPr lvl="1"/>
            <a:r>
              <a:rPr lang="en-US" altLang="en-US" sz="2400" dirty="0">
                <a:solidFill>
                  <a:schemeClr val="accent3">
                    <a:lumMod val="20000"/>
                    <a:lumOff val="80000"/>
                  </a:schemeClr>
                </a:solidFill>
                <a:latin typeface="+mj-lt"/>
              </a:rPr>
              <a:t>Author information – location/affiliation, authorship forms, COI disclosures, funding statements</a:t>
            </a:r>
          </a:p>
          <a:p>
            <a:pPr lvl="1"/>
            <a:r>
              <a:rPr lang="en-US" altLang="en-US" sz="2400" dirty="0">
                <a:solidFill>
                  <a:schemeClr val="accent3">
                    <a:lumMod val="20000"/>
                    <a:lumOff val="80000"/>
                  </a:schemeClr>
                </a:solidFill>
                <a:latin typeface="+mj-lt"/>
              </a:rPr>
              <a:t>Detailed contact information for corresponding author with backup contact person if needed</a:t>
            </a:r>
            <a:endParaRPr lang="en-US" altLang="en-US" sz="2800" dirty="0">
              <a:solidFill>
                <a:schemeClr val="accent3">
                  <a:lumMod val="20000"/>
                  <a:lumOff val="80000"/>
                </a:schemeClr>
              </a:solidFill>
              <a:latin typeface="+mj-lt"/>
            </a:endParaRPr>
          </a:p>
          <a:p>
            <a:r>
              <a:rPr lang="en-US" altLang="en-US" sz="2800" dirty="0">
                <a:solidFill>
                  <a:schemeClr val="accent3">
                    <a:lumMod val="20000"/>
                    <a:lumOff val="80000"/>
                  </a:schemeClr>
                </a:solidFill>
                <a:latin typeface="+mj-lt"/>
              </a:rPr>
              <a:t>Differ in submission requirements</a:t>
            </a:r>
            <a:endParaRPr lang="en-US" altLang="en-US" sz="2400" dirty="0">
              <a:solidFill>
                <a:schemeClr val="accent3">
                  <a:lumMod val="20000"/>
                  <a:lumOff val="80000"/>
                </a:schemeClr>
              </a:solidFill>
              <a:latin typeface="+mj-lt"/>
            </a:endParaRPr>
          </a:p>
          <a:p>
            <a:pPr lvl="1">
              <a:lnSpc>
                <a:spcPct val="90000"/>
              </a:lnSpc>
            </a:pPr>
            <a:r>
              <a:rPr lang="en-US" altLang="en-US" sz="2400" dirty="0"/>
              <a:t>For manuscript – abstract format, text length, </a:t>
            </a:r>
            <a:r>
              <a:rPr lang="en-US" altLang="en-US" sz="2400" dirty="0" err="1"/>
              <a:t>etc</a:t>
            </a:r>
            <a:endParaRPr lang="en-US" altLang="en-US" sz="2400" dirty="0"/>
          </a:p>
          <a:p>
            <a:pPr lvl="1">
              <a:lnSpc>
                <a:spcPct val="90000"/>
              </a:lnSpc>
            </a:pPr>
            <a:r>
              <a:rPr lang="en-US" altLang="en-US" sz="2400" dirty="0"/>
              <a:t>Combined vs separate files for tables/figures</a:t>
            </a:r>
          </a:p>
          <a:p>
            <a:pPr lvl="1">
              <a:lnSpc>
                <a:spcPct val="90000"/>
              </a:lnSpc>
            </a:pPr>
            <a:r>
              <a:rPr lang="en-US" altLang="en-US" sz="2400" dirty="0"/>
              <a:t>Requirements for supplemental materials</a:t>
            </a:r>
          </a:p>
          <a:p>
            <a:pPr lvl="1"/>
            <a:endParaRPr lang="en-US" altLang="en-US" sz="2400" dirty="0">
              <a:solidFill>
                <a:schemeClr val="accent3">
                  <a:lumMod val="20000"/>
                  <a:lumOff val="80000"/>
                </a:schemeClr>
              </a:solidFill>
              <a:latin typeface="+mj-lt"/>
            </a:endParaRPr>
          </a:p>
          <a:p>
            <a:pPr lvl="1"/>
            <a:endParaRPr lang="en-US" altLang="en-US" sz="2400" dirty="0">
              <a:solidFill>
                <a:schemeClr val="accent3">
                  <a:lumMod val="20000"/>
                  <a:lumOff val="80000"/>
                </a:schemeClr>
              </a:solidFill>
              <a:latin typeface="+mj-lt"/>
            </a:endParaRPr>
          </a:p>
          <a:p>
            <a:endParaRPr lang="en-US" altLang="en-US" sz="2800" dirty="0">
              <a:solidFill>
                <a:schemeClr val="accent3">
                  <a:lumMod val="20000"/>
                  <a:lumOff val="80000"/>
                </a:schemeClr>
              </a:solidFill>
              <a:latin typeface="+mj-lt"/>
            </a:endParaRPr>
          </a:p>
          <a:p>
            <a:endParaRPr lang="en-US" altLang="en-US" dirty="0"/>
          </a:p>
        </p:txBody>
      </p:sp>
    </p:spTree>
    <p:extLst>
      <p:ext uri="{BB962C8B-B14F-4D97-AF65-F5344CB8AC3E}">
        <p14:creationId xmlns:p14="http://schemas.microsoft.com/office/powerpoint/2010/main" val="26368712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50727382-BA8B-4D56-8A8F-BC399AD3FE2D}"/>
              </a:ext>
            </a:extLst>
          </p:cNvPr>
          <p:cNvSpPr>
            <a:spLocks noGrp="1" noChangeArrowheads="1"/>
          </p:cNvSpPr>
          <p:nvPr>
            <p:ph type="title"/>
          </p:nvPr>
        </p:nvSpPr>
        <p:spPr/>
        <p:txBody>
          <a:bodyPr/>
          <a:lstStyle/>
          <a:p>
            <a:r>
              <a:rPr lang="en-US" altLang="en-US" dirty="0"/>
              <a:t> </a:t>
            </a:r>
            <a:r>
              <a:rPr lang="en-US" altLang="en-US" sz="3600" dirty="0"/>
              <a:t>Manuscript Submission  - Cover Letter</a:t>
            </a:r>
          </a:p>
        </p:txBody>
      </p:sp>
      <p:sp>
        <p:nvSpPr>
          <p:cNvPr id="211971" name="Rectangle 3">
            <a:extLst>
              <a:ext uri="{FF2B5EF4-FFF2-40B4-BE49-F238E27FC236}">
                <a16:creationId xmlns:a16="http://schemas.microsoft.com/office/drawing/2014/main" id="{2D9A7A7D-E876-4584-B9F3-7D9810CBF3CD}"/>
              </a:ext>
            </a:extLst>
          </p:cNvPr>
          <p:cNvSpPr>
            <a:spLocks noGrp="1" noChangeArrowheads="1"/>
          </p:cNvSpPr>
          <p:nvPr>
            <p:ph type="body" idx="1"/>
          </p:nvPr>
        </p:nvSpPr>
        <p:spPr>
          <a:xfrm>
            <a:off x="685800" y="1524000"/>
            <a:ext cx="7772400" cy="4572000"/>
          </a:xfrm>
        </p:spPr>
        <p:txBody>
          <a:bodyPr/>
          <a:lstStyle/>
          <a:p>
            <a:pPr>
              <a:lnSpc>
                <a:spcPct val="90000"/>
              </a:lnSpc>
            </a:pPr>
            <a:r>
              <a:rPr lang="en-US" altLang="en-US" sz="2800" dirty="0"/>
              <a:t>Provide brief, detailed cover letter (1 page)</a:t>
            </a:r>
          </a:p>
          <a:p>
            <a:pPr lvl="1">
              <a:lnSpc>
                <a:spcPct val="90000"/>
              </a:lnSpc>
            </a:pPr>
            <a:r>
              <a:rPr lang="en-US" altLang="en-US" sz="2400" dirty="0"/>
              <a:t>Address to Editor – Personalize </a:t>
            </a:r>
          </a:p>
          <a:p>
            <a:pPr lvl="1">
              <a:lnSpc>
                <a:spcPct val="90000"/>
              </a:lnSpc>
            </a:pPr>
            <a:r>
              <a:rPr lang="en-US" altLang="en-US" sz="2400" dirty="0"/>
              <a:t>NOT - “Dear Editor” “Dear Sir” or “Dear Madam”</a:t>
            </a:r>
          </a:p>
          <a:p>
            <a:pPr lvl="1">
              <a:lnSpc>
                <a:spcPct val="90000"/>
              </a:lnSpc>
            </a:pPr>
            <a:r>
              <a:rPr lang="en-US" altLang="en-US" sz="2400" dirty="0"/>
              <a:t>Definitely NOT -  “</a:t>
            </a:r>
            <a:r>
              <a:rPr lang="en-US" altLang="en-US" dirty="0"/>
              <a:t>Dear Sir or Madman</a:t>
            </a:r>
            <a:r>
              <a:rPr lang="en-US" altLang="en-US" sz="2400" dirty="0"/>
              <a:t>”</a:t>
            </a:r>
          </a:p>
          <a:p>
            <a:pPr lvl="1">
              <a:lnSpc>
                <a:spcPct val="90000"/>
              </a:lnSpc>
            </a:pPr>
            <a:r>
              <a:rPr lang="en-US" altLang="en-US" sz="2400" dirty="0"/>
              <a:t>Request consideration</a:t>
            </a:r>
          </a:p>
          <a:p>
            <a:pPr lvl="1">
              <a:lnSpc>
                <a:spcPct val="90000"/>
              </a:lnSpc>
            </a:pPr>
            <a:r>
              <a:rPr lang="en-US" altLang="en-US" sz="2400" dirty="0"/>
              <a:t>Briefly summarize manuscript / key findings</a:t>
            </a:r>
          </a:p>
          <a:p>
            <a:pPr lvl="1">
              <a:lnSpc>
                <a:spcPct val="90000"/>
              </a:lnSpc>
            </a:pPr>
            <a:r>
              <a:rPr lang="en-US" altLang="en-US" sz="2400" dirty="0"/>
              <a:t>Explain why manuscript may be suitable, possible journal section</a:t>
            </a:r>
          </a:p>
          <a:p>
            <a:pPr lvl="1">
              <a:lnSpc>
                <a:spcPct val="90000"/>
              </a:lnSpc>
            </a:pPr>
            <a:r>
              <a:rPr lang="en-US" altLang="en-US" sz="2400" dirty="0"/>
              <a:t>Highlight any unusual issues</a:t>
            </a:r>
          </a:p>
          <a:p>
            <a:pPr lvl="1">
              <a:lnSpc>
                <a:spcPct val="90000"/>
              </a:lnSpc>
            </a:pPr>
            <a:r>
              <a:rPr lang="en-US" altLang="en-US" sz="2400" dirty="0"/>
              <a:t>Possibly suggest peer reviewers (requested by / required by some journals)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0BC81EF8-EEB9-48AE-81B6-1336DF927E00}"/>
              </a:ext>
            </a:extLst>
          </p:cNvPr>
          <p:cNvSpPr>
            <a:spLocks noGrp="1" noChangeArrowheads="1"/>
          </p:cNvSpPr>
          <p:nvPr>
            <p:ph type="title"/>
          </p:nvPr>
        </p:nvSpPr>
        <p:spPr>
          <a:xfrm>
            <a:off x="712381" y="0"/>
            <a:ext cx="7772400" cy="1143000"/>
          </a:xfrm>
        </p:spPr>
        <p:txBody>
          <a:bodyPr/>
          <a:lstStyle/>
          <a:p>
            <a:r>
              <a:rPr lang="en-US" altLang="en-US" dirty="0"/>
              <a:t> </a:t>
            </a:r>
            <a:r>
              <a:rPr lang="en-US" altLang="en-US" sz="3600" dirty="0"/>
              <a:t>Manuscript Submission  </a:t>
            </a:r>
          </a:p>
        </p:txBody>
      </p:sp>
      <p:sp>
        <p:nvSpPr>
          <p:cNvPr id="165891" name="Rectangle 3">
            <a:extLst>
              <a:ext uri="{FF2B5EF4-FFF2-40B4-BE49-F238E27FC236}">
                <a16:creationId xmlns:a16="http://schemas.microsoft.com/office/drawing/2014/main" id="{088BFDF7-9AA7-41C9-ADEF-D40B492936CC}"/>
              </a:ext>
            </a:extLst>
          </p:cNvPr>
          <p:cNvSpPr>
            <a:spLocks noGrp="1" noChangeArrowheads="1"/>
          </p:cNvSpPr>
          <p:nvPr>
            <p:ph type="body" idx="1"/>
          </p:nvPr>
        </p:nvSpPr>
        <p:spPr>
          <a:xfrm>
            <a:off x="712381" y="990600"/>
            <a:ext cx="7772400" cy="5562600"/>
          </a:xfrm>
        </p:spPr>
        <p:txBody>
          <a:bodyPr/>
          <a:lstStyle/>
          <a:p>
            <a:pPr>
              <a:lnSpc>
                <a:spcPct val="90000"/>
              </a:lnSpc>
            </a:pPr>
            <a:r>
              <a:rPr lang="en-US" altLang="en-US" sz="2800" dirty="0"/>
              <a:t>Provide copies of closely related materials</a:t>
            </a:r>
          </a:p>
          <a:p>
            <a:pPr lvl="1">
              <a:lnSpc>
                <a:spcPct val="90000"/>
              </a:lnSpc>
            </a:pPr>
            <a:r>
              <a:rPr lang="en-US" altLang="en-US" sz="2400" dirty="0"/>
              <a:t>Confidential copies of other related manuscripts </a:t>
            </a:r>
          </a:p>
          <a:p>
            <a:pPr lvl="1">
              <a:lnSpc>
                <a:spcPct val="90000"/>
              </a:lnSpc>
            </a:pPr>
            <a:r>
              <a:rPr lang="en-US" altLang="en-US" sz="2400" dirty="0"/>
              <a:t>Copies of other closely related published articles </a:t>
            </a:r>
          </a:p>
          <a:p>
            <a:pPr lvl="1">
              <a:lnSpc>
                <a:spcPct val="90000"/>
              </a:lnSpc>
            </a:pPr>
            <a:r>
              <a:rPr lang="en-US" altLang="en-US" sz="2400" dirty="0"/>
              <a:t>Helps to avoid concerns about “duplicate publication”  “salami slicing” publication, “hidden multiple publication”  </a:t>
            </a:r>
          </a:p>
          <a:p>
            <a:pPr lvl="1">
              <a:lnSpc>
                <a:spcPct val="90000"/>
              </a:lnSpc>
            </a:pPr>
            <a:r>
              <a:rPr lang="en-US" altLang="en-US" sz="2400" dirty="0"/>
              <a:t>Indicate if manuscript posted pre-print server </a:t>
            </a:r>
          </a:p>
          <a:p>
            <a:pPr>
              <a:lnSpc>
                <a:spcPct val="90000"/>
              </a:lnSpc>
              <a:buFont typeface="Arial" panose="020B0604020202020204" pitchFamily="34" charset="0"/>
              <a:buChar char="•"/>
            </a:pPr>
            <a:r>
              <a:rPr lang="en-US" altLang="en-US" sz="2800" dirty="0"/>
              <a:t>Can only submit the manuscript to one biomedical journal at a time - </a:t>
            </a:r>
            <a:r>
              <a:rPr lang="en-US" altLang="en-US" sz="2400" dirty="0"/>
              <a:t>Otherwise - “duplicate submission”</a:t>
            </a:r>
          </a:p>
          <a:p>
            <a:r>
              <a:rPr lang="en-US" altLang="en-US" sz="2800" dirty="0"/>
              <a:t>Once submitted, in ‘implied contract’ with journal</a:t>
            </a:r>
          </a:p>
          <a:p>
            <a:pPr lvl="1"/>
            <a:r>
              <a:rPr lang="en-US" altLang="en-US" sz="2400" dirty="0"/>
              <a:t>In return for evaluation of manuscript by journal, authors should not disseminate any information without permission </a:t>
            </a:r>
          </a:p>
          <a:p>
            <a:endParaRPr lang="en-US" altLang="en-US" sz="2800" dirty="0"/>
          </a:p>
          <a:p>
            <a:pPr marL="457200" lvl="1" indent="0">
              <a:lnSpc>
                <a:spcPct val="90000"/>
              </a:lnSpc>
              <a:buNone/>
            </a:pPr>
            <a:endParaRPr lang="en-US" altLang="en-US" sz="2400" dirty="0"/>
          </a:p>
        </p:txBody>
      </p:sp>
    </p:spTree>
    <p:extLst>
      <p:ext uri="{BB962C8B-B14F-4D97-AF65-F5344CB8AC3E}">
        <p14:creationId xmlns:p14="http://schemas.microsoft.com/office/powerpoint/2010/main" val="37875393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A50E1A06-1142-411C-BBC7-6D08EB2213A0}"/>
              </a:ext>
            </a:extLst>
          </p:cNvPr>
          <p:cNvSpPr>
            <a:spLocks noGrp="1" noChangeArrowheads="1"/>
          </p:cNvSpPr>
          <p:nvPr>
            <p:ph type="title"/>
          </p:nvPr>
        </p:nvSpPr>
        <p:spPr/>
        <p:txBody>
          <a:bodyPr/>
          <a:lstStyle/>
          <a:p>
            <a:r>
              <a:rPr lang="en-US" altLang="en-US" sz="3600" dirty="0"/>
              <a:t>Manuscript Submission </a:t>
            </a:r>
          </a:p>
        </p:txBody>
      </p:sp>
      <p:sp>
        <p:nvSpPr>
          <p:cNvPr id="178179" name="Rectangle 3">
            <a:extLst>
              <a:ext uri="{FF2B5EF4-FFF2-40B4-BE49-F238E27FC236}">
                <a16:creationId xmlns:a16="http://schemas.microsoft.com/office/drawing/2014/main" id="{848828F6-9686-4A14-B4E7-BDA431163B8A}"/>
              </a:ext>
            </a:extLst>
          </p:cNvPr>
          <p:cNvSpPr>
            <a:spLocks noGrp="1" noChangeArrowheads="1"/>
          </p:cNvSpPr>
          <p:nvPr>
            <p:ph type="body" idx="1"/>
          </p:nvPr>
        </p:nvSpPr>
        <p:spPr>
          <a:xfrm>
            <a:off x="685800" y="1600200"/>
            <a:ext cx="7772400" cy="4495800"/>
          </a:xfrm>
        </p:spPr>
        <p:txBody>
          <a:bodyPr/>
          <a:lstStyle/>
          <a:p>
            <a:r>
              <a:rPr lang="en-US" altLang="en-US" sz="2800" dirty="0"/>
              <a:t>Be certain to submit correct, final, version of manuscript</a:t>
            </a:r>
          </a:p>
          <a:p>
            <a:r>
              <a:rPr lang="en-US" altLang="en-US" sz="2800" dirty="0"/>
              <a:t>Keep copies of everything</a:t>
            </a:r>
          </a:p>
          <a:p>
            <a:r>
              <a:rPr lang="en-US" altLang="en-US" sz="2800" dirty="0"/>
              <a:t>Following successful submission, should receive acknowledgment of receipt by journal </a:t>
            </a:r>
          </a:p>
          <a:p>
            <a:r>
              <a:rPr lang="en-US" altLang="en-US" sz="2800" dirty="0"/>
              <a:t>Should receive notice of assignment to individual editor</a:t>
            </a:r>
          </a:p>
          <a:p>
            <a:r>
              <a:rPr lang="en-US" altLang="en-US" sz="2800" dirty="0"/>
              <a:t>Follow-up if no reply from journal</a:t>
            </a:r>
          </a:p>
          <a:p>
            <a:pPr>
              <a:buFontTx/>
              <a:buNone/>
            </a:pPr>
            <a:endParaRPr lang="en-US" altLang="en-US" dirty="0"/>
          </a:p>
          <a:p>
            <a:endParaRPr lang="en-US"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8CDECD2E-7C64-4A75-8818-3A358D7D60E4}"/>
              </a:ext>
            </a:extLst>
          </p:cNvPr>
          <p:cNvSpPr>
            <a:spLocks noGrp="1" noChangeArrowheads="1"/>
          </p:cNvSpPr>
          <p:nvPr>
            <p:ph type="title"/>
          </p:nvPr>
        </p:nvSpPr>
        <p:spPr/>
        <p:txBody>
          <a:bodyPr/>
          <a:lstStyle/>
          <a:p>
            <a:r>
              <a:rPr lang="en-US" altLang="en-US" sz="3600" dirty="0"/>
              <a:t>Manuscript Submitted – What next ?</a:t>
            </a:r>
          </a:p>
        </p:txBody>
      </p:sp>
      <p:sp>
        <p:nvSpPr>
          <p:cNvPr id="214019" name="Rectangle 3">
            <a:extLst>
              <a:ext uri="{FF2B5EF4-FFF2-40B4-BE49-F238E27FC236}">
                <a16:creationId xmlns:a16="http://schemas.microsoft.com/office/drawing/2014/main" id="{FC9D34D2-A516-46D8-AB06-E3449836B528}"/>
              </a:ext>
            </a:extLst>
          </p:cNvPr>
          <p:cNvSpPr>
            <a:spLocks noGrp="1" noChangeArrowheads="1"/>
          </p:cNvSpPr>
          <p:nvPr>
            <p:ph type="body" idx="1"/>
          </p:nvPr>
        </p:nvSpPr>
        <p:spPr>
          <a:xfrm>
            <a:off x="650358" y="1734879"/>
            <a:ext cx="8036442" cy="4114800"/>
          </a:xfrm>
        </p:spPr>
        <p:txBody>
          <a:bodyPr/>
          <a:lstStyle/>
          <a:p>
            <a:r>
              <a:rPr lang="en-US" altLang="en-US" sz="2800" dirty="0"/>
              <a:t>Try to be patient; track progress if journal web site has that capability</a:t>
            </a:r>
          </a:p>
          <a:p>
            <a:r>
              <a:rPr lang="en-US" altLang="en-US" sz="2800" dirty="0"/>
              <a:t>When to contact if no communication ?</a:t>
            </a:r>
          </a:p>
          <a:p>
            <a:pPr lvl="1"/>
            <a:r>
              <a:rPr lang="en-US" altLang="en-US" sz="2600" dirty="0"/>
              <a:t>Depends on journal – highly variable</a:t>
            </a:r>
          </a:p>
          <a:p>
            <a:pPr lvl="1"/>
            <a:r>
              <a:rPr lang="en-US" altLang="en-US" sz="2600" dirty="0"/>
              <a:t>1</a:t>
            </a:r>
            <a:r>
              <a:rPr lang="en-US" altLang="en-US" sz="2600" baseline="30000" dirty="0"/>
              <a:t>st</a:t>
            </a:r>
            <a:r>
              <a:rPr lang="en-US" altLang="en-US" sz="2600" dirty="0"/>
              <a:t> level decision (no external review) usually 1-2 weeks</a:t>
            </a:r>
          </a:p>
          <a:p>
            <a:pPr lvl="1"/>
            <a:r>
              <a:rPr lang="en-US" altLang="en-US" sz="2600" dirty="0"/>
              <a:t>2nd level decision (external review) usually 1-2 months</a:t>
            </a:r>
          </a:p>
          <a:p>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D2108531-835B-A61A-2C6F-2643E0E45FB6}"/>
              </a:ext>
            </a:extLst>
          </p:cNvPr>
          <p:cNvSpPr>
            <a:spLocks noGrp="1" noChangeArrowheads="1"/>
          </p:cNvSpPr>
          <p:nvPr>
            <p:ph type="title"/>
          </p:nvPr>
        </p:nvSpPr>
        <p:spPr>
          <a:xfrm>
            <a:off x="694706" y="854034"/>
            <a:ext cx="7772400" cy="990600"/>
          </a:xfrm>
        </p:spPr>
        <p:txBody>
          <a:bodyPr/>
          <a:lstStyle/>
          <a:p>
            <a:pPr>
              <a:defRPr/>
            </a:pPr>
            <a:r>
              <a:rPr lang="en-US" sz="3200" dirty="0">
                <a:ea typeface="+mj-ea"/>
                <a:cs typeface="+mj-cs"/>
              </a:rPr>
              <a:t>Strategies for Scientific Writing</a:t>
            </a:r>
            <a:br>
              <a:rPr lang="en-US" sz="3200" dirty="0">
                <a:ea typeface="+mj-ea"/>
                <a:cs typeface="+mj-cs"/>
              </a:rPr>
            </a:br>
            <a:r>
              <a:rPr lang="en-US" sz="3200" dirty="0">
                <a:ea typeface="+mj-ea"/>
                <a:cs typeface="+mj-cs"/>
              </a:rPr>
              <a:t>Addressing Procrastination</a:t>
            </a:r>
            <a:br>
              <a:rPr lang="en-US" sz="3200" dirty="0">
                <a:ea typeface="+mj-ea"/>
                <a:cs typeface="+mj-cs"/>
              </a:rPr>
            </a:br>
            <a:endParaRPr lang="en-US" sz="3200" dirty="0">
              <a:ea typeface="+mj-ea"/>
              <a:cs typeface="+mj-cs"/>
            </a:endParaRPr>
          </a:p>
        </p:txBody>
      </p:sp>
      <p:sp>
        <p:nvSpPr>
          <p:cNvPr id="29698" name="Rectangle 3">
            <a:extLst>
              <a:ext uri="{FF2B5EF4-FFF2-40B4-BE49-F238E27FC236}">
                <a16:creationId xmlns:a16="http://schemas.microsoft.com/office/drawing/2014/main" id="{A6E2C61A-402E-E37E-6D5C-4E8A16341C66}"/>
              </a:ext>
            </a:extLst>
          </p:cNvPr>
          <p:cNvSpPr>
            <a:spLocks noGrp="1" noChangeArrowheads="1"/>
          </p:cNvSpPr>
          <p:nvPr>
            <p:ph type="body" idx="1"/>
          </p:nvPr>
        </p:nvSpPr>
        <p:spPr>
          <a:xfrm>
            <a:off x="685800" y="1905000"/>
            <a:ext cx="7772400" cy="4114800"/>
          </a:xfrm>
        </p:spPr>
        <p:txBody>
          <a:bodyPr/>
          <a:lstStyle/>
          <a:p>
            <a:r>
              <a:rPr lang="en-US" altLang="en-US" sz="2800" dirty="0"/>
              <a:t>Some suggestions to address procrastination:</a:t>
            </a:r>
          </a:p>
          <a:p>
            <a:r>
              <a:rPr lang="en-US" altLang="en-US" sz="2800" dirty="0"/>
              <a:t>Make a commitment to write the manuscript in a reasonable timeframe</a:t>
            </a:r>
          </a:p>
          <a:p>
            <a:r>
              <a:rPr lang="en-US" altLang="en-US" sz="2800" dirty="0"/>
              <a:t>Establish realistic, but timely deadlines</a:t>
            </a:r>
          </a:p>
          <a:p>
            <a:r>
              <a:rPr lang="en-US" altLang="en-US" sz="2800" dirty="0"/>
              <a:t>Establish target dates for each section and for manuscript completion and submission</a:t>
            </a:r>
          </a:p>
          <a:p>
            <a:r>
              <a:rPr lang="en-US" altLang="en-US" sz="2800" dirty="0"/>
              <a:t>If possible, write something every day</a:t>
            </a:r>
          </a:p>
          <a:p>
            <a:r>
              <a:rPr lang="en-US" altLang="en-US" sz="2800" dirty="0"/>
              <a:t>Regular meetings, discussions, updates with      co-authors – to motivate / incentivize progress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4867-EDF2-C5CD-FF31-BCE411AEB6BA}"/>
              </a:ext>
            </a:extLst>
          </p:cNvPr>
          <p:cNvSpPr>
            <a:spLocks noGrp="1"/>
          </p:cNvSpPr>
          <p:nvPr>
            <p:ph type="title"/>
          </p:nvPr>
        </p:nvSpPr>
        <p:spPr>
          <a:xfrm>
            <a:off x="662763" y="76200"/>
            <a:ext cx="7620000" cy="1143000"/>
          </a:xfrm>
        </p:spPr>
        <p:txBody>
          <a:bodyPr/>
          <a:lstStyle/>
          <a:p>
            <a:r>
              <a:rPr lang="en-US" sz="3200" dirty="0"/>
              <a:t>Manuscript Turnaround Times: Sample Data</a:t>
            </a:r>
          </a:p>
        </p:txBody>
      </p:sp>
      <p:sp>
        <p:nvSpPr>
          <p:cNvPr id="3" name="Content Placeholder 2">
            <a:extLst>
              <a:ext uri="{FF2B5EF4-FFF2-40B4-BE49-F238E27FC236}">
                <a16:creationId xmlns:a16="http://schemas.microsoft.com/office/drawing/2014/main" id="{02EC66F3-EE91-CD38-C9E7-BBCFAE7D023B}"/>
              </a:ext>
            </a:extLst>
          </p:cNvPr>
          <p:cNvSpPr>
            <a:spLocks noGrp="1"/>
          </p:cNvSpPr>
          <p:nvPr>
            <p:ph idx="1"/>
          </p:nvPr>
        </p:nvSpPr>
        <p:spPr>
          <a:xfrm>
            <a:off x="662763" y="1066800"/>
            <a:ext cx="7772400" cy="5181600"/>
          </a:xfrm>
        </p:spPr>
        <p:txBody>
          <a:bodyPr/>
          <a:lstStyle/>
          <a:p>
            <a:r>
              <a:rPr lang="en-US" sz="2800" b="1" dirty="0"/>
              <a:t>JAMA</a:t>
            </a:r>
            <a:r>
              <a:rPr lang="en-US" sz="2400" dirty="0"/>
              <a:t> – submission to first decision – </a:t>
            </a:r>
          </a:p>
          <a:p>
            <a:pPr marL="0" indent="0">
              <a:buNone/>
            </a:pPr>
            <a:r>
              <a:rPr lang="en-US" sz="2400" dirty="0"/>
              <a:t>   3 days (no review); 32 days (with review)</a:t>
            </a:r>
          </a:p>
          <a:p>
            <a:r>
              <a:rPr lang="en-US" sz="2400" dirty="0"/>
              <a:t>Accept to publication – 29 days</a:t>
            </a:r>
          </a:p>
          <a:p>
            <a:r>
              <a:rPr lang="en-US" sz="2400" dirty="0"/>
              <a:t>Submission to online publication – 57 days </a:t>
            </a:r>
          </a:p>
          <a:p>
            <a:r>
              <a:rPr lang="en-US" sz="2800" b="1" dirty="0"/>
              <a:t>Annals EM </a:t>
            </a:r>
            <a:r>
              <a:rPr lang="en-US" sz="2400" dirty="0"/>
              <a:t>– submission to first decision -12 days </a:t>
            </a:r>
          </a:p>
          <a:p>
            <a:r>
              <a:rPr lang="en-US" sz="2400" dirty="0"/>
              <a:t>Acceptance to online publication - ~ 1 month</a:t>
            </a:r>
          </a:p>
          <a:p>
            <a:r>
              <a:rPr lang="en-US" sz="2800" b="1" dirty="0"/>
              <a:t>Academic EM </a:t>
            </a:r>
            <a:r>
              <a:rPr lang="en-US" sz="2400" dirty="0"/>
              <a:t>- Submission to first decision –2 days</a:t>
            </a:r>
          </a:p>
          <a:p>
            <a:r>
              <a:rPr lang="en-US" sz="2400" dirty="0"/>
              <a:t>Submission to acceptance	- 64 days</a:t>
            </a:r>
          </a:p>
          <a:p>
            <a:r>
              <a:rPr lang="en-US" sz="2400" dirty="0"/>
              <a:t>Acceptance to online publication - 24 days</a:t>
            </a:r>
          </a:p>
          <a:p>
            <a:r>
              <a:rPr lang="en-US" sz="2800" b="1" dirty="0"/>
              <a:t>AJPH </a:t>
            </a:r>
            <a:r>
              <a:rPr lang="en-US" sz="2800" dirty="0"/>
              <a:t>- </a:t>
            </a:r>
            <a:r>
              <a:rPr lang="en-US" sz="2400" dirty="0"/>
              <a:t>submission to first decision – ‘few days to 2 weeks’ (no review); ~ 1 month (with review); </a:t>
            </a:r>
          </a:p>
          <a:p>
            <a:r>
              <a:rPr lang="en-US" sz="2400" dirty="0"/>
              <a:t>Submission to acceptance ~ 2 months</a:t>
            </a:r>
          </a:p>
          <a:p>
            <a:endParaRPr lang="en-US" sz="2400" dirty="0"/>
          </a:p>
          <a:p>
            <a:endParaRPr lang="en-US" dirty="0"/>
          </a:p>
          <a:p>
            <a:endParaRPr lang="en-US" dirty="0"/>
          </a:p>
        </p:txBody>
      </p:sp>
    </p:spTree>
    <p:extLst>
      <p:ext uri="{BB962C8B-B14F-4D97-AF65-F5344CB8AC3E}">
        <p14:creationId xmlns:p14="http://schemas.microsoft.com/office/powerpoint/2010/main" val="36240155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C6F8-0FE6-8D4B-E75E-316D8AC37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7A2B84-41FF-D1B7-E5A8-2D9FBC5A3F27}"/>
              </a:ext>
            </a:extLst>
          </p:cNvPr>
          <p:cNvSpPr>
            <a:spLocks noGrp="1"/>
          </p:cNvSpPr>
          <p:nvPr>
            <p:ph type="title"/>
          </p:nvPr>
        </p:nvSpPr>
        <p:spPr>
          <a:xfrm>
            <a:off x="685800" y="228600"/>
            <a:ext cx="7467600" cy="1295400"/>
          </a:xfrm>
        </p:spPr>
        <p:txBody>
          <a:bodyPr/>
          <a:lstStyle/>
          <a:p>
            <a:r>
              <a:rPr lang="en-US" sz="3200" dirty="0"/>
              <a:t>Requesting Expedited Review / Publication</a:t>
            </a:r>
          </a:p>
        </p:txBody>
      </p:sp>
      <p:sp>
        <p:nvSpPr>
          <p:cNvPr id="3" name="Content Placeholder 2">
            <a:extLst>
              <a:ext uri="{FF2B5EF4-FFF2-40B4-BE49-F238E27FC236}">
                <a16:creationId xmlns:a16="http://schemas.microsoft.com/office/drawing/2014/main" id="{E4C3B04F-3DA2-50B1-AFE0-73519486627B}"/>
              </a:ext>
            </a:extLst>
          </p:cNvPr>
          <p:cNvSpPr>
            <a:spLocks noGrp="1"/>
          </p:cNvSpPr>
          <p:nvPr>
            <p:ph idx="1"/>
          </p:nvPr>
        </p:nvSpPr>
        <p:spPr>
          <a:xfrm>
            <a:off x="685800" y="1219200"/>
            <a:ext cx="7772400" cy="5257800"/>
          </a:xfrm>
        </p:spPr>
        <p:txBody>
          <a:bodyPr/>
          <a:lstStyle/>
          <a:p>
            <a:r>
              <a:rPr lang="en-US" sz="2600" dirty="0"/>
              <a:t>Most appropriate for major, potentially practice changing studies and reports with major public health importance and implications.  </a:t>
            </a:r>
          </a:p>
          <a:p>
            <a:r>
              <a:rPr lang="en-US" sz="2400" b="1" dirty="0"/>
              <a:t>The Lancet </a:t>
            </a:r>
            <a:r>
              <a:rPr lang="en-US" sz="2400" dirty="0"/>
              <a:t>- "fast-track publication" </a:t>
            </a:r>
          </a:p>
          <a:p>
            <a:pPr lvl="1"/>
            <a:r>
              <a:rPr lang="en-US" sz="2400" dirty="0"/>
              <a:t>Rapid peer review (within days) </a:t>
            </a:r>
          </a:p>
          <a:p>
            <a:pPr lvl="1"/>
            <a:r>
              <a:rPr lang="en-US" sz="2400" dirty="0"/>
              <a:t>Rapid publication – aim - within 4 weeks of submission</a:t>
            </a:r>
          </a:p>
          <a:p>
            <a:pPr lvl="1"/>
            <a:r>
              <a:rPr lang="en-US" sz="2400" dirty="0"/>
              <a:t>Important research reports, typically major RCTs</a:t>
            </a:r>
          </a:p>
          <a:p>
            <a:r>
              <a:rPr lang="en-US" sz="2400" b="1" dirty="0"/>
              <a:t>JAMA </a:t>
            </a:r>
            <a:r>
              <a:rPr lang="en-US" sz="2400" dirty="0"/>
              <a:t>- JAMA Express - expedited review / processing </a:t>
            </a:r>
          </a:p>
          <a:p>
            <a:pPr lvl="1"/>
            <a:r>
              <a:rPr lang="en-US" sz="2400" dirty="0"/>
              <a:t>Goal - online publication within 4 weeks of submission.</a:t>
            </a:r>
          </a:p>
          <a:p>
            <a:pPr lvl="1"/>
            <a:r>
              <a:rPr lang="en-US" sz="2200" dirty="0"/>
              <a:t>Reserved for manuscripts that will be presented as late-breaking research at major scientific meetings or those with time-sensitive findings of major clinical or public health importance.</a:t>
            </a:r>
          </a:p>
          <a:p>
            <a:endParaRPr lang="en-US" dirty="0"/>
          </a:p>
        </p:txBody>
      </p:sp>
    </p:spTree>
    <p:extLst>
      <p:ext uri="{BB962C8B-B14F-4D97-AF65-F5344CB8AC3E}">
        <p14:creationId xmlns:p14="http://schemas.microsoft.com/office/powerpoint/2010/main" val="32324773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D218A-0BD1-FFCD-3072-8182AE38B3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968B6-B10D-640C-0AFC-BDB0898758F0}"/>
              </a:ext>
            </a:extLst>
          </p:cNvPr>
          <p:cNvSpPr>
            <a:spLocks noGrp="1"/>
          </p:cNvSpPr>
          <p:nvPr>
            <p:ph type="title"/>
          </p:nvPr>
        </p:nvSpPr>
        <p:spPr/>
        <p:txBody>
          <a:bodyPr/>
          <a:lstStyle/>
          <a:p>
            <a:r>
              <a:rPr lang="en-US" sz="3400" dirty="0"/>
              <a:t>Requesting Expedited Review / Publication</a:t>
            </a:r>
          </a:p>
        </p:txBody>
      </p:sp>
      <p:sp>
        <p:nvSpPr>
          <p:cNvPr id="3" name="Content Placeholder 2">
            <a:extLst>
              <a:ext uri="{FF2B5EF4-FFF2-40B4-BE49-F238E27FC236}">
                <a16:creationId xmlns:a16="http://schemas.microsoft.com/office/drawing/2014/main" id="{56EC3A54-84B1-7BCF-65F3-EC87C0D0FFA4}"/>
              </a:ext>
            </a:extLst>
          </p:cNvPr>
          <p:cNvSpPr>
            <a:spLocks noGrp="1"/>
          </p:cNvSpPr>
          <p:nvPr>
            <p:ph idx="1"/>
          </p:nvPr>
        </p:nvSpPr>
        <p:spPr>
          <a:xfrm>
            <a:off x="685800" y="1524000"/>
            <a:ext cx="7772400" cy="4114800"/>
          </a:xfrm>
        </p:spPr>
        <p:txBody>
          <a:bodyPr/>
          <a:lstStyle/>
          <a:p>
            <a:r>
              <a:rPr lang="en-US" sz="2600" dirty="0"/>
              <a:t>JMIR – usual decision time – “we aim for an average decision time of 2  months after submission for papers sent for peer-review.”</a:t>
            </a:r>
          </a:p>
          <a:p>
            <a:pPr marL="342900" marR="0" lvl="0" indent="-342900">
              <a:buSzPts val="1000"/>
              <a:buFont typeface="Symbol" pitchFamily="2" charset="2"/>
              <a:buChar char=""/>
              <a:tabLst>
                <a:tab pos="457200" algn="l"/>
              </a:tabLst>
            </a:pPr>
            <a:r>
              <a:rPr lang="en-US" sz="2600" kern="100" dirty="0">
                <a:effectLst/>
                <a:ea typeface="Calibri" panose="020F0502020204030204" pitchFamily="34" charset="0"/>
                <a:cs typeface="Times New Roman" panose="02020603050405020304" pitchFamily="18" charset="0"/>
              </a:rPr>
              <a:t>Has Option for </a:t>
            </a:r>
            <a:r>
              <a:rPr lang="en-US" sz="2600" i="1" kern="100" dirty="0">
                <a:effectLst/>
                <a:ea typeface="Calibri" panose="020F0502020204030204" pitchFamily="34" charset="0"/>
                <a:cs typeface="Times New Roman" panose="02020603050405020304" pitchFamily="18" charset="0"/>
              </a:rPr>
              <a:t>“Fast Track” - Expedited editorial processing and publication:</a:t>
            </a:r>
            <a:r>
              <a:rPr lang="en-US" sz="2600" kern="100" dirty="0">
                <a:effectLst/>
                <a:ea typeface="Calibri" panose="020F0502020204030204" pitchFamily="34" charset="0"/>
                <a:cs typeface="Times New Roman" panose="02020603050405020304" pitchFamily="18" charset="0"/>
              </a:rPr>
              <a:t> </a:t>
            </a:r>
            <a:r>
              <a:rPr lang="en-US" sz="2600" kern="100" dirty="0">
                <a:ea typeface="Calibri" panose="020F0502020204030204" pitchFamily="34" charset="0"/>
                <a:cs typeface="Times New Roman" panose="02020603050405020304" pitchFamily="18" charset="0"/>
              </a:rPr>
              <a:t>I</a:t>
            </a:r>
            <a:r>
              <a:rPr lang="en-US" sz="2600" kern="100" dirty="0">
                <a:effectLst/>
                <a:ea typeface="Calibri" panose="020F0502020204030204" pitchFamily="34" charset="0"/>
                <a:cs typeface="Times New Roman" panose="02020603050405020304" pitchFamily="18" charset="0"/>
              </a:rPr>
              <a:t>nitial editorial decision - </a:t>
            </a:r>
            <a:r>
              <a:rPr lang="en-US" sz="2600" u="sng" kern="100" dirty="0">
                <a:effectLst/>
                <a:ea typeface="Calibri" panose="020F0502020204030204" pitchFamily="34" charset="0"/>
                <a:cs typeface="Times New Roman" panose="02020603050405020304" pitchFamily="18" charset="0"/>
              </a:rPr>
              <a:t>within 20 business days </a:t>
            </a:r>
            <a:r>
              <a:rPr lang="en-US" sz="2600" kern="100" dirty="0">
                <a:effectLst/>
                <a:ea typeface="Calibri" panose="020F0502020204030204" pitchFamily="34" charset="0"/>
                <a:cs typeface="Times New Roman" panose="02020603050405020304" pitchFamily="18" charset="0"/>
              </a:rPr>
              <a:t>after submission and</a:t>
            </a:r>
          </a:p>
          <a:p>
            <a:r>
              <a:rPr lang="en-US" sz="2600" i="1" dirty="0">
                <a:effectLst/>
                <a:ea typeface="Calibri" panose="020F0502020204030204" pitchFamily="34" charset="0"/>
                <a:cs typeface="Times New Roman" panose="02020603050405020304" pitchFamily="18" charset="0"/>
              </a:rPr>
              <a:t>Expedited production to publication </a:t>
            </a:r>
            <a:r>
              <a:rPr lang="en-US" sz="2600" u="sng" dirty="0">
                <a:effectLst/>
                <a:ea typeface="Calibri" panose="020F0502020204030204" pitchFamily="34" charset="0"/>
                <a:cs typeface="Times New Roman" panose="02020603050405020304" pitchFamily="18" charset="0"/>
              </a:rPr>
              <a:t>within 4 weeks </a:t>
            </a:r>
            <a:r>
              <a:rPr lang="en-US" sz="2600" dirty="0">
                <a:effectLst/>
                <a:ea typeface="Calibri" panose="020F0502020204030204" pitchFamily="34" charset="0"/>
                <a:cs typeface="Times New Roman" panose="02020603050405020304" pitchFamily="18" charset="0"/>
              </a:rPr>
              <a:t>after acceptance </a:t>
            </a:r>
          </a:p>
          <a:p>
            <a:r>
              <a:rPr lang="en-US" sz="2600" kern="100" dirty="0">
                <a:effectLst/>
                <a:ea typeface="Calibri" panose="020F0502020204030204" pitchFamily="34" charset="0"/>
                <a:cs typeface="Times New Roman" panose="02020603050405020304" pitchFamily="18" charset="0"/>
              </a:rPr>
              <a:t>Requires “non-refundable fast-track fee (FTF)” - $950</a:t>
            </a:r>
            <a:r>
              <a:rPr lang="en-US" sz="2400" kern="100" dirty="0">
                <a:effectLst/>
                <a:ea typeface="Calibri" panose="020F0502020204030204" pitchFamily="34" charset="0"/>
                <a:cs typeface="Times New Roman" panose="02020603050405020304" pitchFamily="18" charset="0"/>
              </a:rPr>
              <a:t> </a:t>
            </a:r>
            <a:endParaRPr lang="en-US" sz="2400" dirty="0">
              <a:effectLst/>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6125814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8CDECD2E-7C64-4A75-8818-3A358D7D60E4}"/>
              </a:ext>
            </a:extLst>
          </p:cNvPr>
          <p:cNvSpPr>
            <a:spLocks noGrp="1" noChangeArrowheads="1"/>
          </p:cNvSpPr>
          <p:nvPr>
            <p:ph type="title"/>
          </p:nvPr>
        </p:nvSpPr>
        <p:spPr/>
        <p:txBody>
          <a:bodyPr/>
          <a:lstStyle/>
          <a:p>
            <a:r>
              <a:rPr lang="en-US" altLang="en-US" sz="3600" dirty="0"/>
              <a:t>Most Common</a:t>
            </a:r>
            <a:br>
              <a:rPr lang="en-US" altLang="en-US" sz="3600" dirty="0"/>
            </a:br>
            <a:r>
              <a:rPr lang="en-US" altLang="en-US" sz="3600" dirty="0"/>
              <a:t>Initial Editorial Decisions</a:t>
            </a:r>
          </a:p>
        </p:txBody>
      </p:sp>
      <p:sp>
        <p:nvSpPr>
          <p:cNvPr id="214019" name="Rectangle 3">
            <a:extLst>
              <a:ext uri="{FF2B5EF4-FFF2-40B4-BE49-F238E27FC236}">
                <a16:creationId xmlns:a16="http://schemas.microsoft.com/office/drawing/2014/main" id="{FC9D34D2-A516-46D8-AB06-E3449836B528}"/>
              </a:ext>
            </a:extLst>
          </p:cNvPr>
          <p:cNvSpPr>
            <a:spLocks noGrp="1" noChangeArrowheads="1"/>
          </p:cNvSpPr>
          <p:nvPr>
            <p:ph type="body" idx="1"/>
          </p:nvPr>
        </p:nvSpPr>
        <p:spPr/>
        <p:txBody>
          <a:bodyPr/>
          <a:lstStyle/>
          <a:p>
            <a:r>
              <a:rPr lang="en-US" altLang="en-US" dirty="0"/>
              <a:t>Reject - without review</a:t>
            </a:r>
          </a:p>
          <a:p>
            <a:r>
              <a:rPr lang="en-US" altLang="en-US" dirty="0"/>
              <a:t>Reject - with review</a:t>
            </a:r>
          </a:p>
          <a:p>
            <a:r>
              <a:rPr lang="en-US" altLang="en-US" dirty="0"/>
              <a:t>Reject and submit a new manuscript</a:t>
            </a:r>
          </a:p>
          <a:p>
            <a:r>
              <a:rPr lang="en-US" altLang="en-US" dirty="0"/>
              <a:t>Revise and resubmit the manuscript </a:t>
            </a:r>
          </a:p>
          <a:p>
            <a:r>
              <a:rPr lang="en-US" altLang="en-US" dirty="0"/>
              <a:t>Accept if suitably revised</a:t>
            </a:r>
          </a:p>
        </p:txBody>
      </p:sp>
    </p:spTree>
    <p:extLst>
      <p:ext uri="{BB962C8B-B14F-4D97-AF65-F5344CB8AC3E}">
        <p14:creationId xmlns:p14="http://schemas.microsoft.com/office/powerpoint/2010/main" val="36539700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4D2D946-E20D-487D-8283-DA6E394B7458}"/>
              </a:ext>
            </a:extLst>
          </p:cNvPr>
          <p:cNvSpPr>
            <a:spLocks noGrp="1" noChangeArrowheads="1"/>
          </p:cNvSpPr>
          <p:nvPr>
            <p:ph type="title"/>
          </p:nvPr>
        </p:nvSpPr>
        <p:spPr>
          <a:xfrm>
            <a:off x="686233" y="304800"/>
            <a:ext cx="7696200" cy="838200"/>
          </a:xfrm>
        </p:spPr>
        <p:txBody>
          <a:bodyPr/>
          <a:lstStyle/>
          <a:p>
            <a:r>
              <a:rPr lang="en-US" altLang="en-US" sz="3600" dirty="0"/>
              <a:t>Rejection Decisions</a:t>
            </a:r>
          </a:p>
        </p:txBody>
      </p:sp>
      <p:sp>
        <p:nvSpPr>
          <p:cNvPr id="31747" name="Rectangle 3">
            <a:extLst>
              <a:ext uri="{FF2B5EF4-FFF2-40B4-BE49-F238E27FC236}">
                <a16:creationId xmlns:a16="http://schemas.microsoft.com/office/drawing/2014/main" id="{5288B761-7B54-4388-8569-745E47CD98AF}"/>
              </a:ext>
            </a:extLst>
          </p:cNvPr>
          <p:cNvSpPr>
            <a:spLocks noGrp="1" noChangeArrowheads="1"/>
          </p:cNvSpPr>
          <p:nvPr>
            <p:ph type="body" idx="1"/>
          </p:nvPr>
        </p:nvSpPr>
        <p:spPr>
          <a:xfrm>
            <a:off x="695093" y="1143000"/>
            <a:ext cx="7772400" cy="4724400"/>
          </a:xfrm>
        </p:spPr>
        <p:txBody>
          <a:bodyPr/>
          <a:lstStyle/>
          <a:p>
            <a:r>
              <a:rPr lang="en-US" altLang="en-US" sz="2800" dirty="0"/>
              <a:t>May evoke disappointment</a:t>
            </a:r>
          </a:p>
          <a:p>
            <a:r>
              <a:rPr lang="en-US" altLang="en-US" sz="2800" dirty="0"/>
              <a:t>Try not to take decision as personal reflection</a:t>
            </a:r>
          </a:p>
          <a:p>
            <a:r>
              <a:rPr lang="en-US" altLang="en-US" sz="2800" dirty="0"/>
              <a:t>Understand reasons for rejection</a:t>
            </a:r>
          </a:p>
          <a:p>
            <a:pPr lvl="1"/>
            <a:r>
              <a:rPr lang="en-US" altLang="en-US" sz="2400" dirty="0"/>
              <a:t>Perfectly acceptable to ask</a:t>
            </a:r>
          </a:p>
          <a:p>
            <a:pPr lvl="1"/>
            <a:r>
              <a:rPr lang="en-US" altLang="en-US" sz="2400" dirty="0"/>
              <a:t>e.g., not good fit, timing, competing manuscripts,</a:t>
            </a:r>
          </a:p>
          <a:p>
            <a:pPr lvl="1"/>
            <a:r>
              <a:rPr lang="en-US" altLang="en-US" sz="2400" dirty="0"/>
              <a:t>Avoid challenging decision if editor provides reason</a:t>
            </a:r>
          </a:p>
          <a:p>
            <a:r>
              <a:rPr lang="en-US" altLang="en-US" sz="2800" dirty="0"/>
              <a:t>Wait a couple days (no more)/plan for next journal</a:t>
            </a:r>
          </a:p>
          <a:p>
            <a:r>
              <a:rPr lang="en-US" altLang="en-US" sz="2800" dirty="0"/>
              <a:t>** Carefully consider any comments received,  revise manuscript accordingly,** prepare and  reformat manuscript to submit to next journal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632B2C4-063F-4192-92CA-A23DB78F6BC4}"/>
              </a:ext>
            </a:extLst>
          </p:cNvPr>
          <p:cNvSpPr>
            <a:spLocks noGrp="1" noChangeArrowheads="1"/>
          </p:cNvSpPr>
          <p:nvPr>
            <p:ph type="title"/>
          </p:nvPr>
        </p:nvSpPr>
        <p:spPr>
          <a:xfrm>
            <a:off x="685800" y="457200"/>
            <a:ext cx="7772400" cy="1295400"/>
          </a:xfrm>
        </p:spPr>
        <p:txBody>
          <a:bodyPr/>
          <a:lstStyle/>
          <a:p>
            <a:r>
              <a:rPr lang="en-US" altLang="en-US" sz="3000" dirty="0"/>
              <a:t>Do journals make mistakes with rejection decisions ? </a:t>
            </a:r>
          </a:p>
        </p:txBody>
      </p:sp>
      <p:sp>
        <p:nvSpPr>
          <p:cNvPr id="215043" name="Rectangle 3">
            <a:extLst>
              <a:ext uri="{FF2B5EF4-FFF2-40B4-BE49-F238E27FC236}">
                <a16:creationId xmlns:a16="http://schemas.microsoft.com/office/drawing/2014/main" id="{C0EDD74F-BC03-4184-BCA2-EF4F2F77D401}"/>
              </a:ext>
            </a:extLst>
          </p:cNvPr>
          <p:cNvSpPr>
            <a:spLocks noGrp="1" noChangeArrowheads="1"/>
          </p:cNvSpPr>
          <p:nvPr>
            <p:ph type="body" idx="1"/>
          </p:nvPr>
        </p:nvSpPr>
        <p:spPr>
          <a:xfrm>
            <a:off x="722971" y="1752600"/>
            <a:ext cx="7772400" cy="3886200"/>
          </a:xfrm>
        </p:spPr>
        <p:txBody>
          <a:bodyPr/>
          <a:lstStyle/>
          <a:p>
            <a:pPr>
              <a:lnSpc>
                <a:spcPct val="90000"/>
              </a:lnSpc>
            </a:pPr>
            <a:r>
              <a:rPr lang="en-US" altLang="en-US" sz="2400" dirty="0"/>
              <a:t>1937 -</a:t>
            </a:r>
            <a:r>
              <a:rPr lang="en-US" altLang="en-US" sz="2400" b="1" i="1" dirty="0"/>
              <a:t>Nature</a:t>
            </a:r>
            <a:r>
              <a:rPr lang="en-US" altLang="en-US" sz="2400" dirty="0"/>
              <a:t> rejected Hans </a:t>
            </a:r>
            <a:r>
              <a:rPr lang="en-US" altLang="en-US" sz="2400" dirty="0" err="1"/>
              <a:t>Kreb’s</a:t>
            </a:r>
            <a:r>
              <a:rPr lang="en-US" altLang="en-US" sz="2400" dirty="0"/>
              <a:t> manuscript on ‘citric acid cycle’; </a:t>
            </a:r>
            <a:r>
              <a:rPr lang="en-US" altLang="en-US" sz="2000" dirty="0"/>
              <a:t>Krebs- 1953 Nobel Prize: discovery of ‘citric acid cycle’</a:t>
            </a:r>
          </a:p>
          <a:p>
            <a:pPr>
              <a:lnSpc>
                <a:spcPct val="90000"/>
              </a:lnSpc>
            </a:pPr>
            <a:r>
              <a:rPr lang="en-US" altLang="en-US" sz="2400" dirty="0"/>
              <a:t>1955 </a:t>
            </a:r>
            <a:r>
              <a:rPr lang="en-US" altLang="en-US" sz="2400" b="1" dirty="0"/>
              <a:t>- </a:t>
            </a:r>
            <a:r>
              <a:rPr lang="en-US" altLang="en-US" sz="2400" b="1" i="1" dirty="0"/>
              <a:t>Journal of Clinical Investigation </a:t>
            </a:r>
            <a:r>
              <a:rPr lang="en-US" altLang="en-US" sz="2400" dirty="0"/>
              <a:t>rejected Rosalyn Yalow’s manuscript on invention of radioimmunoassay</a:t>
            </a:r>
          </a:p>
          <a:p>
            <a:pPr lvl="1">
              <a:lnSpc>
                <a:spcPct val="90000"/>
              </a:lnSpc>
            </a:pPr>
            <a:r>
              <a:rPr lang="en-US" altLang="en-US" sz="2000" dirty="0"/>
              <a:t>Yalow – 1977 Nobel Prize for RIA</a:t>
            </a:r>
          </a:p>
          <a:p>
            <a:pPr>
              <a:lnSpc>
                <a:spcPct val="90000"/>
              </a:lnSpc>
            </a:pPr>
            <a:r>
              <a:rPr lang="en-US" altLang="en-US" sz="2400" dirty="0"/>
              <a:t>1993 – </a:t>
            </a:r>
            <a:r>
              <a:rPr lang="en-US" altLang="en-US" sz="2400" b="1" i="1" dirty="0"/>
              <a:t>Science</a:t>
            </a:r>
            <a:r>
              <a:rPr lang="en-US" altLang="en-US" sz="2400" u="sng" dirty="0"/>
              <a:t> </a:t>
            </a:r>
            <a:r>
              <a:rPr lang="en-US" altLang="en-US" sz="2400" dirty="0"/>
              <a:t>rejected Kary Mullis’s manuscript on the first report of  polymerase chain reaction (PCR)   </a:t>
            </a:r>
          </a:p>
          <a:p>
            <a:pPr lvl="1">
              <a:lnSpc>
                <a:spcPct val="90000"/>
              </a:lnSpc>
            </a:pPr>
            <a:r>
              <a:rPr lang="en-US" altLang="en-US" sz="2000" dirty="0"/>
              <a:t>Mullis – 1993 Nobel Prize for PCR</a:t>
            </a:r>
          </a:p>
          <a:p>
            <a:pPr>
              <a:lnSpc>
                <a:spcPct val="90000"/>
              </a:lnSpc>
            </a:pPr>
            <a:r>
              <a:rPr lang="en-US" altLang="en-US" sz="2400" dirty="0"/>
              <a:t>2015 – </a:t>
            </a:r>
            <a:r>
              <a:rPr lang="en-US" altLang="en-US" sz="2400" b="1" i="1" dirty="0"/>
              <a:t>JAMA and NEJM </a:t>
            </a:r>
            <a:r>
              <a:rPr lang="en-US" altLang="en-US" sz="2400" dirty="0"/>
              <a:t>rejected Angus Deaton’s manuscript on mortality in “midlife white Americans”  </a:t>
            </a:r>
          </a:p>
          <a:p>
            <a:pPr lvl="1">
              <a:lnSpc>
                <a:spcPct val="90000"/>
              </a:lnSpc>
            </a:pPr>
            <a:r>
              <a:rPr lang="en-US" altLang="en-US" sz="2000" dirty="0"/>
              <a:t>Deaton – 2015 Nobel Prize in Economics – “f</a:t>
            </a:r>
            <a:r>
              <a:rPr lang="en-US" sz="2000" dirty="0"/>
              <a:t>or analysis of consumption, poverty, and welfare."</a:t>
            </a:r>
            <a:endParaRPr lang="en-US" altLang="en-US" sz="2000" dirty="0"/>
          </a:p>
          <a:p>
            <a:pPr marL="0" indent="0">
              <a:lnSpc>
                <a:spcPct val="90000"/>
              </a:lnSpc>
              <a:buNone/>
            </a:pPr>
            <a:endParaRPr lang="en-US" altLang="en-US" sz="2400" dirty="0"/>
          </a:p>
          <a:p>
            <a:pPr marL="0" indent="0">
              <a:lnSpc>
                <a:spcPct val="90000"/>
              </a:lnSpc>
              <a:buNone/>
            </a:pPr>
            <a:endParaRPr lang="en-US" altLang="en-US" sz="2400" dirty="0"/>
          </a:p>
        </p:txBody>
      </p:sp>
    </p:spTree>
    <p:extLst>
      <p:ext uri="{BB962C8B-B14F-4D97-AF65-F5344CB8AC3E}">
        <p14:creationId xmlns:p14="http://schemas.microsoft.com/office/powerpoint/2010/main" val="16034763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632B2C4-063F-4192-92CA-A23DB78F6BC4}"/>
              </a:ext>
            </a:extLst>
          </p:cNvPr>
          <p:cNvSpPr>
            <a:spLocks noGrp="1" noChangeArrowheads="1"/>
          </p:cNvSpPr>
          <p:nvPr>
            <p:ph type="title"/>
          </p:nvPr>
        </p:nvSpPr>
        <p:spPr>
          <a:xfrm>
            <a:off x="685800" y="0"/>
            <a:ext cx="7772400" cy="1371600"/>
          </a:xfrm>
        </p:spPr>
        <p:txBody>
          <a:bodyPr/>
          <a:lstStyle/>
          <a:p>
            <a:r>
              <a:rPr lang="en-US" altLang="en-US" sz="3200" dirty="0"/>
              <a:t>Should Authors Appeal Rejection Decisions ?</a:t>
            </a:r>
          </a:p>
        </p:txBody>
      </p:sp>
      <p:sp>
        <p:nvSpPr>
          <p:cNvPr id="215043" name="Rectangle 3">
            <a:extLst>
              <a:ext uri="{FF2B5EF4-FFF2-40B4-BE49-F238E27FC236}">
                <a16:creationId xmlns:a16="http://schemas.microsoft.com/office/drawing/2014/main" id="{C0EDD74F-BC03-4184-BCA2-EF4F2F77D401}"/>
              </a:ext>
            </a:extLst>
          </p:cNvPr>
          <p:cNvSpPr>
            <a:spLocks noGrp="1" noChangeArrowheads="1"/>
          </p:cNvSpPr>
          <p:nvPr>
            <p:ph type="body" idx="1"/>
          </p:nvPr>
        </p:nvSpPr>
        <p:spPr>
          <a:xfrm>
            <a:off x="762000" y="1219200"/>
            <a:ext cx="7772400" cy="4724400"/>
          </a:xfrm>
        </p:spPr>
        <p:txBody>
          <a:bodyPr/>
          <a:lstStyle/>
          <a:p>
            <a:pPr>
              <a:lnSpc>
                <a:spcPct val="90000"/>
              </a:lnSpc>
            </a:pPr>
            <a:r>
              <a:rPr lang="en-US" altLang="en-US" sz="2400" b="1" dirty="0"/>
              <a:t>** Overall, usually a low yield strategy**</a:t>
            </a:r>
          </a:p>
          <a:p>
            <a:pPr>
              <a:lnSpc>
                <a:spcPct val="90000"/>
              </a:lnSpc>
            </a:pPr>
            <a:r>
              <a:rPr lang="en-US" altLang="en-US" sz="2400" dirty="0"/>
              <a:t>For an appeal, provide objective, well-supported, evidence-based argument and rationale for the request </a:t>
            </a:r>
          </a:p>
          <a:p>
            <a:pPr>
              <a:lnSpc>
                <a:spcPct val="90000"/>
              </a:lnSpc>
            </a:pPr>
            <a:r>
              <a:rPr lang="en-US" altLang="en-US" sz="2400" dirty="0"/>
              <a:t>Most effective if can present convincing argument with evidence (</a:t>
            </a:r>
            <a:r>
              <a:rPr lang="en-US" altLang="en-US" sz="2400" dirty="0" err="1"/>
              <a:t>eg</a:t>
            </a:r>
            <a:r>
              <a:rPr lang="en-US" altLang="en-US" sz="2400" dirty="0"/>
              <a:t>, apparent editorial or reviewer error or reviewer misunderstanding of new development)</a:t>
            </a:r>
          </a:p>
          <a:p>
            <a:pPr>
              <a:lnSpc>
                <a:spcPct val="90000"/>
              </a:lnSpc>
            </a:pPr>
            <a:r>
              <a:rPr lang="en-US" altLang="en-US" sz="2400" dirty="0"/>
              <a:t>Better if can present new methods, new analysis, and new data  </a:t>
            </a:r>
          </a:p>
          <a:p>
            <a:pPr>
              <a:lnSpc>
                <a:spcPct val="90000"/>
              </a:lnSpc>
            </a:pPr>
            <a:r>
              <a:rPr lang="en-US" altLang="en-US" sz="2400" dirty="0"/>
              <a:t>NOTE – simply responding to reviewers’ comments and requesting reconsideration of a revision - </a:t>
            </a:r>
            <a:r>
              <a:rPr lang="en-US" altLang="en-US" sz="2400" u="sng" dirty="0"/>
              <a:t>not</a:t>
            </a:r>
            <a:r>
              <a:rPr lang="en-US" altLang="en-US" sz="2400" dirty="0"/>
              <a:t> </a:t>
            </a:r>
            <a:r>
              <a:rPr lang="en-US" altLang="en-US" sz="2400" u="sng" dirty="0"/>
              <a:t>sufficient</a:t>
            </a:r>
            <a:r>
              <a:rPr lang="en-US" altLang="en-US" sz="2400" dirty="0"/>
              <a:t>  </a:t>
            </a:r>
          </a:p>
          <a:p>
            <a:pPr lvl="1">
              <a:lnSpc>
                <a:spcPct val="90000"/>
              </a:lnSpc>
            </a:pPr>
            <a:r>
              <a:rPr lang="en-US" altLang="en-US" sz="2400" dirty="0"/>
              <a:t>Reviewers are consultants</a:t>
            </a:r>
          </a:p>
          <a:p>
            <a:pPr lvl="1">
              <a:lnSpc>
                <a:spcPct val="90000"/>
              </a:lnSpc>
            </a:pPr>
            <a:r>
              <a:rPr lang="en-US" altLang="en-US" sz="2400" dirty="0"/>
              <a:t>Reviewers may have made other comments / recommendations to editors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0632B2C4-063F-4192-92CA-A23DB78F6BC4}"/>
              </a:ext>
            </a:extLst>
          </p:cNvPr>
          <p:cNvSpPr>
            <a:spLocks noGrp="1" noChangeArrowheads="1"/>
          </p:cNvSpPr>
          <p:nvPr>
            <p:ph type="title"/>
          </p:nvPr>
        </p:nvSpPr>
        <p:spPr/>
        <p:txBody>
          <a:bodyPr/>
          <a:lstStyle/>
          <a:p>
            <a:r>
              <a:rPr lang="en-US" altLang="en-US" sz="2800" dirty="0"/>
              <a:t>Appealing Rejection Decisions</a:t>
            </a:r>
            <a:br>
              <a:rPr lang="en-US" altLang="en-US" sz="2800" dirty="0"/>
            </a:br>
            <a:r>
              <a:rPr lang="en-US" altLang="en-US" sz="2800" dirty="0"/>
              <a:t>Write a Letter</a:t>
            </a:r>
          </a:p>
        </p:txBody>
      </p:sp>
      <p:sp>
        <p:nvSpPr>
          <p:cNvPr id="215043" name="Rectangle 3">
            <a:extLst>
              <a:ext uri="{FF2B5EF4-FFF2-40B4-BE49-F238E27FC236}">
                <a16:creationId xmlns:a16="http://schemas.microsoft.com/office/drawing/2014/main" id="{C0EDD74F-BC03-4184-BCA2-EF4F2F77D401}"/>
              </a:ext>
            </a:extLst>
          </p:cNvPr>
          <p:cNvSpPr>
            <a:spLocks noGrp="1" noChangeArrowheads="1"/>
          </p:cNvSpPr>
          <p:nvPr>
            <p:ph type="body" idx="1"/>
          </p:nvPr>
        </p:nvSpPr>
        <p:spPr>
          <a:xfrm>
            <a:off x="762000" y="1600200"/>
            <a:ext cx="7772400" cy="4343400"/>
          </a:xfrm>
        </p:spPr>
        <p:txBody>
          <a:bodyPr/>
          <a:lstStyle/>
          <a:p>
            <a:pPr>
              <a:lnSpc>
                <a:spcPct val="90000"/>
              </a:lnSpc>
            </a:pPr>
            <a:r>
              <a:rPr lang="en-US" sz="2400" dirty="0"/>
              <a:t>“We are writing to respectfully request that you please reconsider the editorial decision for our manuscript, entitled ‘[title]’. We are grateful to the editors and reviewers for their thorough evaluation of our manuscript, and for their thoughtful suggestions and comments. It appears there are several main areas of concern, and we would appreciate your consideration of our responses to these concerns, as well as some additional information that may be relevant for your evaluation of this request.”</a:t>
            </a:r>
          </a:p>
          <a:p>
            <a:pPr>
              <a:lnSpc>
                <a:spcPct val="90000"/>
              </a:lnSpc>
            </a:pPr>
            <a:r>
              <a:rPr lang="en-US" sz="2400" dirty="0"/>
              <a:t>Discuss key issues objectively, professionally, and in an emotion-less and non-argumentative fashion.</a:t>
            </a:r>
          </a:p>
          <a:p>
            <a:pPr>
              <a:lnSpc>
                <a:spcPct val="90000"/>
              </a:lnSpc>
            </a:pPr>
            <a:r>
              <a:rPr lang="en-US" sz="2400" dirty="0"/>
              <a:t>Politely request whether editors would be willing to entertain the request for reconsideration </a:t>
            </a:r>
          </a:p>
          <a:p>
            <a:pPr>
              <a:lnSpc>
                <a:spcPct val="90000"/>
              </a:lnSpc>
            </a:pPr>
            <a:endParaRPr lang="en-US" altLang="en-US" sz="2400" dirty="0"/>
          </a:p>
        </p:txBody>
      </p:sp>
    </p:spTree>
    <p:extLst>
      <p:ext uri="{BB962C8B-B14F-4D97-AF65-F5344CB8AC3E}">
        <p14:creationId xmlns:p14="http://schemas.microsoft.com/office/powerpoint/2010/main" val="20246875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A8BC0-5616-BE31-8DE9-19ED7CBC04D6}"/>
            </a:ext>
          </a:extLst>
        </p:cNvPr>
        <p:cNvGrpSpPr/>
        <p:nvPr/>
      </p:nvGrpSpPr>
      <p:grpSpPr>
        <a:xfrm>
          <a:off x="0" y="0"/>
          <a:ext cx="0" cy="0"/>
          <a:chOff x="0" y="0"/>
          <a:chExt cx="0" cy="0"/>
        </a:xfrm>
      </p:grpSpPr>
      <p:sp>
        <p:nvSpPr>
          <p:cNvPr id="215042" name="Rectangle 2">
            <a:extLst>
              <a:ext uri="{FF2B5EF4-FFF2-40B4-BE49-F238E27FC236}">
                <a16:creationId xmlns:a16="http://schemas.microsoft.com/office/drawing/2014/main" id="{1093C5FB-BBF2-65DE-9278-6EA4D5603069}"/>
              </a:ext>
            </a:extLst>
          </p:cNvPr>
          <p:cNvSpPr>
            <a:spLocks noGrp="1" noChangeArrowheads="1"/>
          </p:cNvSpPr>
          <p:nvPr>
            <p:ph type="title"/>
          </p:nvPr>
        </p:nvSpPr>
        <p:spPr/>
        <p:txBody>
          <a:bodyPr/>
          <a:lstStyle/>
          <a:p>
            <a:r>
              <a:rPr lang="en-US" altLang="en-US" sz="2800" dirty="0"/>
              <a:t>Appealing Rejection Decisions</a:t>
            </a:r>
            <a:br>
              <a:rPr lang="en-US" altLang="en-US" sz="2800" dirty="0"/>
            </a:br>
            <a:r>
              <a:rPr lang="en-US" altLang="en-US" sz="2800" dirty="0"/>
              <a:t>The Lancet</a:t>
            </a:r>
          </a:p>
        </p:txBody>
      </p:sp>
      <p:sp>
        <p:nvSpPr>
          <p:cNvPr id="215043" name="Rectangle 3">
            <a:extLst>
              <a:ext uri="{FF2B5EF4-FFF2-40B4-BE49-F238E27FC236}">
                <a16:creationId xmlns:a16="http://schemas.microsoft.com/office/drawing/2014/main" id="{398BA173-85A6-E17D-A89C-3CB77AE274E5}"/>
              </a:ext>
            </a:extLst>
          </p:cNvPr>
          <p:cNvSpPr>
            <a:spLocks noGrp="1" noChangeArrowheads="1"/>
          </p:cNvSpPr>
          <p:nvPr>
            <p:ph type="body" idx="1"/>
          </p:nvPr>
        </p:nvSpPr>
        <p:spPr>
          <a:xfrm>
            <a:off x="704603" y="1942605"/>
            <a:ext cx="7772400" cy="4343400"/>
          </a:xfrm>
        </p:spPr>
        <p:txBody>
          <a:bodyPr/>
          <a:lstStyle/>
          <a:p>
            <a:r>
              <a:rPr lang="en-US" altLang="en-US" sz="2600" dirty="0"/>
              <a:t>“Sometimes editors make mistakes. When we do, we like to hear about them. If an author believes that an editor has made an error in declining a paper, we welcome an appeal. In your appeal letter, please state why you think the decision is mistaken, and set out your specific responses to any peer reviewers’ comments if those seem to have been the main cause of rejection.”</a:t>
            </a:r>
          </a:p>
          <a:p>
            <a:pPr>
              <a:lnSpc>
                <a:spcPct val="90000"/>
              </a:lnSpc>
            </a:pPr>
            <a:endParaRPr lang="en-US" altLang="en-US" sz="2400" dirty="0"/>
          </a:p>
          <a:p>
            <a:pPr>
              <a:lnSpc>
                <a:spcPct val="90000"/>
              </a:lnSpc>
            </a:pPr>
            <a:endParaRPr lang="en-US" altLang="en-US" sz="2400" dirty="0"/>
          </a:p>
        </p:txBody>
      </p:sp>
    </p:spTree>
    <p:extLst>
      <p:ext uri="{BB962C8B-B14F-4D97-AF65-F5344CB8AC3E}">
        <p14:creationId xmlns:p14="http://schemas.microsoft.com/office/powerpoint/2010/main" val="13589770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65140-2FAD-9921-A2BC-C85CCFE17512}"/>
            </a:ext>
          </a:extLst>
        </p:cNvPr>
        <p:cNvGrpSpPr/>
        <p:nvPr/>
      </p:nvGrpSpPr>
      <p:grpSpPr>
        <a:xfrm>
          <a:off x="0" y="0"/>
          <a:ext cx="0" cy="0"/>
          <a:chOff x="0" y="0"/>
          <a:chExt cx="0" cy="0"/>
        </a:xfrm>
      </p:grpSpPr>
      <p:sp>
        <p:nvSpPr>
          <p:cNvPr id="215042" name="Rectangle 2">
            <a:extLst>
              <a:ext uri="{FF2B5EF4-FFF2-40B4-BE49-F238E27FC236}">
                <a16:creationId xmlns:a16="http://schemas.microsoft.com/office/drawing/2014/main" id="{36AED73C-D507-5863-8B5D-C84B1BB1E513}"/>
              </a:ext>
            </a:extLst>
          </p:cNvPr>
          <p:cNvSpPr>
            <a:spLocks noGrp="1" noChangeArrowheads="1"/>
          </p:cNvSpPr>
          <p:nvPr>
            <p:ph type="title"/>
          </p:nvPr>
        </p:nvSpPr>
        <p:spPr>
          <a:xfrm>
            <a:off x="685800" y="228600"/>
            <a:ext cx="7772400" cy="1066800"/>
          </a:xfrm>
        </p:spPr>
        <p:txBody>
          <a:bodyPr/>
          <a:lstStyle/>
          <a:p>
            <a:r>
              <a:rPr lang="en-US" altLang="en-US" sz="2800" dirty="0"/>
              <a:t>Appealing Rejection Decisions - Annals of EM</a:t>
            </a:r>
          </a:p>
        </p:txBody>
      </p:sp>
      <p:sp>
        <p:nvSpPr>
          <p:cNvPr id="215043" name="Rectangle 3">
            <a:extLst>
              <a:ext uri="{FF2B5EF4-FFF2-40B4-BE49-F238E27FC236}">
                <a16:creationId xmlns:a16="http://schemas.microsoft.com/office/drawing/2014/main" id="{51240E65-8CCA-D73C-493D-AF3157405FB3}"/>
              </a:ext>
            </a:extLst>
          </p:cNvPr>
          <p:cNvSpPr>
            <a:spLocks noGrp="1" noChangeArrowheads="1"/>
          </p:cNvSpPr>
          <p:nvPr>
            <p:ph type="body" idx="1"/>
          </p:nvPr>
        </p:nvSpPr>
        <p:spPr>
          <a:xfrm>
            <a:off x="717698" y="1257300"/>
            <a:ext cx="7772400" cy="4343400"/>
          </a:xfrm>
        </p:spPr>
        <p:txBody>
          <a:bodyPr/>
          <a:lstStyle/>
          <a:p>
            <a:pPr marL="0" marR="0"/>
            <a:r>
              <a:rPr lang="en-US" sz="2400" kern="100" dirty="0">
                <a:effectLst/>
                <a:ea typeface="Calibri" panose="020F0502020204030204" pitchFamily="34" charset="0"/>
                <a:cs typeface="Times New Roman" panose="02020603050405020304" pitchFamily="18" charset="0"/>
              </a:rPr>
              <a:t>If you wish to appeal a decision, you can submit a formal appeal outlining your concerns and providing detailed reasoning as to why you believe the original decision was incorrect </a:t>
            </a:r>
          </a:p>
          <a:p>
            <a:pPr marL="0" marR="0"/>
            <a:r>
              <a:rPr lang="en-US" sz="2400" kern="100" dirty="0">
                <a:effectLst/>
                <a:ea typeface="Calibri" panose="020F0502020204030204" pitchFamily="34" charset="0"/>
                <a:cs typeface="Times New Roman" panose="02020603050405020304" pitchFamily="18" charset="0"/>
              </a:rPr>
              <a:t>Clearly state the reasons for your appeal, citing specific points from the reviewers' comments or concerns you disagree with, and provide evidence to support your arguments. </a:t>
            </a:r>
          </a:p>
          <a:p>
            <a:pPr marL="0" marR="0"/>
            <a:r>
              <a:rPr lang="en-US" sz="2400" kern="100" dirty="0">
                <a:effectLst/>
                <a:ea typeface="Calibri" panose="020F0502020204030204" pitchFamily="34" charset="0"/>
                <a:cs typeface="Times New Roman" panose="02020603050405020304" pitchFamily="18" charset="0"/>
              </a:rPr>
              <a:t>Maintain a respectful and professional tone throughout your appeal. </a:t>
            </a:r>
          </a:p>
          <a:p>
            <a:pPr marL="0" marR="0"/>
            <a:r>
              <a:rPr lang="en-US" sz="2400" kern="100" dirty="0">
                <a:effectLst/>
                <a:ea typeface="Calibri" panose="020F0502020204030204" pitchFamily="34" charset="0"/>
                <a:cs typeface="Times New Roman" panose="02020603050405020304" pitchFamily="18" charset="0"/>
              </a:rPr>
              <a:t>If you have any new data or evidence that was not included in the original submission that could strengthen your case, include it in your appeal. </a:t>
            </a:r>
          </a:p>
          <a:p>
            <a:pPr>
              <a:lnSpc>
                <a:spcPct val="90000"/>
              </a:lnSpc>
            </a:pPr>
            <a:endParaRPr lang="en-US" altLang="en-US" sz="2400" dirty="0"/>
          </a:p>
        </p:txBody>
      </p:sp>
    </p:spTree>
    <p:extLst>
      <p:ext uri="{BB962C8B-B14F-4D97-AF65-F5344CB8AC3E}">
        <p14:creationId xmlns:p14="http://schemas.microsoft.com/office/powerpoint/2010/main" val="18760415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0"/>
</p:tagLst>
</file>

<file path=ppt/tags/tag2.xml><?xml version="1.0" encoding="utf-8"?>
<p:tagLst xmlns:a="http://schemas.openxmlformats.org/drawingml/2006/main" xmlns:r="http://schemas.openxmlformats.org/officeDocument/2006/relationships" xmlns:p="http://schemas.openxmlformats.org/presentationml/2006/main">
  <p:tag name="AS_UNIQUEID" val="82"/>
</p:tagLst>
</file>

<file path=ppt/tags/tag3.xml><?xml version="1.0" encoding="utf-8"?>
<p:tagLst xmlns:a="http://schemas.openxmlformats.org/drawingml/2006/main" xmlns:r="http://schemas.openxmlformats.org/officeDocument/2006/relationships" xmlns:p="http://schemas.openxmlformats.org/presentationml/2006/main">
  <p:tag name="AS_UNIQUEID" val="83"/>
</p:tagLst>
</file>

<file path=ppt/tags/tag4.xml><?xml version="1.0" encoding="utf-8"?>
<p:tagLst xmlns:a="http://schemas.openxmlformats.org/drawingml/2006/main" xmlns:r="http://schemas.openxmlformats.org/officeDocument/2006/relationships" xmlns:p="http://schemas.openxmlformats.org/presentationml/2006/main">
  <p:tag name="AS_UNIQUEID" val="84"/>
</p:tagLst>
</file>

<file path=ppt/tags/tag5.xml><?xml version="1.0" encoding="utf-8"?>
<p:tagLst xmlns:a="http://schemas.openxmlformats.org/drawingml/2006/main" xmlns:r="http://schemas.openxmlformats.org/officeDocument/2006/relationships" xmlns:p="http://schemas.openxmlformats.org/presentationml/2006/main">
  <p:tag name="AS_UNIQUEID" val="85"/>
</p:tagLst>
</file>

<file path=ppt/tags/tag6.xml><?xml version="1.0" encoding="utf-8"?>
<p:tagLst xmlns:a="http://schemas.openxmlformats.org/drawingml/2006/main" xmlns:r="http://schemas.openxmlformats.org/officeDocument/2006/relationships" xmlns:p="http://schemas.openxmlformats.org/presentationml/2006/main">
  <p:tag name="AS_UNIQUEID" val="86"/>
</p:tagLst>
</file>

<file path=ppt/tags/tag7.xml><?xml version="1.0" encoding="utf-8"?>
<p:tagLst xmlns:a="http://schemas.openxmlformats.org/drawingml/2006/main" xmlns:r="http://schemas.openxmlformats.org/officeDocument/2006/relationships" xmlns:p="http://schemas.openxmlformats.org/presentationml/2006/main">
  <p:tag name="AS_UNIQUEID" val="88"/>
</p:tagLst>
</file>

<file path=ppt/tags/tag8.xml><?xml version="1.0" encoding="utf-8"?>
<p:tagLst xmlns:a="http://schemas.openxmlformats.org/drawingml/2006/main" xmlns:r="http://schemas.openxmlformats.org/officeDocument/2006/relationships" xmlns:p="http://schemas.openxmlformats.org/presentationml/2006/main">
  <p:tag name="AS_UNIQUEID" val="89"/>
</p:tagLst>
</file>

<file path=ppt/tags/tag9.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5418</TotalTime>
  <Words>8447</Words>
  <Application>Microsoft Macintosh PowerPoint</Application>
  <PresentationFormat>On-screen Show (4:3)</PresentationFormat>
  <Paragraphs>924</Paragraphs>
  <Slides>121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121</vt:i4>
      </vt:variant>
    </vt:vector>
  </HeadingPairs>
  <TitlesOfParts>
    <vt:vector size="131" baseType="lpstr">
      <vt:lpstr>ＭＳ Ｐゴシック</vt:lpstr>
      <vt:lpstr>Arial</vt:lpstr>
      <vt:lpstr>Calibri</vt:lpstr>
      <vt:lpstr>Cambria</vt:lpstr>
      <vt:lpstr>Fira Sans</vt:lpstr>
      <vt:lpstr>Helvetica</vt:lpstr>
      <vt:lpstr>Symbol</vt:lpstr>
      <vt:lpstr>Times New Roman</vt:lpstr>
      <vt:lpstr>Wingdings</vt:lpstr>
      <vt:lpstr>Pulse</vt:lpstr>
      <vt:lpstr>Scientific Writing and Publishing</vt:lpstr>
      <vt:lpstr>Disclosures</vt:lpstr>
      <vt:lpstr>Scientific Writing and Publication Workshop</vt:lpstr>
      <vt:lpstr>Manuscript Preparation </vt:lpstr>
      <vt:lpstr>1. Develop an Effective and Efficient Writing Strategy </vt:lpstr>
      <vt:lpstr>Develop an Effective Writing Strategy</vt:lpstr>
      <vt:lpstr>Strategies for Scientific Writing   Pre-Writing Considerations</vt:lpstr>
      <vt:lpstr>Strategies for Scientific Writing Overcome Procrastination</vt:lpstr>
      <vt:lpstr>Strategies for Scientific Writing Addressing Procrastination </vt:lpstr>
      <vt:lpstr>Strategies for Efficient Scientific Writing Find the Scientific “Writing Zone”</vt:lpstr>
      <vt:lpstr>Strategies for Scientific Writing Effective Writing Sessions</vt:lpstr>
      <vt:lpstr>Strategies for Scientific Writing Importance of the Outline</vt:lpstr>
      <vt:lpstr>Strategies for Scientific Writing Deconstruct the Manuscript</vt:lpstr>
      <vt:lpstr>Research Report Format  NEJM and JAMA ‘audit’ – 2023 Recommend word count: NEJM 2700; JAMA 3000 </vt:lpstr>
      <vt:lpstr>Strategies for Scientific Writing Document Management</vt:lpstr>
      <vt:lpstr> Strategies for Efficiently and Effectively Working with co-Authors</vt:lpstr>
      <vt:lpstr>2. Select Target Journal Early </vt:lpstr>
      <vt:lpstr>Journal Selection Considerations  </vt:lpstr>
      <vt:lpstr>Journal Selection Considerations Impact Factor</vt:lpstr>
      <vt:lpstr>Journal Impact Factor</vt:lpstr>
      <vt:lpstr>Journal Impact Factor Calculation 2023 data as example</vt:lpstr>
      <vt:lpstr> Impact Factor Data – 2020-2023  </vt:lpstr>
      <vt:lpstr>Impact Factor –2023 - Selected Journals  </vt:lpstr>
      <vt:lpstr>Journal Selection Considerations  Social Media Presence</vt:lpstr>
      <vt:lpstr>PowerPoint Presentation</vt:lpstr>
      <vt:lpstr> Journal Articles and On-line Attention </vt:lpstr>
      <vt:lpstr>PowerPoint Presentation</vt:lpstr>
      <vt:lpstr>Journal Selection Considerations Manuscript – related Factors </vt:lpstr>
      <vt:lpstr>Journal Selection – Practical Considerations Acceptance Rates and Author Fees</vt:lpstr>
      <vt:lpstr>Journal Selection Considerations</vt:lpstr>
      <vt:lpstr> 3. Determine Manuscript Format </vt:lpstr>
      <vt:lpstr> Manuscript Preparation –  Determine Manuscript Format  </vt:lpstr>
      <vt:lpstr> Research Manuscript Format </vt:lpstr>
      <vt:lpstr>  Research Manuscript Format  </vt:lpstr>
      <vt:lpstr>4. Develop an Effective Manuscript Title</vt:lpstr>
      <vt:lpstr>Develop an Effective Title</vt:lpstr>
      <vt:lpstr>Effective Titles</vt:lpstr>
      <vt:lpstr>Research Title Format - Subtitles </vt:lpstr>
      <vt:lpstr>Effective Titles</vt:lpstr>
      <vt:lpstr>Journal Style for Titles</vt:lpstr>
      <vt:lpstr> Selected Sample Titles  NEJM – January 2025  </vt:lpstr>
      <vt:lpstr>  Selected Sample Titles JAMA – January 2025  </vt:lpstr>
      <vt:lpstr> Selected Sample Titles Lancet – January 2025  </vt:lpstr>
      <vt:lpstr>5. Develop an Informative, Quality Abstract </vt:lpstr>
      <vt:lpstr>Research Manuscript Format - Abstract </vt:lpstr>
      <vt:lpstr>Research Manuscript Format - Abstract </vt:lpstr>
      <vt:lpstr>Research Manuscript Format - Abstract </vt:lpstr>
      <vt:lpstr>Research Manuscript Format - Abstract </vt:lpstr>
      <vt:lpstr>Research Manuscript Format – Abstract Some common issues  </vt:lpstr>
      <vt:lpstr>Abstract - Effective Conclusion </vt:lpstr>
      <vt:lpstr>Effective Conclusions Possible Format</vt:lpstr>
      <vt:lpstr>Sample abstract conclusions</vt:lpstr>
      <vt:lpstr>Sample abstract conclusions</vt:lpstr>
      <vt:lpstr>Sample abstract conclusions</vt:lpstr>
      <vt:lpstr>Visual abstracts </vt:lpstr>
      <vt:lpstr>6. Create an inviting Introduction</vt:lpstr>
      <vt:lpstr>Research Manuscript Format - Introduction</vt:lpstr>
      <vt:lpstr>Research Manuscript Format  Introduction</vt:lpstr>
      <vt:lpstr>Research Manuscript Format Introduction - Some common issues  </vt:lpstr>
      <vt:lpstr>7. Prepare Detailed, Well-organized Methods and Results Sections </vt:lpstr>
      <vt:lpstr>Research Manuscript Format - Methods</vt:lpstr>
      <vt:lpstr>Research Manuscript Format - Methods</vt:lpstr>
      <vt:lpstr>Research Manuscript Format - Methods</vt:lpstr>
      <vt:lpstr>Methods CONSORT Guidelines</vt:lpstr>
      <vt:lpstr>Research Manuscript Format - Methods</vt:lpstr>
      <vt:lpstr>Research Manuscript Format - Methods</vt:lpstr>
      <vt:lpstr>Research Manuscript Format - Methods</vt:lpstr>
      <vt:lpstr>Preparing the Results Section</vt:lpstr>
      <vt:lpstr>Results – Possible organization</vt:lpstr>
      <vt:lpstr>Results - Possible organization</vt:lpstr>
      <vt:lpstr>Presenting Results -Tables and Figures </vt:lpstr>
      <vt:lpstr> 8.  Prepare a Compelling  Discussion Section </vt:lpstr>
      <vt:lpstr>Discussion - Possible Organization 7 Key Ideas / Paragraphs</vt:lpstr>
      <vt:lpstr>Discussion Possible Organization</vt:lpstr>
      <vt:lpstr>Discussion - Possible Framework</vt:lpstr>
      <vt:lpstr>Discussion - Common issues and problems</vt:lpstr>
      <vt:lpstr>Scientific Writing and Manuscript Preparation</vt:lpstr>
      <vt:lpstr> Interacting With Journals</vt:lpstr>
      <vt:lpstr> Interacting With Journals</vt:lpstr>
      <vt:lpstr>Contacting Journals  Prior to Manuscript Submission </vt:lpstr>
      <vt:lpstr>Contacting Journals  Pre-submission Inquiries</vt:lpstr>
      <vt:lpstr>Contacting Journals  Pre-submission Inquiries</vt:lpstr>
      <vt:lpstr>Contacting Journals Pre-submission Inquiries  - Caveats</vt:lpstr>
      <vt:lpstr> </vt:lpstr>
      <vt:lpstr>Navigating the Manuscript Submission Process</vt:lpstr>
      <vt:lpstr> Manuscript Submission  - Cover Letter</vt:lpstr>
      <vt:lpstr> Manuscript Submission  </vt:lpstr>
      <vt:lpstr>Manuscript Submission </vt:lpstr>
      <vt:lpstr>Manuscript Submitted – What next ?</vt:lpstr>
      <vt:lpstr>Manuscript Turnaround Times: Sample Data</vt:lpstr>
      <vt:lpstr>Requesting Expedited Review / Publication</vt:lpstr>
      <vt:lpstr>Requesting Expedited Review / Publication</vt:lpstr>
      <vt:lpstr>Most Common Initial Editorial Decisions</vt:lpstr>
      <vt:lpstr>Rejection Decisions</vt:lpstr>
      <vt:lpstr>Do journals make mistakes with rejection decisions ? </vt:lpstr>
      <vt:lpstr>Should Authors Appeal Rejection Decisions ?</vt:lpstr>
      <vt:lpstr>Appealing Rejection Decisions Write a Letter</vt:lpstr>
      <vt:lpstr>Appealing Rejection Decisions The Lancet</vt:lpstr>
      <vt:lpstr>Appealing Rejection Decisions - Annals of EM</vt:lpstr>
      <vt:lpstr>Appealing Rejection Decisions</vt:lpstr>
      <vt:lpstr>Rejection of Rejection Letter  SPOOF of letter from author to journal BMJ:2015:351:h6326</vt:lpstr>
      <vt:lpstr>Invitation to Submit a Revised Manuscript After Peer Review and Editorial Evaluation  </vt:lpstr>
      <vt:lpstr>Submitting a Revised Manuscript  </vt:lpstr>
      <vt:lpstr>Author Response - Cover Letter</vt:lpstr>
      <vt:lpstr>Preparing Responses to Comments</vt:lpstr>
      <vt:lpstr>Example of response to a reviewer comment</vt:lpstr>
      <vt:lpstr>Response Letter</vt:lpstr>
      <vt:lpstr>Response Letter  </vt:lpstr>
      <vt:lpstr>Submitting the Revised Manuscript  </vt:lpstr>
      <vt:lpstr>Caveats about revised manuscripts  </vt:lpstr>
      <vt:lpstr>Provisional Acceptance </vt:lpstr>
      <vt:lpstr>Post-Acceptance </vt:lpstr>
      <vt:lpstr>Prepublication Release of Information</vt:lpstr>
      <vt:lpstr>Interacting with Journals  Avoid inciting ‘pet peeves’ of editors</vt:lpstr>
      <vt:lpstr>Interacting with Journals </vt:lpstr>
      <vt:lpstr> </vt:lpstr>
      <vt:lpstr> </vt:lpstr>
      <vt:lpstr>Strategies for Scientific Writing</vt:lpstr>
      <vt:lpstr>Results – General Concepts</vt:lpstr>
      <vt:lpstr>Selected Sample Titles  February 2025 </vt:lpstr>
      <vt:lpstr>Selected Sample Titles February 2025 </vt:lpstr>
    </vt:vector>
  </TitlesOfParts>
  <Company>AMA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Biomedical Publications Past, Present, and Future</dc:title>
  <dc:creator>PFONTANA</dc:creator>
  <cp:lastModifiedBy>phil fontana</cp:lastModifiedBy>
  <cp:revision>115</cp:revision>
  <cp:lastPrinted>2020-02-19T19:02:37Z</cp:lastPrinted>
  <dcterms:created xsi:type="dcterms:W3CDTF">1999-10-19T12:58:25Z</dcterms:created>
  <dcterms:modified xsi:type="dcterms:W3CDTF">2025-02-10T20:57:34Z</dcterms:modified>
</cp:coreProperties>
</file>