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7" r:id="rId5"/>
    <p:sldId id="266" r:id="rId6"/>
    <p:sldId id="267" r:id="rId7"/>
    <p:sldId id="268" r:id="rId8"/>
    <p:sldId id="269" r:id="rId9"/>
    <p:sldId id="270" r:id="rId1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7FB6"/>
    <a:srgbClr val="4E2A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347" autoAdjust="0"/>
    <p:restoredTop sz="99694" autoAdjust="0"/>
  </p:normalViewPr>
  <p:slideViewPr>
    <p:cSldViewPr snapToGrid="0" snapToObjects="1">
      <p:cViewPr varScale="1">
        <p:scale>
          <a:sx n="70" d="100"/>
          <a:sy n="70" d="100"/>
        </p:scale>
        <p:origin x="389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gust Grimm" userId="91fcb4ae-1c0e-42a8-ba8c-556e8f73a247" providerId="ADAL" clId="{1415025F-B095-47E7-BCE2-2B77B29BB691}"/>
    <pc:docChg chg="custSel modSld">
      <pc:chgData name="August Grimm" userId="91fcb4ae-1c0e-42a8-ba8c-556e8f73a247" providerId="ADAL" clId="{1415025F-B095-47E7-BCE2-2B77B29BB691}" dt="2026-04-23T14:32:57.099" v="276" actId="20577"/>
      <pc:docMkLst>
        <pc:docMk/>
      </pc:docMkLst>
      <pc:sldChg chg="modSp mod">
        <pc:chgData name="August Grimm" userId="91fcb4ae-1c0e-42a8-ba8c-556e8f73a247" providerId="ADAL" clId="{1415025F-B095-47E7-BCE2-2B77B29BB691}" dt="2026-04-23T14:32:57.099" v="276" actId="20577"/>
        <pc:sldMkLst>
          <pc:docMk/>
          <pc:sldMk cId="2178427189" sldId="270"/>
        </pc:sldMkLst>
        <pc:spChg chg="mod">
          <ac:chgData name="August Grimm" userId="91fcb4ae-1c0e-42a8-ba8c-556e8f73a247" providerId="ADAL" clId="{1415025F-B095-47E7-BCE2-2B77B29BB691}" dt="2026-04-23T14:32:57.099" v="276" actId="20577"/>
          <ac:spMkLst>
            <pc:docMk/>
            <pc:sldMk cId="2178427189" sldId="270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E6D1952-4C8C-594A-8D47-CC3EBD31CD69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632E9FD-FA40-FC48-8917-175ED0BCC7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2048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E82BA9-193E-D440-8A2C-9653656F2AE3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363C63D-0C1A-0E4C-A0BD-8D65A95424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7056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parator Pag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056080"/>
            <a:ext cx="9144000" cy="273888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/>
              </a:defRPr>
            </a:lvl1pPr>
          </a:lstStyle>
          <a:p>
            <a:r>
              <a:rPr lang="en-US" dirty="0"/>
              <a:t>Separator</a:t>
            </a:r>
          </a:p>
        </p:txBody>
      </p:sp>
    </p:spTree>
    <p:extLst>
      <p:ext uri="{BB962C8B-B14F-4D97-AF65-F5344CB8AC3E}">
        <p14:creationId xmlns:p14="http://schemas.microsoft.com/office/powerpoint/2010/main" val="611773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B362BA78-8688-C546-A03A-2A39F84C0B58}" type="datetime1">
              <a:rPr lang="en-US" smtClean="0"/>
              <a:pPr/>
              <a:t>4/23/2026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278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</a:defRPr>
            </a:lvl1pPr>
            <a:lvl2pPr>
              <a:defRPr>
                <a:latin typeface="Arial"/>
              </a:defRPr>
            </a:lvl2pPr>
            <a:lvl3pPr>
              <a:defRPr>
                <a:latin typeface="Arial"/>
              </a:defRPr>
            </a:lvl3pPr>
            <a:lvl4pPr>
              <a:defRPr>
                <a:latin typeface="Arial"/>
              </a:defRPr>
            </a:lvl4pPr>
            <a:lvl5pPr>
              <a:defRPr>
                <a:latin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EF5B9135-15EF-DE46-84CC-16626B0FAF7F}" type="datetime1">
              <a:rPr lang="en-US" smtClean="0"/>
              <a:pPr/>
              <a:t>4/23/2026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136197" y="-40608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029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/>
              </a:defRPr>
            </a:lvl1pPr>
            <a:lvl2pPr>
              <a:defRPr>
                <a:latin typeface="Arial"/>
              </a:defRPr>
            </a:lvl2pPr>
            <a:lvl3pPr>
              <a:defRPr>
                <a:latin typeface="Arial"/>
              </a:defRPr>
            </a:lvl3pPr>
            <a:lvl4pPr>
              <a:defRPr>
                <a:latin typeface="Arial"/>
              </a:defRPr>
            </a:lvl4pPr>
            <a:lvl5pPr>
              <a:defRPr>
                <a:latin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7ADD-011F-3541-9724-9C7FC92455D5}" type="datetime1">
              <a:rPr lang="en-US" smtClean="0"/>
              <a:t>4/23/2026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23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D3421027-4EC0-9C48-8CFB-B8A3104CB056}" type="datetime1">
              <a:rPr lang="en-US" smtClean="0"/>
              <a:pPr/>
              <a:t>4/23/2026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200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FA5DAB8B-8178-D047-869E-5A62AF236443}" type="datetime1">
              <a:rPr lang="en-US" smtClean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408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  <a:lvl2pPr>
              <a:defRPr>
                <a:latin typeface="Arial"/>
              </a:defRPr>
            </a:lvl2pPr>
            <a:lvl3pPr>
              <a:defRPr>
                <a:latin typeface="Arial"/>
              </a:defRPr>
            </a:lvl3pPr>
            <a:lvl4pPr>
              <a:defRPr>
                <a:latin typeface="Arial"/>
              </a:defRPr>
            </a:lvl4pPr>
            <a:lvl5pPr>
              <a:defRPr>
                <a:latin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B9AB8213-A564-3C44-8CA0-968996562138}" type="datetime1">
              <a:rPr lang="en-US" smtClean="0"/>
              <a:pPr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56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200" b="1" cap="all"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0A83DA12-03A5-114A-ABAE-78CD6BB6AC19}" type="datetime1">
              <a:rPr lang="en-US" smtClean="0"/>
              <a:pPr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636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</a:defRPr>
            </a:lvl1pPr>
            <a:lvl2pPr>
              <a:defRPr sz="2400">
                <a:latin typeface="Arial"/>
              </a:defRPr>
            </a:lvl2pPr>
            <a:lvl3pPr>
              <a:defRPr sz="2000">
                <a:latin typeface="Arial"/>
              </a:defRPr>
            </a:lvl3pPr>
            <a:lvl4pPr>
              <a:defRPr sz="1800">
                <a:latin typeface="Arial"/>
              </a:defRPr>
            </a:lvl4pPr>
            <a:lvl5pPr>
              <a:defRPr sz="1800">
                <a:latin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</a:defRPr>
            </a:lvl1pPr>
            <a:lvl2pPr>
              <a:defRPr sz="2400">
                <a:latin typeface="Arial"/>
              </a:defRPr>
            </a:lvl2pPr>
            <a:lvl3pPr>
              <a:defRPr sz="2000">
                <a:latin typeface="Arial"/>
              </a:defRPr>
            </a:lvl3pPr>
            <a:lvl4pPr>
              <a:defRPr sz="1800">
                <a:latin typeface="Arial"/>
              </a:defRPr>
            </a:lvl4pPr>
            <a:lvl5pPr>
              <a:defRPr sz="1800">
                <a:latin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FFF386F-14E4-954A-9EC2-E277FFD66D49}" type="datetime1">
              <a:rPr lang="en-US" smtClean="0"/>
              <a:pPr/>
              <a:t>4/23/2026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727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</a:defRPr>
            </a:lvl1pPr>
            <a:lvl2pPr>
              <a:defRPr sz="2000">
                <a:latin typeface="Arial"/>
              </a:defRPr>
            </a:lvl2pPr>
            <a:lvl3pPr>
              <a:defRPr sz="1800">
                <a:latin typeface="Arial"/>
              </a:defRPr>
            </a:lvl3pPr>
            <a:lvl4pPr>
              <a:defRPr sz="1600">
                <a:latin typeface="Arial"/>
              </a:defRPr>
            </a:lvl4pPr>
            <a:lvl5pPr>
              <a:defRPr sz="1600">
                <a:latin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/>
              </a:defRPr>
            </a:lvl1pPr>
            <a:lvl2pPr>
              <a:defRPr sz="2000">
                <a:latin typeface="Arial"/>
              </a:defRPr>
            </a:lvl2pPr>
            <a:lvl3pPr>
              <a:defRPr sz="1800">
                <a:latin typeface="Arial"/>
              </a:defRPr>
            </a:lvl3pPr>
            <a:lvl4pPr>
              <a:defRPr sz="1600">
                <a:latin typeface="Arial"/>
              </a:defRPr>
            </a:lvl4pPr>
            <a:lvl5pPr>
              <a:defRPr sz="1600">
                <a:latin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D8FFCF06-3344-8345-BEA6-DDAEFCC6ECCE}" type="datetime1">
              <a:rPr lang="en-US" smtClean="0"/>
              <a:pPr/>
              <a:t>4/23/2026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770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84C6D879-35D4-554E-9D6D-93E8130AA922}" type="datetime1">
              <a:rPr lang="en-US" smtClean="0"/>
              <a:pPr/>
              <a:t>4/23/2026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20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/>
              </a:defRPr>
            </a:lvl1pPr>
            <a:lvl2pPr>
              <a:defRPr sz="2800">
                <a:latin typeface="Arial"/>
              </a:defRPr>
            </a:lvl2pPr>
            <a:lvl3pPr>
              <a:defRPr sz="2400">
                <a:latin typeface="Arial"/>
              </a:defRPr>
            </a:lvl3pPr>
            <a:lvl4pPr>
              <a:defRPr sz="2000">
                <a:latin typeface="Arial"/>
              </a:defRPr>
            </a:lvl4pPr>
            <a:lvl5pPr>
              <a:defRPr sz="2000">
                <a:latin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AB182AE3-760A-8E44-AB65-03A533386DFC}" type="datetime1">
              <a:rPr lang="en-US" smtClean="0"/>
              <a:pPr/>
              <a:t>4/23/2026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246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C176C-065F-124D-AAA4-94F2B7A2EC7C}" type="datetime1">
              <a:rPr lang="en-US" smtClean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39168" y="6356350"/>
            <a:ext cx="5975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960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5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654" y="6400731"/>
            <a:ext cx="3195000" cy="438750"/>
          </a:xfrm>
          <a:prstGeom prst="rect">
            <a:avLst/>
          </a:prstGeom>
        </p:spPr>
      </p:pic>
      <p:sp>
        <p:nvSpPr>
          <p:cNvPr id="5" name="Subtitle 1"/>
          <p:cNvSpPr txBox="1">
            <a:spLocks/>
          </p:cNvSpPr>
          <p:nvPr/>
        </p:nvSpPr>
        <p:spPr>
          <a:xfrm>
            <a:off x="403655" y="2215970"/>
            <a:ext cx="8313352" cy="3809799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September 16</a:t>
            </a:r>
            <a:r>
              <a:rPr lang="en-US" sz="1200" dirty="0"/>
              <a:t>: Grand Rounds </a:t>
            </a:r>
            <a:r>
              <a:rPr lang="en-US" sz="1200" b="1" i="1" dirty="0"/>
              <a:t>(in-person, Mag Mile Room)  </a:t>
            </a:r>
            <a:r>
              <a:rPr lang="en-US" sz="1200" dirty="0"/>
              <a:t>– Tuhina </a:t>
            </a:r>
            <a:r>
              <a:rPr lang="en-US" sz="1200" dirty="0" err="1"/>
              <a:t>Neogi</a:t>
            </a:r>
            <a:r>
              <a:rPr lang="en-US" sz="1200" dirty="0"/>
              <a:t>, MD, PhD (Professor of Medicine (Rheumatology), Boston University Chobanian &amp; Avedisian School of Medicine)</a:t>
            </a:r>
            <a:endParaRPr lang="en-US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September 23:</a:t>
            </a:r>
            <a:r>
              <a:rPr lang="en-US" sz="1200" dirty="0"/>
              <a:t> Grand Rounds (Clinical Vignette) – Gabriela Martinez Zayas (Fellow (Rheumatology); Northwestern University, Feinberg School of Medicine)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September 30</a:t>
            </a:r>
            <a:r>
              <a:rPr lang="en-US" sz="1200" dirty="0"/>
              <a:t>: Grand Rounds –  Bella Mehta, MBBS, MS, MD (Hospital for Special Surgery, Assistant Professor, Weill Cornell Medicine) </a:t>
            </a:r>
            <a:endParaRPr lang="en-US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October 7</a:t>
            </a:r>
            <a:r>
              <a:rPr lang="en-US" sz="1200" dirty="0"/>
              <a:t>: Grand Rounds – (Clinical Vignette) – Eric A. Wilson, MD (Fellow (Rheumatology); Northwestern University, Feinberg School of Medicine)</a:t>
            </a:r>
            <a:endParaRPr lang="en-US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October 14: </a:t>
            </a:r>
            <a:r>
              <a:rPr lang="en-US" sz="1200" dirty="0"/>
              <a:t>RIM – Cancelled</a:t>
            </a:r>
            <a:endParaRPr lang="en-US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October 21</a:t>
            </a:r>
            <a:r>
              <a:rPr lang="en-US" sz="1200" dirty="0"/>
              <a:t>: CCCR-CTRIS – Research Quest</a:t>
            </a:r>
            <a:endParaRPr lang="en-US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7432245" y="6611779"/>
            <a:ext cx="10945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>
                    <a:lumMod val="85000"/>
                  </a:schemeClr>
                </a:solidFill>
              </a:rPr>
              <a:t>Version 08.20.19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6078" y="389710"/>
            <a:ext cx="8090929" cy="17927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b="1" u="sng" dirty="0">
                <a:solidFill>
                  <a:srgbClr val="4E2A84"/>
                </a:solidFill>
              </a:rPr>
              <a:t>Rheumatology Education Series Schedule 2025-2026</a:t>
            </a:r>
          </a:p>
          <a:p>
            <a:pPr algn="ctr">
              <a:spcBef>
                <a:spcPts val="600"/>
              </a:spcBef>
            </a:pPr>
            <a:r>
              <a:rPr lang="en-US" sz="2000" b="1" dirty="0">
                <a:solidFill>
                  <a:srgbClr val="4E2A84"/>
                </a:solidFill>
              </a:rPr>
              <a:t>September 2025 – October 2025</a:t>
            </a:r>
            <a:endParaRPr lang="en-US" sz="2000" b="1" dirty="0">
              <a:solidFill>
                <a:srgbClr val="4E2A84"/>
              </a:solidFill>
              <a:ea typeface="Calibri"/>
              <a:cs typeface="Calibri"/>
            </a:endParaRPr>
          </a:p>
          <a:p>
            <a:pPr algn="ctr"/>
            <a:r>
              <a:rPr lang="en-US" sz="1100" b="1" i="1" dirty="0">
                <a:solidFill>
                  <a:srgbClr val="4E2A84"/>
                </a:solidFill>
              </a:rPr>
              <a:t>(Unless otherwise noted, all lectures are held via </a:t>
            </a:r>
            <a:r>
              <a:rPr lang="en-US" sz="1100" b="1" i="1" u="sng" dirty="0">
                <a:solidFill>
                  <a:srgbClr val="FF0000"/>
                </a:solidFill>
              </a:rPr>
              <a:t>Zoom</a:t>
            </a:r>
            <a:r>
              <a:rPr lang="en-US" sz="1100" b="1" i="1" dirty="0">
                <a:solidFill>
                  <a:srgbClr val="4E2A84"/>
                </a:solidFill>
              </a:rPr>
              <a:t>)</a:t>
            </a:r>
          </a:p>
          <a:p>
            <a:pPr algn="ctr"/>
            <a:endParaRPr lang="en-US" sz="1050" b="1" i="1" dirty="0">
              <a:solidFill>
                <a:srgbClr val="4E2A8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68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654" y="6400731"/>
            <a:ext cx="3195000" cy="438750"/>
          </a:xfrm>
          <a:prstGeom prst="rect">
            <a:avLst/>
          </a:prstGeom>
        </p:spPr>
      </p:pic>
      <p:sp>
        <p:nvSpPr>
          <p:cNvPr id="5" name="Subtitle 1"/>
          <p:cNvSpPr txBox="1">
            <a:spLocks/>
          </p:cNvSpPr>
          <p:nvPr/>
        </p:nvSpPr>
        <p:spPr>
          <a:xfrm>
            <a:off x="403655" y="2137001"/>
            <a:ext cx="8313352" cy="4024313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November 4</a:t>
            </a:r>
            <a:r>
              <a:rPr lang="en-US" sz="1200" dirty="0"/>
              <a:t>: Grand Rounds (M&amp;M Conference) – Olive Osaghae, MD &amp; Anu Pandit, MD (Fellows (Rheumatology); Northwestern University, Feinberg School of Medicine)</a:t>
            </a:r>
            <a:endParaRPr lang="en-US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November 11</a:t>
            </a:r>
            <a:r>
              <a:rPr lang="en-US" sz="1200" dirty="0"/>
              <a:t>: Grand Rounds  – Andrea Fava, MD (Professor of Medicine (Rheumatology), John Hopkins Medicine)</a:t>
            </a:r>
            <a:endParaRPr lang="en-US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November 18: </a:t>
            </a:r>
            <a:r>
              <a:rPr lang="en-US" sz="1200" dirty="0"/>
              <a:t>CCCR-CTRIS – Abel Kho, MD (Director, Institute for Artificial Intelligence in Medicine, Northwestern University)</a:t>
            </a:r>
            <a:endParaRPr lang="en-US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December 2</a:t>
            </a:r>
            <a:r>
              <a:rPr lang="en-US" sz="1200" dirty="0"/>
              <a:t>: Grand Rounds (Clinical Vignette)</a:t>
            </a:r>
            <a:r>
              <a:rPr lang="en-US" sz="1200" b="1" dirty="0"/>
              <a:t> </a:t>
            </a:r>
            <a:r>
              <a:rPr lang="en-US" sz="1200" dirty="0"/>
              <a:t>– Gabriela Martinez Zayas (Fellow (Rheumatology);Northwestern University, Feinberg School of Medicine)</a:t>
            </a:r>
            <a:endParaRPr lang="en-US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December 9</a:t>
            </a:r>
            <a:r>
              <a:rPr lang="en-US" sz="1200" dirty="0"/>
              <a:t>: RIM</a:t>
            </a:r>
            <a:r>
              <a:rPr lang="en-US" sz="1200" b="1" i="1" dirty="0"/>
              <a:t> </a:t>
            </a:r>
            <a:r>
              <a:rPr lang="en-US" sz="1200" dirty="0"/>
              <a:t>– Samuel Dowling and TBD</a:t>
            </a:r>
            <a:endParaRPr lang="en-US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December 16: </a:t>
            </a:r>
            <a:r>
              <a:rPr lang="en-US" sz="1200" dirty="0"/>
              <a:t>CCCR-CTRIS – David </a:t>
            </a:r>
            <a:r>
              <a:rPr lang="en-US" sz="1200" dirty="0" err="1"/>
              <a:t>Liebovitz</a:t>
            </a:r>
            <a:r>
              <a:rPr lang="en-US" sz="1200" dirty="0"/>
              <a:t>, MD (Professor of Medicine (Biostatistics &amp; Informatics), Northwestern University, Feinberg School of Medicine) 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7432245" y="6611779"/>
            <a:ext cx="10945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>
                    <a:lumMod val="85000"/>
                  </a:schemeClr>
                </a:solidFill>
              </a:rPr>
              <a:t>Version 08.20.19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6077" y="421181"/>
            <a:ext cx="8090929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b="1" u="sng" dirty="0">
                <a:solidFill>
                  <a:srgbClr val="4E2A84"/>
                </a:solidFill>
              </a:rPr>
              <a:t>Rheumatology Education Series Schedule 2025-2026</a:t>
            </a:r>
          </a:p>
          <a:p>
            <a:pPr algn="ctr">
              <a:spcBef>
                <a:spcPts val="600"/>
              </a:spcBef>
            </a:pPr>
            <a:r>
              <a:rPr lang="en-US" sz="2000" b="1" dirty="0">
                <a:solidFill>
                  <a:srgbClr val="4E2A84"/>
                </a:solidFill>
              </a:rPr>
              <a:t>November2025 – December 2025</a:t>
            </a:r>
            <a:endParaRPr lang="en-US" sz="2000" b="1" dirty="0">
              <a:solidFill>
                <a:srgbClr val="4E2A84"/>
              </a:solidFill>
              <a:ea typeface="Calibri"/>
              <a:cs typeface="Calibri"/>
            </a:endParaRPr>
          </a:p>
          <a:p>
            <a:pPr algn="ctr"/>
            <a:r>
              <a:rPr lang="en-US" sz="1100" b="1" i="1" dirty="0">
                <a:solidFill>
                  <a:srgbClr val="4E2A84"/>
                </a:solidFill>
              </a:rPr>
              <a:t>(Unless otherwise noted, all lectures are held via </a:t>
            </a:r>
            <a:r>
              <a:rPr lang="en-US" sz="1100" b="1" i="1" u="sng" dirty="0">
                <a:solidFill>
                  <a:srgbClr val="FF0000"/>
                </a:solidFill>
              </a:rPr>
              <a:t>Zoom</a:t>
            </a:r>
            <a:r>
              <a:rPr lang="en-US" sz="1100" b="1" i="1" dirty="0">
                <a:solidFill>
                  <a:srgbClr val="4E2A84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57119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654" y="6400731"/>
            <a:ext cx="3195000" cy="438750"/>
          </a:xfrm>
          <a:prstGeom prst="rect">
            <a:avLst/>
          </a:prstGeom>
        </p:spPr>
      </p:pic>
      <p:sp>
        <p:nvSpPr>
          <p:cNvPr id="5" name="Subtitle 1"/>
          <p:cNvSpPr txBox="1">
            <a:spLocks/>
          </p:cNvSpPr>
          <p:nvPr/>
        </p:nvSpPr>
        <p:spPr>
          <a:xfrm>
            <a:off x="403654" y="2105437"/>
            <a:ext cx="8313352" cy="4144637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January 6</a:t>
            </a:r>
            <a:r>
              <a:rPr lang="en-US" sz="1200" dirty="0"/>
              <a:t>: Grand Rounds –  Saakshi </a:t>
            </a:r>
            <a:r>
              <a:rPr lang="en-US" sz="1200" dirty="0" err="1"/>
              <a:t>Khattri</a:t>
            </a:r>
            <a:r>
              <a:rPr lang="en-US" sz="1200" dirty="0"/>
              <a:t>, MBBS, MD (Assistance Professor of Medicine (Department of Dermatology), Director (Dermatology Service to Treat Systemic Diseases), Mount Sinai</a:t>
            </a:r>
            <a:endParaRPr lang="en-US" sz="1200" b="1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January 13</a:t>
            </a:r>
            <a:r>
              <a:rPr lang="en-US" sz="1200" dirty="0"/>
              <a:t>: Grand Rounds – Jinny </a:t>
            </a:r>
            <a:r>
              <a:rPr lang="en-US" sz="1200" dirty="0" err="1"/>
              <a:t>Tavee</a:t>
            </a:r>
            <a:r>
              <a:rPr lang="en-US" sz="1200" dirty="0"/>
              <a:t>, MD (Professor of Medicine, Chief (Neurology), National Jewish Health </a:t>
            </a:r>
            <a:endParaRPr lang="pl-PL" sz="1200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January 20</a:t>
            </a:r>
            <a:r>
              <a:rPr lang="en-US" sz="1200" dirty="0"/>
              <a:t>: CCCR/CTRIS – Eric Larson, PhD (Clinical Assistant Professor (Neuropsychology), Northwestern University</a:t>
            </a:r>
            <a:endParaRPr lang="pl-PL" sz="1200" dirty="0"/>
          </a:p>
          <a:p>
            <a:pPr marL="457200" indent="-457200">
              <a:spcBef>
                <a:spcPts val="2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January 27</a:t>
            </a:r>
            <a:r>
              <a:rPr lang="en-US" sz="1200" dirty="0"/>
              <a:t>: Grand Rounds – Paula Harvey, BMBS, PhD, FRACP (Head, Department of Medicine, Women’s College Hospital, F. M. Hill Chair in Women’s Academic Medicine, Associate Professor, Department of Medicine), University of Toronto</a:t>
            </a:r>
            <a:endParaRPr lang="en-US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   Tuesday, February 3</a:t>
            </a:r>
            <a:r>
              <a:rPr lang="en-US" sz="1200" dirty="0"/>
              <a:t>: Grand Rounds – (Clinical Vignette) – Eric A. Wilson, MD (Fellow (Rheumatology);       Northwestern University, Feinberg School of Medicine)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February 10</a:t>
            </a:r>
            <a:r>
              <a:rPr lang="en-US" sz="1200" dirty="0"/>
              <a:t>: RIM - Cancelled</a:t>
            </a:r>
            <a:endParaRPr lang="en-US" altLang="en-US" sz="1200" dirty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February 17</a:t>
            </a:r>
            <a:r>
              <a:rPr lang="en-US" sz="1200" dirty="0"/>
              <a:t>: CCCR/CTRIS –  Ida </a:t>
            </a:r>
            <a:r>
              <a:rPr lang="en-US" sz="1200" dirty="0" err="1"/>
              <a:t>Salusky</a:t>
            </a:r>
            <a:r>
              <a:rPr lang="en-US" sz="1200" dirty="0"/>
              <a:t>, MPH, PhD (Research Associate Professor (Medical Social Sciences), Northwestern University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432245" y="6611779"/>
            <a:ext cx="10945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>
                    <a:lumMod val="85000"/>
                  </a:schemeClr>
                </a:solidFill>
              </a:rPr>
              <a:t>Version 08.20.19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6077" y="421181"/>
            <a:ext cx="8090929" cy="186204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b="1" u="sng" dirty="0">
                <a:solidFill>
                  <a:srgbClr val="4E2A84"/>
                </a:solidFill>
              </a:rPr>
              <a:t>Rheumatology Education Series Schedule 2025-2026</a:t>
            </a:r>
          </a:p>
          <a:p>
            <a:pPr algn="ctr">
              <a:spcBef>
                <a:spcPts val="600"/>
              </a:spcBef>
            </a:pPr>
            <a:r>
              <a:rPr lang="en-US" sz="2000" b="1" dirty="0">
                <a:solidFill>
                  <a:srgbClr val="4E2A84"/>
                </a:solidFill>
              </a:rPr>
              <a:t>January - February 2026</a:t>
            </a:r>
            <a:endParaRPr lang="en-US" sz="2000" b="1" dirty="0">
              <a:solidFill>
                <a:srgbClr val="4E2A84"/>
              </a:solidFill>
              <a:ea typeface="Calibri"/>
              <a:cs typeface="Calibri"/>
            </a:endParaRPr>
          </a:p>
          <a:p>
            <a:pPr algn="ctr"/>
            <a:r>
              <a:rPr lang="en-US" sz="1100" b="1" i="1" dirty="0">
                <a:solidFill>
                  <a:srgbClr val="4E2A84"/>
                </a:solidFill>
              </a:rPr>
              <a:t>(Unless otherwise noted, all lectures are held via </a:t>
            </a:r>
            <a:r>
              <a:rPr lang="en-US" sz="1100" b="1" i="1" u="sng" dirty="0">
                <a:solidFill>
                  <a:srgbClr val="FF0000"/>
                </a:solidFill>
              </a:rPr>
              <a:t>Zoom</a:t>
            </a:r>
            <a:r>
              <a:rPr lang="en-US" sz="1100" b="1" i="1" dirty="0">
                <a:solidFill>
                  <a:srgbClr val="4E2A84"/>
                </a:solidFill>
              </a:rPr>
              <a:t>)</a:t>
            </a:r>
          </a:p>
          <a:p>
            <a:pPr algn="ctr"/>
            <a:endParaRPr lang="en-US" sz="1050" b="1" i="1" dirty="0">
              <a:solidFill>
                <a:srgbClr val="4E2A84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66A7A0-641A-FB5E-36DF-30B3160C87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67556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621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654" y="6400731"/>
            <a:ext cx="3195000" cy="4387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26077" y="274539"/>
            <a:ext cx="8090929" cy="186204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b="1" u="sng" dirty="0">
                <a:solidFill>
                  <a:srgbClr val="4E2A84"/>
                </a:solidFill>
              </a:rPr>
              <a:t>Rheumatology Education Series Schedule 2025-2026</a:t>
            </a:r>
          </a:p>
          <a:p>
            <a:pPr algn="ctr">
              <a:spcBef>
                <a:spcPts val="600"/>
              </a:spcBef>
            </a:pPr>
            <a:r>
              <a:rPr lang="en-US" sz="2000" b="1" dirty="0">
                <a:solidFill>
                  <a:srgbClr val="4E2A84"/>
                </a:solidFill>
              </a:rPr>
              <a:t>March 2026 – April 2026</a:t>
            </a:r>
            <a:endParaRPr lang="en-US" sz="2000" b="1" dirty="0">
              <a:solidFill>
                <a:srgbClr val="4E2A84"/>
              </a:solidFill>
              <a:ea typeface="Calibri"/>
              <a:cs typeface="Calibri"/>
            </a:endParaRPr>
          </a:p>
          <a:p>
            <a:pPr algn="ctr"/>
            <a:r>
              <a:rPr lang="en-US" sz="1100" b="1" i="1" dirty="0">
                <a:solidFill>
                  <a:srgbClr val="4E2A84"/>
                </a:solidFill>
              </a:rPr>
              <a:t>(Unless otherwise noted, all lectures are held via </a:t>
            </a:r>
            <a:r>
              <a:rPr lang="en-US" sz="1100" b="1" i="1" u="sng" dirty="0">
                <a:solidFill>
                  <a:srgbClr val="FF0000"/>
                </a:solidFill>
              </a:rPr>
              <a:t>Zoom</a:t>
            </a:r>
            <a:r>
              <a:rPr lang="en-US" sz="1100" b="1" i="1" dirty="0">
                <a:solidFill>
                  <a:srgbClr val="4E2A84"/>
                </a:solidFill>
              </a:rPr>
              <a:t>)</a:t>
            </a:r>
          </a:p>
          <a:p>
            <a:pPr algn="ctr"/>
            <a:endParaRPr lang="en-US" sz="1050" b="1" i="1" dirty="0">
              <a:solidFill>
                <a:srgbClr val="4E2A84"/>
              </a:solidFill>
            </a:endParaRPr>
          </a:p>
        </p:txBody>
      </p:sp>
      <p:sp>
        <p:nvSpPr>
          <p:cNvPr id="5" name="Subtitle 1"/>
          <p:cNvSpPr txBox="1">
            <a:spLocks/>
          </p:cNvSpPr>
          <p:nvPr/>
        </p:nvSpPr>
        <p:spPr>
          <a:xfrm>
            <a:off x="415324" y="1935656"/>
            <a:ext cx="8313352" cy="3818869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endParaRPr lang="en-US" sz="1200" b="1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March 3</a:t>
            </a:r>
            <a:r>
              <a:rPr lang="en-US" sz="1200" dirty="0"/>
              <a:t>: Grand Rounds – (Clinical Vignette) – Eric A. Wilson, MD (Fellow (Rheumatology); Northwestern University, Feinberg School of Medicine)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March 10: </a:t>
            </a:r>
            <a:r>
              <a:rPr lang="en-US" sz="1200" dirty="0"/>
              <a:t>Grand Rounds – Alexa Simon Meara, MD (Associate Professor (Rheumatology), The Ohio State Wexner Medical Center)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March 17</a:t>
            </a:r>
            <a:r>
              <a:rPr lang="en-US" sz="1200" dirty="0"/>
              <a:t>: CCCR-CTRIS –  Amy Archer, MD (Senior Medical Director of Medical Development, </a:t>
            </a:r>
            <a:r>
              <a:rPr lang="en-US" sz="1200" dirty="0" err="1"/>
              <a:t>AnaptysBio</a:t>
            </a:r>
            <a:r>
              <a:rPr lang="en-US" sz="1200" dirty="0"/>
              <a:t>) and Shawn Rose, MD, PhD (Chief Medical Officer and Head of Research and Development, </a:t>
            </a:r>
            <a:r>
              <a:rPr lang="en-US" sz="1200" dirty="0" err="1"/>
              <a:t>Nkarta</a:t>
            </a:r>
            <a:r>
              <a:rPr lang="en-US" sz="1200" dirty="0"/>
              <a:t>, Inc)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March 24</a:t>
            </a:r>
            <a:r>
              <a:rPr lang="en-US" sz="1200" dirty="0"/>
              <a:t>: Grand Rounds –  Javier Muñoz, MD, MS, MBA  (Program Director, Lymphoma, Mayo Clinic)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March 31</a:t>
            </a:r>
            <a:r>
              <a:rPr lang="en-US" sz="1200" dirty="0"/>
              <a:t>: Grand Rounds –  Eric Ruderman, MD (Professor, Rheumatology, Northwestern University, Feinberg School of Medicine)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April 7</a:t>
            </a:r>
            <a:r>
              <a:rPr lang="en-US" sz="1200" dirty="0"/>
              <a:t>: Grand Rounds –  Anthony Esposito, MD (Assistant Professor, Pulmonary Division, Northwestern University, Feinberg School of Medicine)  &amp; Deirdre De Ranieri, MD (Associate Professor, Department of Pediatrics, Northwestern University, Feinberg School of Medicine)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April 14</a:t>
            </a:r>
            <a:r>
              <a:rPr lang="en-US" sz="1200" dirty="0"/>
              <a:t>: RIM – Olive Osaghae, MD &amp; Anu Pandit, MD (Fellows (Rheumatology);Northwestern University, Feinberg School of Medicine)</a:t>
            </a:r>
            <a:endParaRPr lang="nb-NO" sz="1200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7432245" y="6611779"/>
            <a:ext cx="10945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>
                    <a:lumMod val="85000"/>
                  </a:schemeClr>
                </a:solidFill>
              </a:rPr>
              <a:t>Version 08.20.19</a:t>
            </a:r>
          </a:p>
        </p:txBody>
      </p:sp>
    </p:spTree>
    <p:extLst>
      <p:ext uri="{BB962C8B-B14F-4D97-AF65-F5344CB8AC3E}">
        <p14:creationId xmlns:p14="http://schemas.microsoft.com/office/powerpoint/2010/main" val="2589748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654" y="6400731"/>
            <a:ext cx="3195000" cy="438750"/>
          </a:xfrm>
          <a:prstGeom prst="rect">
            <a:avLst/>
          </a:prstGeom>
        </p:spPr>
      </p:pic>
      <p:sp>
        <p:nvSpPr>
          <p:cNvPr id="5" name="Subtitle 1"/>
          <p:cNvSpPr txBox="1">
            <a:spLocks/>
          </p:cNvSpPr>
          <p:nvPr/>
        </p:nvSpPr>
        <p:spPr>
          <a:xfrm>
            <a:off x="403654" y="2025804"/>
            <a:ext cx="8313352" cy="4094213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   Tuesday, April 21:</a:t>
            </a:r>
            <a:r>
              <a:rPr lang="en-US" sz="1200" dirty="0"/>
              <a:t> CCCR-CTRIS –  Lili Zhao, MD (Professor of Medicine (Biostatistics &amp; Informatics),  </a:t>
            </a:r>
            <a:br>
              <a:rPr lang="en-US" sz="1200" dirty="0"/>
            </a:br>
            <a:r>
              <a:rPr lang="en-US" sz="1200" dirty="0"/>
              <a:t>   Northwestern University, Feinberg School of Medicine) 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April 28: </a:t>
            </a:r>
            <a:r>
              <a:rPr lang="en-US" sz="1200" dirty="0"/>
              <a:t>Grand Rounds  – Marcela Ferrada, MD (Clinical Associate Professor, University of Maryland School of Medicine)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May 5</a:t>
            </a:r>
            <a:r>
              <a:rPr lang="en-US" sz="1200" dirty="0"/>
              <a:t>: Grand Rounds  – (Clinical Vignette) – Gabriela </a:t>
            </a:r>
            <a:r>
              <a:rPr lang="en-US" sz="1200"/>
              <a:t>Martinez Zayas, MD </a:t>
            </a:r>
            <a:r>
              <a:rPr lang="en-US" sz="1200" dirty="0"/>
              <a:t>(Fellow (Rheumatology); Northwestern University, Feinberg School of Medicine)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   Tuesday, May 12 </a:t>
            </a:r>
            <a:r>
              <a:rPr lang="en-US" sz="1200" dirty="0"/>
              <a:t>: Grand Rounds – Lisa Sammaritano, MD (Hospital for Special Surgery, Director of the </a:t>
            </a:r>
            <a:br>
              <a:rPr lang="en-US" sz="1200" dirty="0"/>
            </a:br>
            <a:r>
              <a:rPr lang="en-US" sz="1200" dirty="0"/>
              <a:t>   Rheumatology Reproductive Health Program of the Barbara Volcker Center for Women and Rheumatic Diseases </a:t>
            </a:r>
            <a:br>
              <a:rPr lang="en-US" sz="1200" dirty="0"/>
            </a:br>
            <a:r>
              <a:rPr lang="en-US" sz="1200" dirty="0"/>
              <a:t>   Professor of Clinical Medicine, Weill Cornell Medicine).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May 19</a:t>
            </a:r>
            <a:r>
              <a:rPr lang="en-US" sz="1200" dirty="0"/>
              <a:t>: CCCR-CTRIS – Judith T. Moskowitz, PhD, MPH (Professor, Medical Social Sciences, Northwestern University) and Theresa L. Walunas (Associate Professor, General Medicine, Northwestern University, Feinberg School of Medicine)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May 26</a:t>
            </a:r>
            <a:r>
              <a:rPr lang="en-US" sz="1200" dirty="0"/>
              <a:t>: Grand Rounds – (Clinical Vignette) – Eric A. Wilson, MD (Fellow (Rheumatology); Northwestern University, Feinberg School of Medicine)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7432245" y="6611779"/>
            <a:ext cx="10945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>
                    <a:lumMod val="85000"/>
                  </a:schemeClr>
                </a:solidFill>
              </a:rPr>
              <a:t>Version 08.20.19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6077" y="421181"/>
            <a:ext cx="8090929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b="1" u="sng" dirty="0">
                <a:solidFill>
                  <a:srgbClr val="4E2A84"/>
                </a:solidFill>
              </a:rPr>
              <a:t>Rheumatology Education Series Schedule 2025-2025</a:t>
            </a:r>
          </a:p>
          <a:p>
            <a:pPr algn="ctr">
              <a:spcBef>
                <a:spcPts val="600"/>
              </a:spcBef>
            </a:pPr>
            <a:r>
              <a:rPr lang="en-US" sz="2000" b="1" dirty="0">
                <a:solidFill>
                  <a:srgbClr val="4E2A84"/>
                </a:solidFill>
              </a:rPr>
              <a:t>April 2026 - May 2026</a:t>
            </a:r>
            <a:endParaRPr lang="en-US" sz="2000" b="1" dirty="0">
              <a:solidFill>
                <a:srgbClr val="4E2A84"/>
              </a:solidFill>
              <a:ea typeface="Calibri"/>
              <a:cs typeface="Calibri"/>
            </a:endParaRPr>
          </a:p>
          <a:p>
            <a:pPr algn="ctr"/>
            <a:r>
              <a:rPr lang="en-US" sz="1100" b="1" i="1" dirty="0">
                <a:solidFill>
                  <a:srgbClr val="4E2A84"/>
                </a:solidFill>
              </a:rPr>
              <a:t>(Unless otherwise noted, all lectures are held via </a:t>
            </a:r>
            <a:r>
              <a:rPr lang="en-US" sz="1100" b="1" i="1" u="sng" dirty="0">
                <a:solidFill>
                  <a:srgbClr val="FF0000"/>
                </a:solidFill>
              </a:rPr>
              <a:t>Zoom</a:t>
            </a:r>
            <a:r>
              <a:rPr lang="en-US" sz="1100" b="1" i="1" dirty="0">
                <a:solidFill>
                  <a:srgbClr val="4E2A84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94998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654" y="6400731"/>
            <a:ext cx="3195000" cy="438750"/>
          </a:xfrm>
          <a:prstGeom prst="rect">
            <a:avLst/>
          </a:prstGeom>
        </p:spPr>
      </p:pic>
      <p:sp>
        <p:nvSpPr>
          <p:cNvPr id="5" name="Subtitle 1"/>
          <p:cNvSpPr txBox="1">
            <a:spLocks/>
          </p:cNvSpPr>
          <p:nvPr/>
        </p:nvSpPr>
        <p:spPr>
          <a:xfrm>
            <a:off x="403654" y="2025804"/>
            <a:ext cx="8313352" cy="4094213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June 2</a:t>
            </a:r>
            <a:r>
              <a:rPr lang="en-US" sz="1200" dirty="0"/>
              <a:t>: Grand Rounds –  Brandon Jutras (Associate Professor, Microbiology-Immunology, Northwestern University, Feinberg School of Medicine)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June 9</a:t>
            </a:r>
            <a:r>
              <a:rPr lang="en-US" sz="1200" dirty="0"/>
              <a:t>: RIM  – Emily Breach &amp; Kainat Mian (Research Technologist, Northwestern University, Feinberg School of Medicine)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June 16</a:t>
            </a:r>
            <a:r>
              <a:rPr lang="en-US" sz="1200" dirty="0"/>
              <a:t>: CCCR-CTRIS – Kelsey Collins, PhD (Assistant Professor, Laboratory for </a:t>
            </a:r>
            <a:r>
              <a:rPr lang="en-US" sz="1200" dirty="0" err="1"/>
              <a:t>Muscoskeletal</a:t>
            </a:r>
            <a:r>
              <a:rPr lang="en-US" sz="1200" dirty="0"/>
              <a:t> Crosstalk, University of California, San Francisco)</a:t>
            </a:r>
            <a:endParaRPr lang="it-IT" sz="1200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June 24</a:t>
            </a:r>
            <a:r>
              <a:rPr lang="en-US" sz="1200" dirty="0"/>
              <a:t>: Grand Rounds  – Interesting </a:t>
            </a:r>
            <a:r>
              <a:rPr lang="en-US" sz="1200"/>
              <a:t>Cases Discussion</a:t>
            </a:r>
            <a:br>
              <a:rPr lang="en-US" sz="1200"/>
            </a:br>
            <a:endParaRPr lang="en-US" sz="1200" dirty="0"/>
          </a:p>
          <a:p>
            <a:pPr marL="0" indent="0" algn="ctr">
              <a:spcAft>
                <a:spcPts val="600"/>
              </a:spcAft>
              <a:buNone/>
            </a:pPr>
            <a:r>
              <a:rPr lang="en-US" sz="1200" b="1" i="1" dirty="0"/>
              <a:t>	-END OF 2025-2026 YEAR-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32245" y="6611779"/>
            <a:ext cx="10945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>
                    <a:lumMod val="85000"/>
                  </a:schemeClr>
                </a:solidFill>
              </a:rPr>
              <a:t>Version 08.20.19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6077" y="421181"/>
            <a:ext cx="8090929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b="1" u="sng" dirty="0">
                <a:solidFill>
                  <a:srgbClr val="4E2A84"/>
                </a:solidFill>
              </a:rPr>
              <a:t>Rheumatology Education Series Schedule 2025-2026</a:t>
            </a:r>
          </a:p>
          <a:p>
            <a:pPr algn="ctr">
              <a:spcBef>
                <a:spcPts val="600"/>
              </a:spcBef>
            </a:pPr>
            <a:r>
              <a:rPr lang="en-US" sz="2000" b="1" dirty="0">
                <a:solidFill>
                  <a:srgbClr val="4E2A84"/>
                </a:solidFill>
              </a:rPr>
              <a:t>June 2026</a:t>
            </a:r>
            <a:endParaRPr lang="en-US" sz="2000" b="1" dirty="0">
              <a:solidFill>
                <a:srgbClr val="4E2A84"/>
              </a:solidFill>
              <a:ea typeface="Calibri"/>
              <a:cs typeface="Calibri"/>
            </a:endParaRPr>
          </a:p>
          <a:p>
            <a:pPr algn="ctr"/>
            <a:r>
              <a:rPr lang="en-US" sz="1100" b="1" i="1" dirty="0">
                <a:solidFill>
                  <a:srgbClr val="4E2A84"/>
                </a:solidFill>
              </a:rPr>
              <a:t>(Unless otherwise noted, all lectures are held via </a:t>
            </a:r>
            <a:r>
              <a:rPr lang="en-US" sz="1100" b="1" i="1" u="sng" dirty="0">
                <a:solidFill>
                  <a:srgbClr val="FF0000"/>
                </a:solidFill>
              </a:rPr>
              <a:t>Zoom</a:t>
            </a:r>
            <a:r>
              <a:rPr lang="en-US" sz="1100" b="1" i="1" dirty="0">
                <a:solidFill>
                  <a:srgbClr val="4E2A84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78427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3DAE555D8E8448AC8763A3B9940F82" ma:contentTypeVersion="3" ma:contentTypeDescription="Create a new document." ma:contentTypeScope="" ma:versionID="40aa8f0dcdc00893536f27792a91d838">
  <xsd:schema xmlns:xsd="http://www.w3.org/2001/XMLSchema" xmlns:xs="http://www.w3.org/2001/XMLSchema" xmlns:p="http://schemas.microsoft.com/office/2006/metadata/properties" xmlns:ns2="01a5807a-9f2b-44fd-b13b-328cdc4b87c7" targetNamespace="http://schemas.microsoft.com/office/2006/metadata/properties" ma:root="true" ma:fieldsID="f605ace4cd7bcbf8369edf7e16f64798" ns2:_="">
    <xsd:import namespace="01a5807a-9f2b-44fd-b13b-328cdc4b87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a5807a-9f2b-44fd-b13b-328cdc4b87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4CFB407-2C4B-4D59-AA60-21D3071D90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a5807a-9f2b-44fd-b13b-328cdc4b87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21D4E4-0D1B-4D02-B257-5CE1BF04ACC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D93CD8-F2D8-4946-A394-76CAD99DEBE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10909</TotalTime>
  <Words>1162</Words>
  <Application>Microsoft Office PowerPoint</Application>
  <PresentationFormat>On-screen Show (4:3)</PresentationFormat>
  <Paragraphs>66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Geraldo Rivera</dc:creator>
  <cp:lastModifiedBy>August Grimm</cp:lastModifiedBy>
  <cp:revision>819</cp:revision>
  <cp:lastPrinted>2022-03-25T20:13:44Z</cp:lastPrinted>
  <dcterms:created xsi:type="dcterms:W3CDTF">2015-07-21T16:44:10Z</dcterms:created>
  <dcterms:modified xsi:type="dcterms:W3CDTF">2026-04-23T14:33:06Z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0x010100433DAE555D8E8448AC8763A3B9940F82</vt:lpwstr>
  </property>
</Properties>
</file>