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6" r:id="rId3"/>
    <p:sldId id="261" r:id="rId4"/>
    <p:sldId id="295" r:id="rId5"/>
    <p:sldId id="262" r:id="rId6"/>
    <p:sldId id="303" r:id="rId7"/>
    <p:sldId id="278" r:id="rId8"/>
    <p:sldId id="280" r:id="rId9"/>
    <p:sldId id="282" r:id="rId10"/>
    <p:sldId id="304" r:id="rId11"/>
    <p:sldId id="285" r:id="rId12"/>
    <p:sldId id="286" r:id="rId13"/>
    <p:sldId id="297" r:id="rId14"/>
    <p:sldId id="307" r:id="rId15"/>
    <p:sldId id="308" r:id="rId16"/>
    <p:sldId id="305" r:id="rId17"/>
    <p:sldId id="299" r:id="rId18"/>
    <p:sldId id="300" r:id="rId19"/>
    <p:sldId id="301" r:id="rId20"/>
    <p:sldId id="306" r:id="rId21"/>
    <p:sldId id="309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68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4" autoAdjust="0"/>
    <p:restoredTop sz="86136" autoAdjust="0"/>
  </p:normalViewPr>
  <p:slideViewPr>
    <p:cSldViewPr snapToGrid="0" snapToObjects="1">
      <p:cViewPr>
        <p:scale>
          <a:sx n="90" d="100"/>
          <a:sy n="90" d="100"/>
        </p:scale>
        <p:origin x="-624" y="-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gs.northwestern.edu/resources-for/postdocs/career-resources/index.html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gs.northwestern.edu/resources-for/postdocs/career-resources/index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gs.northwestern.edu/resources-for/postdocs/career-resources/index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gs.northwestern.edu/resources-for/postdocs/career-resources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AA894-4F99-5C4F-9A3F-54C81A00112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6BAC0-0EF6-A840-847C-9FC11E66F2D2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Higher Education Recruitment Consortium (HERC)</a:t>
          </a:r>
          <a:endParaRPr lang="en-US" dirty="0">
            <a:latin typeface="Arial"/>
            <a:cs typeface="Arial"/>
          </a:endParaRPr>
        </a:p>
      </dgm:t>
    </dgm:pt>
    <dgm:pt modelId="{F188ED30-05B2-AA4E-8F53-6697BBBFEB86}" type="parTrans" cxnId="{54CE20DD-2B4F-4842-9589-A98BC4EA57D2}">
      <dgm:prSet/>
      <dgm:spPr/>
      <dgm:t>
        <a:bodyPr/>
        <a:lstStyle/>
        <a:p>
          <a:endParaRPr lang="en-US"/>
        </a:p>
      </dgm:t>
    </dgm:pt>
    <dgm:pt modelId="{3878B6D1-8173-DE43-8951-2CC9D5DB6107}" type="sibTrans" cxnId="{54CE20DD-2B4F-4842-9589-A98BC4EA57D2}">
      <dgm:prSet/>
      <dgm:spPr/>
      <dgm:t>
        <a:bodyPr/>
        <a:lstStyle/>
        <a:p>
          <a:endParaRPr lang="en-US"/>
        </a:p>
      </dgm:t>
    </dgm:pt>
    <dgm:pt modelId="{C7621BFA-905C-934B-A438-97999030CF31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Greater Chicago Midwest (GCM-HERC)</a:t>
          </a:r>
          <a:endParaRPr lang="en-US">
            <a:latin typeface="Arial"/>
            <a:cs typeface="Arial"/>
          </a:endParaRPr>
        </a:p>
      </dgm:t>
    </dgm:pt>
    <dgm:pt modelId="{6C465BA0-EE72-BD4D-B139-215C0AA17BA0}" type="parTrans" cxnId="{B34B8F50-FA0D-E84A-B070-72243F35E3BA}">
      <dgm:prSet/>
      <dgm:spPr/>
      <dgm:t>
        <a:bodyPr/>
        <a:lstStyle/>
        <a:p>
          <a:endParaRPr lang="en-US"/>
        </a:p>
      </dgm:t>
    </dgm:pt>
    <dgm:pt modelId="{F2B88EF4-92CE-AD42-9786-BEC0E39ABBF4}" type="sibTrans" cxnId="{B34B8F50-FA0D-E84A-B070-72243F35E3BA}">
      <dgm:prSet/>
      <dgm:spPr/>
      <dgm:t>
        <a:bodyPr/>
        <a:lstStyle/>
        <a:p>
          <a:endParaRPr lang="en-US"/>
        </a:p>
      </dgm:t>
    </dgm:pt>
    <dgm:pt modelId="{8FFE110E-CF7D-B54D-9F5C-47913C375937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Dual-career couples</a:t>
          </a:r>
          <a:endParaRPr lang="en-US">
            <a:latin typeface="Arial"/>
            <a:cs typeface="Arial"/>
          </a:endParaRPr>
        </a:p>
      </dgm:t>
    </dgm:pt>
    <dgm:pt modelId="{8769BA91-6955-BB4B-A6DD-EB06B7C0916C}" type="parTrans" cxnId="{8AB56666-C927-6245-BCAB-6FD7CB5159B9}">
      <dgm:prSet/>
      <dgm:spPr/>
      <dgm:t>
        <a:bodyPr/>
        <a:lstStyle/>
        <a:p>
          <a:endParaRPr lang="en-US"/>
        </a:p>
      </dgm:t>
    </dgm:pt>
    <dgm:pt modelId="{6B4A4DE5-B6B5-8C42-9351-F28B6F77F7B3}" type="sibTrans" cxnId="{8AB56666-C927-6245-BCAB-6FD7CB5159B9}">
      <dgm:prSet/>
      <dgm:spPr/>
      <dgm:t>
        <a:bodyPr/>
        <a:lstStyle/>
        <a:p>
          <a:endParaRPr lang="en-US"/>
        </a:p>
      </dgm:t>
    </dgm:pt>
    <dgm:pt modelId="{7C88202F-28F8-CE46-8ED9-3C95FC4288A8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Professional development webinars/articles</a:t>
          </a:r>
          <a:endParaRPr lang="en-US">
            <a:latin typeface="Arial"/>
            <a:cs typeface="Arial"/>
          </a:endParaRPr>
        </a:p>
      </dgm:t>
    </dgm:pt>
    <dgm:pt modelId="{52C07A03-F4E5-B74B-9207-6997240DA798}" type="parTrans" cxnId="{FA9C491F-BBEE-CE42-98B3-CC24D4CC73C2}">
      <dgm:prSet/>
      <dgm:spPr/>
      <dgm:t>
        <a:bodyPr/>
        <a:lstStyle/>
        <a:p>
          <a:endParaRPr lang="en-US"/>
        </a:p>
      </dgm:t>
    </dgm:pt>
    <dgm:pt modelId="{CA2CE334-C814-5345-8CE5-663B13C4D977}" type="sibTrans" cxnId="{FA9C491F-BBEE-CE42-98B3-CC24D4CC73C2}">
      <dgm:prSet/>
      <dgm:spPr/>
      <dgm:t>
        <a:bodyPr/>
        <a:lstStyle/>
        <a:p>
          <a:endParaRPr lang="en-US"/>
        </a:p>
      </dgm:t>
    </dgm:pt>
    <dgm:pt modelId="{1F4D49E6-0F9E-EB4C-988A-FBC7B126A09D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Versatile PhD</a:t>
          </a:r>
          <a:endParaRPr lang="en-US">
            <a:latin typeface="Arial"/>
            <a:cs typeface="Arial"/>
          </a:endParaRPr>
        </a:p>
      </dgm:t>
    </dgm:pt>
    <dgm:pt modelId="{92698C18-6A6F-484B-8B6E-54E3AA3AB05C}" type="parTrans" cxnId="{5A805701-8CD7-C440-B161-55531AB5BD9C}">
      <dgm:prSet/>
      <dgm:spPr/>
      <dgm:t>
        <a:bodyPr/>
        <a:lstStyle/>
        <a:p>
          <a:endParaRPr lang="en-US"/>
        </a:p>
      </dgm:t>
    </dgm:pt>
    <dgm:pt modelId="{C67BDBF5-1228-E645-B4FE-788AB24DAED8}" type="sibTrans" cxnId="{5A805701-8CD7-C440-B161-55531AB5BD9C}">
      <dgm:prSet/>
      <dgm:spPr/>
      <dgm:t>
        <a:bodyPr/>
        <a:lstStyle/>
        <a:p>
          <a:endParaRPr lang="en-US"/>
        </a:p>
      </dgm:t>
    </dgm:pt>
    <dgm:pt modelId="{22D8F6D5-2246-8646-BEFA-B87A6FD496DC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Northwestern Career Advancement (accessible with netid/password)</a:t>
          </a:r>
          <a:endParaRPr lang="en-US">
            <a:latin typeface="Arial"/>
            <a:cs typeface="Arial"/>
          </a:endParaRPr>
        </a:p>
      </dgm:t>
    </dgm:pt>
    <dgm:pt modelId="{FC45B70C-DBE6-A54E-BD0E-A95AF38CB8B8}" type="parTrans" cxnId="{9F213F9F-474D-1745-8DF5-338DFA71F51F}">
      <dgm:prSet/>
      <dgm:spPr/>
      <dgm:t>
        <a:bodyPr/>
        <a:lstStyle/>
        <a:p>
          <a:endParaRPr lang="en-US"/>
        </a:p>
      </dgm:t>
    </dgm:pt>
    <dgm:pt modelId="{73331A9D-00CB-924A-A3F6-CA0FBB863D51}" type="sibTrans" cxnId="{9F213F9F-474D-1745-8DF5-338DFA71F51F}">
      <dgm:prSet/>
      <dgm:spPr/>
      <dgm:t>
        <a:bodyPr/>
        <a:lstStyle/>
        <a:p>
          <a:endParaRPr lang="en-US"/>
        </a:p>
      </dgm:t>
    </dgm:pt>
    <dgm:pt modelId="{E3F7DA4A-5338-E04C-930E-2C8777B33AA5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Wetfeet</a:t>
          </a:r>
          <a:endParaRPr lang="en-US">
            <a:latin typeface="Arial"/>
            <a:cs typeface="Arial"/>
          </a:endParaRPr>
        </a:p>
      </dgm:t>
    </dgm:pt>
    <dgm:pt modelId="{A2A9822D-45A5-E844-916F-9D942F0D2132}" type="parTrans" cxnId="{7ABFD35D-60C8-DB46-9065-16CCFA125150}">
      <dgm:prSet/>
      <dgm:spPr/>
      <dgm:t>
        <a:bodyPr/>
        <a:lstStyle/>
        <a:p>
          <a:endParaRPr lang="en-US"/>
        </a:p>
      </dgm:t>
    </dgm:pt>
    <dgm:pt modelId="{F39DB45D-27C2-214A-9073-8C2733ACCB22}" type="sibTrans" cxnId="{7ABFD35D-60C8-DB46-9065-16CCFA125150}">
      <dgm:prSet/>
      <dgm:spPr/>
      <dgm:t>
        <a:bodyPr/>
        <a:lstStyle/>
        <a:p>
          <a:endParaRPr lang="en-US"/>
        </a:p>
      </dgm:t>
    </dgm:pt>
    <dgm:pt modelId="{78DC245C-40C4-3B41-AF9C-AAB5E677A075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Hoovers</a:t>
          </a:r>
          <a:endParaRPr lang="en-US">
            <a:latin typeface="Arial"/>
            <a:cs typeface="Arial"/>
          </a:endParaRPr>
        </a:p>
      </dgm:t>
    </dgm:pt>
    <dgm:pt modelId="{65B5CE60-5BA8-4846-8B73-08850C84A419}" type="parTrans" cxnId="{BA1BE184-E9D8-DB43-8FC0-21ADE4C9FB4D}">
      <dgm:prSet/>
      <dgm:spPr/>
      <dgm:t>
        <a:bodyPr/>
        <a:lstStyle/>
        <a:p>
          <a:endParaRPr lang="en-US"/>
        </a:p>
      </dgm:t>
    </dgm:pt>
    <dgm:pt modelId="{638436DA-8987-2443-83E0-8AF1A0EDC79A}" type="sibTrans" cxnId="{BA1BE184-E9D8-DB43-8FC0-21ADE4C9FB4D}">
      <dgm:prSet/>
      <dgm:spPr/>
      <dgm:t>
        <a:bodyPr/>
        <a:lstStyle/>
        <a:p>
          <a:endParaRPr lang="en-US"/>
        </a:p>
      </dgm:t>
    </dgm:pt>
    <dgm:pt modelId="{492FB6C6-3852-3D43-9759-5A9FE0C3AD8A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Career Insider (Vault)</a:t>
          </a:r>
          <a:endParaRPr lang="en-US">
            <a:latin typeface="Arial"/>
            <a:cs typeface="Arial"/>
          </a:endParaRPr>
        </a:p>
      </dgm:t>
    </dgm:pt>
    <dgm:pt modelId="{AA67F361-C44E-2048-AD19-B396334034EA}" type="parTrans" cxnId="{ED595E18-E696-9E47-811D-34C1D262B6E1}">
      <dgm:prSet/>
      <dgm:spPr/>
      <dgm:t>
        <a:bodyPr/>
        <a:lstStyle/>
        <a:p>
          <a:endParaRPr lang="en-US"/>
        </a:p>
      </dgm:t>
    </dgm:pt>
    <dgm:pt modelId="{FC253E31-9EC2-8746-B886-E8F063FB6BB6}" type="sibTrans" cxnId="{ED595E18-E696-9E47-811D-34C1D262B6E1}">
      <dgm:prSet/>
      <dgm:spPr/>
      <dgm:t>
        <a:bodyPr/>
        <a:lstStyle/>
        <a:p>
          <a:endParaRPr lang="en-US"/>
        </a:p>
      </dgm:t>
    </dgm:pt>
    <dgm:pt modelId="{14C987FC-EAA8-F84C-A647-48B5FA9944E5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Office of Postdoctoral Affairs</a:t>
          </a:r>
          <a:endParaRPr lang="en-US">
            <a:latin typeface="Arial"/>
            <a:cs typeface="Arial"/>
          </a:endParaRPr>
        </a:p>
      </dgm:t>
    </dgm:pt>
    <dgm:pt modelId="{85314AEC-06A9-2040-B7E6-3EB7A88F13D3}" type="parTrans" cxnId="{2DB9E408-3746-D44C-AA1A-F47AB6A5F983}">
      <dgm:prSet/>
      <dgm:spPr/>
      <dgm:t>
        <a:bodyPr/>
        <a:lstStyle/>
        <a:p>
          <a:endParaRPr lang="en-US"/>
        </a:p>
      </dgm:t>
    </dgm:pt>
    <dgm:pt modelId="{FBD51A72-7C9F-1547-A270-1CFF977A53AD}" type="sibTrans" cxnId="{2DB9E408-3746-D44C-AA1A-F47AB6A5F983}">
      <dgm:prSet/>
      <dgm:spPr/>
      <dgm:t>
        <a:bodyPr/>
        <a:lstStyle/>
        <a:p>
          <a:endParaRPr lang="en-US"/>
        </a:p>
      </dgm:t>
    </dgm:pt>
    <dgm:pt modelId="{524C3F69-A18B-9242-8EFA-EBFB80C259A5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Online resources: </a:t>
          </a:r>
          <a:r>
            <a:rPr lang="en-US" smtClean="0">
              <a:latin typeface="Arial"/>
              <a:cs typeface="Arial"/>
              <a:hlinkClick xmlns:r="http://schemas.openxmlformats.org/officeDocument/2006/relationships" r:id="rId1"/>
            </a:rPr>
            <a:t>http://www.tgs.northwestern.edu/resources-for/postdocs/career-resources/index.html</a:t>
          </a:r>
          <a:endParaRPr lang="en-US">
            <a:latin typeface="Arial"/>
            <a:cs typeface="Arial"/>
          </a:endParaRPr>
        </a:p>
      </dgm:t>
    </dgm:pt>
    <dgm:pt modelId="{4BFDECC0-8ED4-784F-B899-D9F5B2F79654}" type="parTrans" cxnId="{EF0F92F3-3B67-8F4C-8F1C-590D2370B8B3}">
      <dgm:prSet/>
      <dgm:spPr/>
      <dgm:t>
        <a:bodyPr/>
        <a:lstStyle/>
        <a:p>
          <a:endParaRPr lang="en-US"/>
        </a:p>
      </dgm:t>
    </dgm:pt>
    <dgm:pt modelId="{33504D88-1BE7-9844-BC54-5F006A30CEB2}" type="sibTrans" cxnId="{EF0F92F3-3B67-8F4C-8F1C-590D2370B8B3}">
      <dgm:prSet/>
      <dgm:spPr/>
      <dgm:t>
        <a:bodyPr/>
        <a:lstStyle/>
        <a:p>
          <a:endParaRPr lang="en-US"/>
        </a:p>
      </dgm:t>
    </dgm:pt>
    <dgm:pt modelId="{99F0CA8C-11B3-E34A-AB4D-E1DC7BABD3CE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Individual appointments</a:t>
          </a:r>
          <a:endParaRPr lang="en-US">
            <a:latin typeface="Arial"/>
            <a:cs typeface="Arial"/>
          </a:endParaRPr>
        </a:p>
      </dgm:t>
    </dgm:pt>
    <dgm:pt modelId="{F814E86A-7010-F64D-B342-36ADFF18102D}" type="parTrans" cxnId="{8A2262F2-AF38-7D44-9F15-EDFE841C927B}">
      <dgm:prSet/>
      <dgm:spPr/>
      <dgm:t>
        <a:bodyPr/>
        <a:lstStyle/>
        <a:p>
          <a:endParaRPr lang="en-US"/>
        </a:p>
      </dgm:t>
    </dgm:pt>
    <dgm:pt modelId="{3374C49C-CDC4-0845-B43F-5EC62149AD1E}" type="sibTrans" cxnId="{8A2262F2-AF38-7D44-9F15-EDFE841C927B}">
      <dgm:prSet/>
      <dgm:spPr/>
      <dgm:t>
        <a:bodyPr/>
        <a:lstStyle/>
        <a:p>
          <a:endParaRPr lang="en-US"/>
        </a:p>
      </dgm:t>
    </dgm:pt>
    <dgm:pt modelId="{0AFF6ADF-CB92-7E4F-A547-2850F56007AD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Campus Events (info sessions, panel discussions, L&amp;OD classes, etc...)</a:t>
          </a:r>
          <a:endParaRPr lang="en-US" dirty="0">
            <a:latin typeface="Arial"/>
            <a:cs typeface="Arial"/>
          </a:endParaRPr>
        </a:p>
      </dgm:t>
    </dgm:pt>
    <dgm:pt modelId="{5CAAFA3A-50B8-9641-B56B-DEF2C3219F62}" type="parTrans" cxnId="{6CB8A1F6-60DE-D349-A609-243A7035FCBD}">
      <dgm:prSet/>
      <dgm:spPr/>
      <dgm:t>
        <a:bodyPr/>
        <a:lstStyle/>
        <a:p>
          <a:endParaRPr lang="en-US"/>
        </a:p>
      </dgm:t>
    </dgm:pt>
    <dgm:pt modelId="{22A6F8B5-826B-2E43-9C32-5E25F71C4E9B}" type="sibTrans" cxnId="{6CB8A1F6-60DE-D349-A609-243A7035FCBD}">
      <dgm:prSet/>
      <dgm:spPr/>
      <dgm:t>
        <a:bodyPr/>
        <a:lstStyle/>
        <a:p>
          <a:endParaRPr lang="en-US"/>
        </a:p>
      </dgm:t>
    </dgm:pt>
    <dgm:pt modelId="{608781EF-42D6-F448-A126-7B4AA475A5E8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Informational Interviews (LinkedIn, Professional Organizations)</a:t>
          </a:r>
          <a:endParaRPr lang="en-US" dirty="0">
            <a:latin typeface="Arial"/>
            <a:cs typeface="Arial"/>
          </a:endParaRPr>
        </a:p>
      </dgm:t>
    </dgm:pt>
    <dgm:pt modelId="{F7E11361-497A-8A49-B701-A6A0F1C78052}" type="parTrans" cxnId="{B5704040-1179-3042-8D2B-F30EEE57E056}">
      <dgm:prSet/>
      <dgm:spPr/>
      <dgm:t>
        <a:bodyPr/>
        <a:lstStyle/>
        <a:p>
          <a:endParaRPr lang="en-US"/>
        </a:p>
      </dgm:t>
    </dgm:pt>
    <dgm:pt modelId="{F6D6EF8F-A798-3F47-A2FA-49F1A665CADF}" type="sibTrans" cxnId="{B5704040-1179-3042-8D2B-F30EEE57E056}">
      <dgm:prSet/>
      <dgm:spPr/>
      <dgm:t>
        <a:bodyPr/>
        <a:lstStyle/>
        <a:p>
          <a:endParaRPr lang="en-US"/>
        </a:p>
      </dgm:t>
    </dgm:pt>
    <dgm:pt modelId="{0B07EE37-AD3A-4841-9E4D-DE7AAEBEB34A}" type="pres">
      <dgm:prSet presAssocID="{443AA894-4F99-5C4F-9A3F-54C81A001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61100-3ED6-1243-B961-0E9DC02BC675}" type="pres">
      <dgm:prSet presAssocID="{1196BAC0-0EF6-A840-847C-9FC11E66F2D2}" presName="parentText" presStyleLbl="node1" presStyleIdx="0" presStyleCnt="6" custLinFactNeighborY="-592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861397-9DAD-D24B-B04A-41DBE972497C}" type="pres">
      <dgm:prSet presAssocID="{1196BAC0-0EF6-A840-847C-9FC11E66F2D2}" presName="childText" presStyleLbl="revTx" presStyleIdx="0" presStyleCnt="3" custLinFactNeighborY="-10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5C5C-48C7-F948-B7C9-5FB3F08BC07A}" type="pres">
      <dgm:prSet presAssocID="{1F4D49E6-0F9E-EB4C-988A-FBC7B126A09D}" presName="parentText" presStyleLbl="node1" presStyleIdx="1" presStyleCnt="6" custLinFactNeighborY="-7874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2D2E7F4-BCDF-AE4E-9C11-0C8664BF266F}" type="pres">
      <dgm:prSet presAssocID="{C67BDBF5-1228-E645-B4FE-788AB24DAED8}" presName="spacer" presStyleCnt="0"/>
      <dgm:spPr/>
    </dgm:pt>
    <dgm:pt modelId="{FCC49588-0E1F-6745-8593-A52AB8D6DB94}" type="pres">
      <dgm:prSet presAssocID="{22D8F6D5-2246-8646-BEFA-B87A6FD496DC}" presName="parentText" presStyleLbl="node1" presStyleIdx="2" presStyleCnt="6" custLinFactNeighborY="-592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A38CB64-3BF4-4B4E-86E6-2DE1AC58F4FB}" type="pres">
      <dgm:prSet presAssocID="{22D8F6D5-2246-8646-BEFA-B87A6FD496DC}" presName="childText" presStyleLbl="revTx" presStyleIdx="1" presStyleCnt="3" custLinFactNeighborY="-10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D751C-557D-5D48-AAF9-24DE876F27FC}" type="pres">
      <dgm:prSet presAssocID="{14C987FC-EAA8-F84C-A647-48B5FA9944E5}" presName="parentText" presStyleLbl="node1" presStyleIdx="3" presStyleCnt="6" custLinFactNeighborY="-876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5AA750-7B76-0946-8079-647270B3F1E2}" type="pres">
      <dgm:prSet presAssocID="{14C987FC-EAA8-F84C-A647-48B5FA9944E5}" presName="childText" presStyleLbl="revTx" presStyleIdx="2" presStyleCnt="3" custLinFactNeighborY="-10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49B63-77F9-3249-BCB2-E60EFC880E46}" type="pres">
      <dgm:prSet presAssocID="{0AFF6ADF-CB92-7E4F-A547-2850F56007AD}" presName="parentText" presStyleLbl="node1" presStyleIdx="4" presStyleCnt="6" custLinFactNeighborY="-7874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FA87E1-2DE7-684F-98FA-8397E5D0C4BD}" type="pres">
      <dgm:prSet presAssocID="{22A6F8B5-826B-2E43-9C32-5E25F71C4E9B}" presName="spacer" presStyleCnt="0"/>
      <dgm:spPr/>
    </dgm:pt>
    <dgm:pt modelId="{0D7F9FC4-2A49-144A-85EB-AE83570EFB1E}" type="pres">
      <dgm:prSet presAssocID="{608781EF-42D6-F448-A126-7B4AA475A5E8}" presName="parentText" presStyleLbl="node1" presStyleIdx="5" presStyleCnt="6" custLinFactNeighborY="-7874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A805701-8CD7-C440-B161-55531AB5BD9C}" srcId="{443AA894-4F99-5C4F-9A3F-54C81A001124}" destId="{1F4D49E6-0F9E-EB4C-988A-FBC7B126A09D}" srcOrd="1" destOrd="0" parTransId="{92698C18-6A6F-484B-8B6E-54E3AA3AB05C}" sibTransId="{C67BDBF5-1228-E645-B4FE-788AB24DAED8}"/>
    <dgm:cxn modelId="{3786C7DF-DFBB-4340-AA55-178F7F44F45A}" type="presOf" srcId="{7C88202F-28F8-CE46-8ED9-3C95FC4288A8}" destId="{04861397-9DAD-D24B-B04A-41DBE972497C}" srcOrd="0" destOrd="2" presId="urn:microsoft.com/office/officeart/2005/8/layout/vList2"/>
    <dgm:cxn modelId="{30EAAA0A-BE69-AF48-97CD-76CFB4296ECB}" type="presOf" srcId="{78DC245C-40C4-3B41-AF9C-AAB5E677A075}" destId="{FA38CB64-3BF4-4B4E-86E6-2DE1AC58F4FB}" srcOrd="0" destOrd="1" presId="urn:microsoft.com/office/officeart/2005/8/layout/vList2"/>
    <dgm:cxn modelId="{54CE20DD-2B4F-4842-9589-A98BC4EA57D2}" srcId="{443AA894-4F99-5C4F-9A3F-54C81A001124}" destId="{1196BAC0-0EF6-A840-847C-9FC11E66F2D2}" srcOrd="0" destOrd="0" parTransId="{F188ED30-05B2-AA4E-8F53-6697BBBFEB86}" sibTransId="{3878B6D1-8173-DE43-8951-2CC9D5DB6107}"/>
    <dgm:cxn modelId="{FFB89BCB-B104-FA4B-A2BF-948FD56069AC}" type="presOf" srcId="{608781EF-42D6-F448-A126-7B4AA475A5E8}" destId="{0D7F9FC4-2A49-144A-85EB-AE83570EFB1E}" srcOrd="0" destOrd="0" presId="urn:microsoft.com/office/officeart/2005/8/layout/vList2"/>
    <dgm:cxn modelId="{B5704040-1179-3042-8D2B-F30EEE57E056}" srcId="{443AA894-4F99-5C4F-9A3F-54C81A001124}" destId="{608781EF-42D6-F448-A126-7B4AA475A5E8}" srcOrd="5" destOrd="0" parTransId="{F7E11361-497A-8A49-B701-A6A0F1C78052}" sibTransId="{F6D6EF8F-A798-3F47-A2FA-49F1A665CADF}"/>
    <dgm:cxn modelId="{6CB8A1F6-60DE-D349-A609-243A7035FCBD}" srcId="{443AA894-4F99-5C4F-9A3F-54C81A001124}" destId="{0AFF6ADF-CB92-7E4F-A547-2850F56007AD}" srcOrd="4" destOrd="0" parTransId="{5CAAFA3A-50B8-9641-B56B-DEF2C3219F62}" sibTransId="{22A6F8B5-826B-2E43-9C32-5E25F71C4E9B}"/>
    <dgm:cxn modelId="{9F213F9F-474D-1745-8DF5-338DFA71F51F}" srcId="{443AA894-4F99-5C4F-9A3F-54C81A001124}" destId="{22D8F6D5-2246-8646-BEFA-B87A6FD496DC}" srcOrd="2" destOrd="0" parTransId="{FC45B70C-DBE6-A54E-BD0E-A95AF38CB8B8}" sibTransId="{73331A9D-00CB-924A-A3F6-CA0FBB863D51}"/>
    <dgm:cxn modelId="{FA9C491F-BBEE-CE42-98B3-CC24D4CC73C2}" srcId="{1196BAC0-0EF6-A840-847C-9FC11E66F2D2}" destId="{7C88202F-28F8-CE46-8ED9-3C95FC4288A8}" srcOrd="2" destOrd="0" parTransId="{52C07A03-F4E5-B74B-9207-6997240DA798}" sibTransId="{CA2CE334-C814-5345-8CE5-663B13C4D977}"/>
    <dgm:cxn modelId="{1399C752-2DE9-6D45-8429-B96B081EDA83}" type="presOf" srcId="{0AFF6ADF-CB92-7E4F-A547-2850F56007AD}" destId="{B4849B63-77F9-3249-BCB2-E60EFC880E46}" srcOrd="0" destOrd="0" presId="urn:microsoft.com/office/officeart/2005/8/layout/vList2"/>
    <dgm:cxn modelId="{ED595E18-E696-9E47-811D-34C1D262B6E1}" srcId="{22D8F6D5-2246-8646-BEFA-B87A6FD496DC}" destId="{492FB6C6-3852-3D43-9759-5A9FE0C3AD8A}" srcOrd="2" destOrd="0" parTransId="{AA67F361-C44E-2048-AD19-B396334034EA}" sibTransId="{FC253E31-9EC2-8746-B886-E8F063FB6BB6}"/>
    <dgm:cxn modelId="{2338A53C-9604-A146-A414-35783086B536}" type="presOf" srcId="{99F0CA8C-11B3-E34A-AB4D-E1DC7BABD3CE}" destId="{B85AA750-7B76-0946-8079-647270B3F1E2}" srcOrd="0" destOrd="1" presId="urn:microsoft.com/office/officeart/2005/8/layout/vList2"/>
    <dgm:cxn modelId="{7ABFD35D-60C8-DB46-9065-16CCFA125150}" srcId="{22D8F6D5-2246-8646-BEFA-B87A6FD496DC}" destId="{E3F7DA4A-5338-E04C-930E-2C8777B33AA5}" srcOrd="0" destOrd="0" parTransId="{A2A9822D-45A5-E844-916F-9D942F0D2132}" sibTransId="{F39DB45D-27C2-214A-9073-8C2733ACCB22}"/>
    <dgm:cxn modelId="{2DB9E408-3746-D44C-AA1A-F47AB6A5F983}" srcId="{443AA894-4F99-5C4F-9A3F-54C81A001124}" destId="{14C987FC-EAA8-F84C-A647-48B5FA9944E5}" srcOrd="3" destOrd="0" parTransId="{85314AEC-06A9-2040-B7E6-3EB7A88F13D3}" sibTransId="{FBD51A72-7C9F-1547-A270-1CFF977A53AD}"/>
    <dgm:cxn modelId="{481D93AD-C5D1-9644-8A5D-ECD07BB00851}" type="presOf" srcId="{E3F7DA4A-5338-E04C-930E-2C8777B33AA5}" destId="{FA38CB64-3BF4-4B4E-86E6-2DE1AC58F4FB}" srcOrd="0" destOrd="0" presId="urn:microsoft.com/office/officeart/2005/8/layout/vList2"/>
    <dgm:cxn modelId="{BA1BE184-E9D8-DB43-8FC0-21ADE4C9FB4D}" srcId="{22D8F6D5-2246-8646-BEFA-B87A6FD496DC}" destId="{78DC245C-40C4-3B41-AF9C-AAB5E677A075}" srcOrd="1" destOrd="0" parTransId="{65B5CE60-5BA8-4846-8B73-08850C84A419}" sibTransId="{638436DA-8987-2443-83E0-8AF1A0EDC79A}"/>
    <dgm:cxn modelId="{6DA59ECF-D90E-B24B-AC2D-3EB9CE2510FB}" type="presOf" srcId="{524C3F69-A18B-9242-8EFA-EBFB80C259A5}" destId="{B85AA750-7B76-0946-8079-647270B3F1E2}" srcOrd="0" destOrd="0" presId="urn:microsoft.com/office/officeart/2005/8/layout/vList2"/>
    <dgm:cxn modelId="{8A2262F2-AF38-7D44-9F15-EDFE841C927B}" srcId="{14C987FC-EAA8-F84C-A647-48B5FA9944E5}" destId="{99F0CA8C-11B3-E34A-AB4D-E1DC7BABD3CE}" srcOrd="1" destOrd="0" parTransId="{F814E86A-7010-F64D-B342-36ADFF18102D}" sibTransId="{3374C49C-CDC4-0845-B43F-5EC62149AD1E}"/>
    <dgm:cxn modelId="{44339160-FF54-D947-9205-C7CEC06DA67B}" type="presOf" srcId="{1196BAC0-0EF6-A840-847C-9FC11E66F2D2}" destId="{01C61100-3ED6-1243-B961-0E9DC02BC675}" srcOrd="0" destOrd="0" presId="urn:microsoft.com/office/officeart/2005/8/layout/vList2"/>
    <dgm:cxn modelId="{5F7BEE52-28D4-F24F-8B2B-7F0B74DB38F5}" type="presOf" srcId="{C7621BFA-905C-934B-A438-97999030CF31}" destId="{04861397-9DAD-D24B-B04A-41DBE972497C}" srcOrd="0" destOrd="0" presId="urn:microsoft.com/office/officeart/2005/8/layout/vList2"/>
    <dgm:cxn modelId="{13CB3BDD-2EEA-5E49-8DF4-D1294C67FC6A}" type="presOf" srcId="{443AA894-4F99-5C4F-9A3F-54C81A001124}" destId="{0B07EE37-AD3A-4841-9E4D-DE7AAEBEB34A}" srcOrd="0" destOrd="0" presId="urn:microsoft.com/office/officeart/2005/8/layout/vList2"/>
    <dgm:cxn modelId="{EF0F92F3-3B67-8F4C-8F1C-590D2370B8B3}" srcId="{14C987FC-EAA8-F84C-A647-48B5FA9944E5}" destId="{524C3F69-A18B-9242-8EFA-EBFB80C259A5}" srcOrd="0" destOrd="0" parTransId="{4BFDECC0-8ED4-784F-B899-D9F5B2F79654}" sibTransId="{33504D88-1BE7-9844-BC54-5F006A30CEB2}"/>
    <dgm:cxn modelId="{8AB56666-C927-6245-BCAB-6FD7CB5159B9}" srcId="{1196BAC0-0EF6-A840-847C-9FC11E66F2D2}" destId="{8FFE110E-CF7D-B54D-9F5C-47913C375937}" srcOrd="1" destOrd="0" parTransId="{8769BA91-6955-BB4B-A6DD-EB06B7C0916C}" sibTransId="{6B4A4DE5-B6B5-8C42-9351-F28B6F77F7B3}"/>
    <dgm:cxn modelId="{17A0CFD2-03EB-344C-9F99-9994C0DDE89A}" type="presOf" srcId="{492FB6C6-3852-3D43-9759-5A9FE0C3AD8A}" destId="{FA38CB64-3BF4-4B4E-86E6-2DE1AC58F4FB}" srcOrd="0" destOrd="2" presId="urn:microsoft.com/office/officeart/2005/8/layout/vList2"/>
    <dgm:cxn modelId="{B34B8F50-FA0D-E84A-B070-72243F35E3BA}" srcId="{1196BAC0-0EF6-A840-847C-9FC11E66F2D2}" destId="{C7621BFA-905C-934B-A438-97999030CF31}" srcOrd="0" destOrd="0" parTransId="{6C465BA0-EE72-BD4D-B139-215C0AA17BA0}" sibTransId="{F2B88EF4-92CE-AD42-9786-BEC0E39ABBF4}"/>
    <dgm:cxn modelId="{A0470130-0F87-4E40-AC19-F28D47DBC3E1}" type="presOf" srcId="{8FFE110E-CF7D-B54D-9F5C-47913C375937}" destId="{04861397-9DAD-D24B-B04A-41DBE972497C}" srcOrd="0" destOrd="1" presId="urn:microsoft.com/office/officeart/2005/8/layout/vList2"/>
    <dgm:cxn modelId="{01EFA619-2E6D-644B-83EA-C15EA176B614}" type="presOf" srcId="{14C987FC-EAA8-F84C-A647-48B5FA9944E5}" destId="{D3AD751C-557D-5D48-AAF9-24DE876F27FC}" srcOrd="0" destOrd="0" presId="urn:microsoft.com/office/officeart/2005/8/layout/vList2"/>
    <dgm:cxn modelId="{68A6CB63-C197-4445-A468-73A3FE81FAC3}" type="presOf" srcId="{22D8F6D5-2246-8646-BEFA-B87A6FD496DC}" destId="{FCC49588-0E1F-6745-8593-A52AB8D6DB94}" srcOrd="0" destOrd="0" presId="urn:microsoft.com/office/officeart/2005/8/layout/vList2"/>
    <dgm:cxn modelId="{9E52AEA5-7840-EA44-9433-A1409B3D441F}" type="presOf" srcId="{1F4D49E6-0F9E-EB4C-988A-FBC7B126A09D}" destId="{D03E5C5C-48C7-F948-B7C9-5FB3F08BC07A}" srcOrd="0" destOrd="0" presId="urn:microsoft.com/office/officeart/2005/8/layout/vList2"/>
    <dgm:cxn modelId="{45983518-D1DA-B14F-8BEE-32F636D53729}" type="presParOf" srcId="{0B07EE37-AD3A-4841-9E4D-DE7AAEBEB34A}" destId="{01C61100-3ED6-1243-B961-0E9DC02BC675}" srcOrd="0" destOrd="0" presId="urn:microsoft.com/office/officeart/2005/8/layout/vList2"/>
    <dgm:cxn modelId="{69C74BAD-14A8-844E-A891-4ECA444DE8FD}" type="presParOf" srcId="{0B07EE37-AD3A-4841-9E4D-DE7AAEBEB34A}" destId="{04861397-9DAD-D24B-B04A-41DBE972497C}" srcOrd="1" destOrd="0" presId="urn:microsoft.com/office/officeart/2005/8/layout/vList2"/>
    <dgm:cxn modelId="{9C9FAAB1-1B78-694B-9907-115C2ECAFC3C}" type="presParOf" srcId="{0B07EE37-AD3A-4841-9E4D-DE7AAEBEB34A}" destId="{D03E5C5C-48C7-F948-B7C9-5FB3F08BC07A}" srcOrd="2" destOrd="0" presId="urn:microsoft.com/office/officeart/2005/8/layout/vList2"/>
    <dgm:cxn modelId="{919A3F38-FCE7-1044-AE1B-8F200E396742}" type="presParOf" srcId="{0B07EE37-AD3A-4841-9E4D-DE7AAEBEB34A}" destId="{E2D2E7F4-BCDF-AE4E-9C11-0C8664BF266F}" srcOrd="3" destOrd="0" presId="urn:microsoft.com/office/officeart/2005/8/layout/vList2"/>
    <dgm:cxn modelId="{26E6B30E-EF2D-3043-BA28-00F08DCFC224}" type="presParOf" srcId="{0B07EE37-AD3A-4841-9E4D-DE7AAEBEB34A}" destId="{FCC49588-0E1F-6745-8593-A52AB8D6DB94}" srcOrd="4" destOrd="0" presId="urn:microsoft.com/office/officeart/2005/8/layout/vList2"/>
    <dgm:cxn modelId="{99E0D4B1-044E-E94E-8A56-3057FA203F3B}" type="presParOf" srcId="{0B07EE37-AD3A-4841-9E4D-DE7AAEBEB34A}" destId="{FA38CB64-3BF4-4B4E-86E6-2DE1AC58F4FB}" srcOrd="5" destOrd="0" presId="urn:microsoft.com/office/officeart/2005/8/layout/vList2"/>
    <dgm:cxn modelId="{82BB2C7F-D145-B54D-BA3F-3F45C0BB415C}" type="presParOf" srcId="{0B07EE37-AD3A-4841-9E4D-DE7AAEBEB34A}" destId="{D3AD751C-557D-5D48-AAF9-24DE876F27FC}" srcOrd="6" destOrd="0" presId="urn:microsoft.com/office/officeart/2005/8/layout/vList2"/>
    <dgm:cxn modelId="{3388F64C-F31F-BB4F-91E5-A787BEE64E57}" type="presParOf" srcId="{0B07EE37-AD3A-4841-9E4D-DE7AAEBEB34A}" destId="{B85AA750-7B76-0946-8079-647270B3F1E2}" srcOrd="7" destOrd="0" presId="urn:microsoft.com/office/officeart/2005/8/layout/vList2"/>
    <dgm:cxn modelId="{9E4A015F-F7F6-2249-B980-6723175F104A}" type="presParOf" srcId="{0B07EE37-AD3A-4841-9E4D-DE7AAEBEB34A}" destId="{B4849B63-77F9-3249-BCB2-E60EFC880E46}" srcOrd="8" destOrd="0" presId="urn:microsoft.com/office/officeart/2005/8/layout/vList2"/>
    <dgm:cxn modelId="{1A1184EA-E5EE-1746-BDBB-EC76DB3829CA}" type="presParOf" srcId="{0B07EE37-AD3A-4841-9E4D-DE7AAEBEB34A}" destId="{26FA87E1-2DE7-684F-98FA-8397E5D0C4BD}" srcOrd="9" destOrd="0" presId="urn:microsoft.com/office/officeart/2005/8/layout/vList2"/>
    <dgm:cxn modelId="{1BADF900-ABFE-764F-930B-470D92C0052E}" type="presParOf" srcId="{0B07EE37-AD3A-4841-9E4D-DE7AAEBEB34A}" destId="{0D7F9FC4-2A49-144A-85EB-AE83570EFB1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3BFB2-390E-E94B-8A20-BFCC0BAB99E0}" type="doc">
      <dgm:prSet loTypeId="urn:microsoft.com/office/officeart/2005/8/layout/vList5" loCatId="" qsTypeId="urn:microsoft.com/office/officeart/2005/8/quickstyle/simple2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5EEADE54-9946-2241-92D8-B214A30E7366}">
      <dgm:prSet phldrT="[Text]" custT="1"/>
      <dgm:spPr>
        <a:solidFill>
          <a:srgbClr val="4E2A84"/>
        </a:solidFill>
        <a:ln>
          <a:noFill/>
        </a:ln>
      </dgm:spPr>
      <dgm:t>
        <a:bodyPr/>
        <a:lstStyle/>
        <a:p>
          <a:r>
            <a:rPr lang="en-US" sz="3000" b="1" dirty="0" smtClean="0">
              <a:latin typeface="Arial"/>
              <a:cs typeface="Arial"/>
            </a:rPr>
            <a:t>S</a:t>
          </a:r>
          <a:r>
            <a:rPr lang="en-US" sz="3000" dirty="0" smtClean="0">
              <a:latin typeface="Arial"/>
              <a:cs typeface="Arial"/>
            </a:rPr>
            <a:t>pecific</a:t>
          </a:r>
          <a:endParaRPr lang="en-US" sz="3000" u="sng" dirty="0">
            <a:latin typeface="Arial"/>
            <a:cs typeface="Arial"/>
          </a:endParaRPr>
        </a:p>
      </dgm:t>
    </dgm:pt>
    <dgm:pt modelId="{4F553B89-CCDE-5C48-9893-216E0A172B20}" type="parTrans" cxnId="{BA3D7D3D-5250-A649-9A5C-F57C248153D2}">
      <dgm:prSet/>
      <dgm:spPr/>
      <dgm:t>
        <a:bodyPr/>
        <a:lstStyle/>
        <a:p>
          <a:endParaRPr lang="en-US" sz="1600"/>
        </a:p>
      </dgm:t>
    </dgm:pt>
    <dgm:pt modelId="{71A95561-39B2-EE42-9EAE-C49550E74C38}" type="sibTrans" cxnId="{BA3D7D3D-5250-A649-9A5C-F57C248153D2}">
      <dgm:prSet/>
      <dgm:spPr/>
      <dgm:t>
        <a:bodyPr/>
        <a:lstStyle/>
        <a:p>
          <a:endParaRPr lang="en-US" sz="1600"/>
        </a:p>
      </dgm:t>
    </dgm:pt>
    <dgm:pt modelId="{8C1E1016-89CC-6241-9A6B-321633B27EC1}">
      <dgm:prSet phldrT="[Text]" custT="1"/>
      <dgm:spPr>
        <a:solidFill>
          <a:srgbClr val="4E2A84"/>
        </a:solidFill>
        <a:ln>
          <a:noFill/>
        </a:ln>
      </dgm:spPr>
      <dgm:t>
        <a:bodyPr/>
        <a:lstStyle/>
        <a:p>
          <a:r>
            <a:rPr lang="en-US" sz="3000" b="1" u="none" dirty="0" smtClean="0">
              <a:latin typeface="Arial"/>
              <a:cs typeface="Arial"/>
            </a:rPr>
            <a:t>A</a:t>
          </a:r>
          <a:r>
            <a:rPr lang="en-US" sz="3000" u="none" dirty="0" smtClean="0">
              <a:latin typeface="Arial"/>
              <a:cs typeface="Arial"/>
            </a:rPr>
            <a:t>ction-oriented</a:t>
          </a:r>
          <a:endParaRPr lang="en-US" sz="3000" u="none" dirty="0">
            <a:latin typeface="Arial"/>
            <a:cs typeface="Arial"/>
          </a:endParaRPr>
        </a:p>
      </dgm:t>
    </dgm:pt>
    <dgm:pt modelId="{EFE4A68E-5A67-0D46-BF4B-A3EBC50FF6F5}" type="parTrans" cxnId="{A71FF66E-424B-E749-91BE-61389FDF2164}">
      <dgm:prSet/>
      <dgm:spPr/>
      <dgm:t>
        <a:bodyPr/>
        <a:lstStyle/>
        <a:p>
          <a:endParaRPr lang="en-US" sz="1600"/>
        </a:p>
      </dgm:t>
    </dgm:pt>
    <dgm:pt modelId="{6E1AC1FE-0670-7342-A3A3-B094BB48AAB5}" type="sibTrans" cxnId="{A71FF66E-424B-E749-91BE-61389FDF2164}">
      <dgm:prSet/>
      <dgm:spPr/>
      <dgm:t>
        <a:bodyPr/>
        <a:lstStyle/>
        <a:p>
          <a:endParaRPr lang="en-US" sz="1600"/>
        </a:p>
      </dgm:t>
    </dgm:pt>
    <dgm:pt modelId="{C3DC051E-DD2C-1947-B15E-48654ECD5672}">
      <dgm:prSet phldrT="[Text]" custT="1"/>
      <dgm:spPr>
        <a:solidFill>
          <a:srgbClr val="4E2A84">
            <a:alpha val="40000"/>
          </a:srgbClr>
        </a:solidFill>
        <a:ln>
          <a:noFill/>
        </a:ln>
      </dgm:spPr>
      <dgm:t>
        <a:bodyPr/>
        <a:lstStyle/>
        <a:p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Is there an action required on your part?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C7890979-6225-BD42-92F9-78260FA57DDD}" type="parTrans" cxnId="{17D8EEDD-B4A5-B546-93E5-4FA995A239F5}">
      <dgm:prSet/>
      <dgm:spPr/>
      <dgm:t>
        <a:bodyPr/>
        <a:lstStyle/>
        <a:p>
          <a:endParaRPr lang="en-US" sz="1600"/>
        </a:p>
      </dgm:t>
    </dgm:pt>
    <dgm:pt modelId="{FDCB1160-9EB7-2C4A-98D6-EE5C18B3DAA2}" type="sibTrans" cxnId="{17D8EEDD-B4A5-B546-93E5-4FA995A239F5}">
      <dgm:prSet/>
      <dgm:spPr/>
      <dgm:t>
        <a:bodyPr/>
        <a:lstStyle/>
        <a:p>
          <a:endParaRPr lang="en-US" sz="1600"/>
        </a:p>
      </dgm:t>
    </dgm:pt>
    <dgm:pt modelId="{F188C88C-2217-9045-B3B7-9805EFF75D27}">
      <dgm:prSet phldrT="[Text]" custT="1"/>
      <dgm:spPr>
        <a:solidFill>
          <a:srgbClr val="4E2A84">
            <a:alpha val="40000"/>
          </a:srgbClr>
        </a:solidFill>
        <a:ln>
          <a:noFill/>
        </a:ln>
      </dgm:spPr>
      <dgm:t>
        <a:bodyPr/>
        <a:lstStyle/>
        <a:p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Is it focused and unambiguous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583843A2-23F3-9E40-9BFC-D25C5843B14F}" type="parTrans" cxnId="{CBFEA9E4-9537-0947-9675-7375B7090757}">
      <dgm:prSet/>
      <dgm:spPr/>
      <dgm:t>
        <a:bodyPr/>
        <a:lstStyle/>
        <a:p>
          <a:endParaRPr lang="en-US" sz="1600"/>
        </a:p>
      </dgm:t>
    </dgm:pt>
    <dgm:pt modelId="{58AE3971-D0C7-E249-BAFC-8F25C59A4EAD}" type="sibTrans" cxnId="{CBFEA9E4-9537-0947-9675-7375B7090757}">
      <dgm:prSet/>
      <dgm:spPr/>
      <dgm:t>
        <a:bodyPr/>
        <a:lstStyle/>
        <a:p>
          <a:endParaRPr lang="en-US" sz="1600"/>
        </a:p>
      </dgm:t>
    </dgm:pt>
    <dgm:pt modelId="{7A6A441D-3F63-EF4D-A155-C80FD8D60E15}">
      <dgm:prSet custT="1"/>
      <dgm:spPr>
        <a:solidFill>
          <a:srgbClr val="4E2A84">
            <a:alpha val="60000"/>
          </a:srgbClr>
        </a:solidFill>
        <a:ln>
          <a:noFill/>
        </a:ln>
      </dgm:spPr>
      <dgm:t>
        <a:bodyPr/>
        <a:lstStyle/>
        <a:p>
          <a:r>
            <a:rPr lang="en-US" sz="3000" b="1" dirty="0" smtClean="0">
              <a:latin typeface="Arial"/>
              <a:cs typeface="Arial"/>
            </a:rPr>
            <a:t>R</a:t>
          </a:r>
          <a:r>
            <a:rPr lang="en-US" sz="3000" dirty="0" smtClean="0">
              <a:latin typeface="Arial"/>
              <a:cs typeface="Arial"/>
            </a:rPr>
            <a:t>ealistic/</a:t>
          </a:r>
          <a:r>
            <a:rPr lang="en-US" sz="3000" b="1" dirty="0" smtClean="0">
              <a:latin typeface="Arial"/>
              <a:cs typeface="Arial"/>
            </a:rPr>
            <a:t>H</a:t>
          </a:r>
          <a:r>
            <a:rPr lang="en-US" sz="3000" dirty="0" smtClean="0">
              <a:latin typeface="Arial"/>
              <a:cs typeface="Arial"/>
            </a:rPr>
            <a:t>elp</a:t>
          </a:r>
          <a:endParaRPr lang="en-US" sz="3000" dirty="0">
            <a:latin typeface="Arial"/>
            <a:cs typeface="Arial"/>
          </a:endParaRPr>
        </a:p>
      </dgm:t>
    </dgm:pt>
    <dgm:pt modelId="{F0911B72-4F30-D44B-A53F-09061131CF02}" type="parTrans" cxnId="{451A3505-D42D-1142-8273-50761C208440}">
      <dgm:prSet/>
      <dgm:spPr/>
      <dgm:t>
        <a:bodyPr/>
        <a:lstStyle/>
        <a:p>
          <a:endParaRPr lang="en-US"/>
        </a:p>
      </dgm:t>
    </dgm:pt>
    <dgm:pt modelId="{BB85B2CA-8414-7447-8156-1406F2D417AF}" type="sibTrans" cxnId="{451A3505-D42D-1142-8273-50761C208440}">
      <dgm:prSet/>
      <dgm:spPr/>
      <dgm:t>
        <a:bodyPr/>
        <a:lstStyle/>
        <a:p>
          <a:endParaRPr lang="en-US"/>
        </a:p>
      </dgm:t>
    </dgm:pt>
    <dgm:pt modelId="{1A7428E6-ECC1-7D48-BBCF-6C85AAC8BE47}">
      <dgm:prSet phldrT="[Text]" custT="1"/>
      <dgm:spPr>
        <a:solidFill>
          <a:srgbClr val="4E2A84"/>
        </a:solidFill>
        <a:ln>
          <a:noFill/>
        </a:ln>
      </dgm:spPr>
      <dgm:t>
        <a:bodyPr/>
        <a:lstStyle/>
        <a:p>
          <a:r>
            <a:rPr lang="en-US" sz="3000" b="1" u="none" dirty="0" smtClean="0">
              <a:latin typeface="Arial"/>
              <a:cs typeface="Arial"/>
            </a:rPr>
            <a:t>T</a:t>
          </a:r>
          <a:r>
            <a:rPr lang="en-US" sz="3000" u="none" dirty="0" smtClean="0">
              <a:latin typeface="Arial"/>
              <a:cs typeface="Arial"/>
            </a:rPr>
            <a:t>ime-bound</a:t>
          </a:r>
          <a:endParaRPr lang="en-US" sz="3000" u="none" dirty="0">
            <a:latin typeface="Arial"/>
            <a:cs typeface="Arial"/>
          </a:endParaRPr>
        </a:p>
      </dgm:t>
    </dgm:pt>
    <dgm:pt modelId="{492A1C73-8CAB-0747-9FDE-89E891ECDE6D}" type="parTrans" cxnId="{61C5147A-36E2-E444-857B-95A2E43CA65D}">
      <dgm:prSet/>
      <dgm:spPr/>
      <dgm:t>
        <a:bodyPr/>
        <a:lstStyle/>
        <a:p>
          <a:endParaRPr lang="en-US"/>
        </a:p>
      </dgm:t>
    </dgm:pt>
    <dgm:pt modelId="{DDE99CA6-9259-D541-B59E-3F1ED7464D19}" type="sibTrans" cxnId="{61C5147A-36E2-E444-857B-95A2E43CA65D}">
      <dgm:prSet/>
      <dgm:spPr/>
      <dgm:t>
        <a:bodyPr/>
        <a:lstStyle/>
        <a:p>
          <a:endParaRPr lang="en-US"/>
        </a:p>
      </dgm:t>
    </dgm:pt>
    <dgm:pt modelId="{EE005DBE-66ED-F54A-9FD8-4427242D7F90}">
      <dgm:prSet custT="1"/>
      <dgm:spPr>
        <a:solidFill>
          <a:srgbClr val="4E2A84">
            <a:alpha val="40000"/>
          </a:srgbClr>
        </a:solidFill>
      </dgm:spPr>
      <dgm:t>
        <a:bodyPr/>
        <a:lstStyle/>
        <a:p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R: Considering difficulty and timeframe, is this goal attainable?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E8761DFD-7995-D14C-92B2-55FF08ABCA08}" type="parTrans" cxnId="{FED07585-EDC4-824C-83C8-A5379A8991D5}">
      <dgm:prSet/>
      <dgm:spPr/>
      <dgm:t>
        <a:bodyPr/>
        <a:lstStyle/>
        <a:p>
          <a:endParaRPr lang="en-US"/>
        </a:p>
      </dgm:t>
    </dgm:pt>
    <dgm:pt modelId="{A33471A4-0E9E-4546-8801-9BAD969C0DCC}" type="sibTrans" cxnId="{FED07585-EDC4-824C-83C8-A5379A8991D5}">
      <dgm:prSet/>
      <dgm:spPr/>
      <dgm:t>
        <a:bodyPr/>
        <a:lstStyle/>
        <a:p>
          <a:endParaRPr lang="en-US"/>
        </a:p>
      </dgm:t>
    </dgm:pt>
    <dgm:pt modelId="{ED73F96D-7DEA-CD41-A13E-5CB591A0F267}">
      <dgm:prSet custT="1"/>
      <dgm:spPr>
        <a:solidFill>
          <a:srgbClr val="4E2A84">
            <a:alpha val="40000"/>
          </a:srgbClr>
        </a:solidFill>
      </dgm:spPr>
      <dgm:t>
        <a:bodyPr/>
        <a:lstStyle/>
        <a:p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Could someone identify whether or not you achieved this goal?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5966FE37-DBAC-184F-B7EF-6D0B760997EB}" type="parTrans" cxnId="{FC183FE6-2050-3548-948E-B77FF438BE10}">
      <dgm:prSet/>
      <dgm:spPr/>
      <dgm:t>
        <a:bodyPr/>
        <a:lstStyle/>
        <a:p>
          <a:endParaRPr lang="en-US"/>
        </a:p>
      </dgm:t>
    </dgm:pt>
    <dgm:pt modelId="{E66A97C1-49C5-D549-AB7E-840FE51297B6}" type="sibTrans" cxnId="{FC183FE6-2050-3548-948E-B77FF438BE10}">
      <dgm:prSet/>
      <dgm:spPr/>
      <dgm:t>
        <a:bodyPr/>
        <a:lstStyle/>
        <a:p>
          <a:endParaRPr lang="en-US"/>
        </a:p>
      </dgm:t>
    </dgm:pt>
    <dgm:pt modelId="{DD35DA0E-666B-674C-B77E-4DB554D7C975}">
      <dgm:prSet custT="1"/>
      <dgm:spPr>
        <a:solidFill>
          <a:srgbClr val="4E2A84">
            <a:alpha val="40000"/>
          </a:srgbClr>
        </a:solidFill>
      </dgm:spPr>
      <dgm:t>
        <a:bodyPr/>
        <a:lstStyle/>
        <a:p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By when should you complete this goal?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7AF81B37-C5D9-794B-80B9-5EC4E3FF05A9}" type="parTrans" cxnId="{87B28091-6724-514D-ADDF-21A9930228DF}">
      <dgm:prSet/>
      <dgm:spPr/>
      <dgm:t>
        <a:bodyPr/>
        <a:lstStyle/>
        <a:p>
          <a:endParaRPr lang="en-US"/>
        </a:p>
      </dgm:t>
    </dgm:pt>
    <dgm:pt modelId="{F3D7BE17-24E9-A144-9642-8FE67F079146}" type="sibTrans" cxnId="{87B28091-6724-514D-ADDF-21A9930228DF}">
      <dgm:prSet/>
      <dgm:spPr/>
      <dgm:t>
        <a:bodyPr/>
        <a:lstStyle/>
        <a:p>
          <a:endParaRPr lang="en-US"/>
        </a:p>
      </dgm:t>
    </dgm:pt>
    <dgm:pt modelId="{3717479C-AD46-984D-8800-2F35A39853DC}">
      <dgm:prSet custT="1"/>
      <dgm:spPr>
        <a:solidFill>
          <a:srgbClr val="4E2A84">
            <a:alpha val="40000"/>
          </a:srgbClr>
        </a:solidFill>
      </dgm:spPr>
      <dgm:t>
        <a:bodyPr/>
        <a:lstStyle/>
        <a:p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Verdana" panose="020B0604030504040204" pitchFamily="34" charset="0"/>
              <a:cs typeface="Arial"/>
            </a:rPr>
            <a:t>H: Does it identify what support you need and where you’ll get it?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690C52C5-15D0-4449-A3A5-8BDDD4F43B89}" type="parTrans" cxnId="{8E936AE4-2438-A241-9DDB-DA4DAEEC443D}">
      <dgm:prSet/>
      <dgm:spPr/>
      <dgm:t>
        <a:bodyPr/>
        <a:lstStyle/>
        <a:p>
          <a:endParaRPr lang="en-US"/>
        </a:p>
      </dgm:t>
    </dgm:pt>
    <dgm:pt modelId="{CE8B2C4E-FFDF-7A44-A8D0-4D958EDB4979}" type="sibTrans" cxnId="{8E936AE4-2438-A241-9DDB-DA4DAEEC443D}">
      <dgm:prSet/>
      <dgm:spPr/>
      <dgm:t>
        <a:bodyPr/>
        <a:lstStyle/>
        <a:p>
          <a:endParaRPr lang="en-US"/>
        </a:p>
      </dgm:t>
    </dgm:pt>
    <dgm:pt modelId="{251F0E5C-9A08-C346-9085-D2A6EFE2D6E8}">
      <dgm:prSet custT="1"/>
      <dgm:spPr>
        <a:solidFill>
          <a:srgbClr val="4E2A84">
            <a:alpha val="60000"/>
          </a:srgbClr>
        </a:solidFill>
        <a:ln>
          <a:noFill/>
        </a:ln>
      </dgm:spPr>
      <dgm:t>
        <a:bodyPr/>
        <a:lstStyle/>
        <a:p>
          <a:r>
            <a:rPr lang="en-US" sz="3000" b="1" dirty="0" smtClean="0">
              <a:latin typeface="Arial"/>
              <a:cs typeface="Arial"/>
            </a:rPr>
            <a:t>M</a:t>
          </a:r>
          <a:r>
            <a:rPr lang="en-US" sz="3000" dirty="0" smtClean="0">
              <a:latin typeface="Arial"/>
              <a:cs typeface="Arial"/>
            </a:rPr>
            <a:t>easurable</a:t>
          </a:r>
          <a:endParaRPr lang="en-US" sz="3000" dirty="0">
            <a:latin typeface="Arial"/>
            <a:cs typeface="Arial"/>
          </a:endParaRPr>
        </a:p>
      </dgm:t>
    </dgm:pt>
    <dgm:pt modelId="{5BFCE471-6BBE-B54B-AB8E-2C3180C21F85}" type="sibTrans" cxnId="{464A352A-8EA9-D442-A2A2-C33586018045}">
      <dgm:prSet/>
      <dgm:spPr/>
      <dgm:t>
        <a:bodyPr/>
        <a:lstStyle/>
        <a:p>
          <a:endParaRPr lang="en-US"/>
        </a:p>
      </dgm:t>
    </dgm:pt>
    <dgm:pt modelId="{DE8AB5E5-81D1-E845-99B7-7DD10EB1AF4E}" type="parTrans" cxnId="{464A352A-8EA9-D442-A2A2-C33586018045}">
      <dgm:prSet/>
      <dgm:spPr/>
      <dgm:t>
        <a:bodyPr/>
        <a:lstStyle/>
        <a:p>
          <a:endParaRPr lang="en-US"/>
        </a:p>
      </dgm:t>
    </dgm:pt>
    <dgm:pt modelId="{2F68BC8A-3C42-EA4F-B967-188450B39307}" type="pres">
      <dgm:prSet presAssocID="{79E3BFB2-390E-E94B-8A20-BFCC0BAB99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9E9E5-68E0-8D48-BC82-B6B836DBD3DF}" type="pres">
      <dgm:prSet presAssocID="{5EEADE54-9946-2241-92D8-B214A30E7366}" presName="linNode" presStyleCnt="0"/>
      <dgm:spPr/>
    </dgm:pt>
    <dgm:pt modelId="{57BA8BBC-0B74-2E42-A46A-57704859371C}" type="pres">
      <dgm:prSet presAssocID="{5EEADE54-9946-2241-92D8-B214A30E7366}" presName="parentText" presStyleLbl="node1" presStyleIdx="0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C9F8B1-2ED4-FA46-85CA-81E57BDF60C3}" type="pres">
      <dgm:prSet presAssocID="{5EEADE54-9946-2241-92D8-B214A30E7366}" presName="descendantText" presStyleLbl="alignAccFollowNode1" presStyleIdx="0" presStyleCnt="5" custScaleX="104524" custScaleY="1099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585BB10-0C05-D444-A0C4-A866639718FC}" type="pres">
      <dgm:prSet presAssocID="{71A95561-39B2-EE42-9EAE-C49550E74C38}" presName="sp" presStyleCnt="0"/>
      <dgm:spPr/>
    </dgm:pt>
    <dgm:pt modelId="{C35A4828-87BD-7346-9268-ECDE7F11E5CB}" type="pres">
      <dgm:prSet presAssocID="{251F0E5C-9A08-C346-9085-D2A6EFE2D6E8}" presName="linNode" presStyleCnt="0"/>
      <dgm:spPr/>
    </dgm:pt>
    <dgm:pt modelId="{69D58692-21D0-5441-BC77-6DB333D51D94}" type="pres">
      <dgm:prSet presAssocID="{251F0E5C-9A08-C346-9085-D2A6EFE2D6E8}" presName="parentText" presStyleLbl="node1" presStyleIdx="1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B61E6DB-2E31-0346-A9BC-C75A493CD470}" type="pres">
      <dgm:prSet presAssocID="{251F0E5C-9A08-C346-9085-D2A6EFE2D6E8}" presName="descendantText" presStyleLbl="alignAccFollowNode1" presStyleIdx="1" presStyleCnt="5" custScaleX="10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E9A6487-DD1F-DA4A-B4A8-B7ACCC3D3632}" type="pres">
      <dgm:prSet presAssocID="{5BFCE471-6BBE-B54B-AB8E-2C3180C21F85}" presName="sp" presStyleCnt="0"/>
      <dgm:spPr/>
    </dgm:pt>
    <dgm:pt modelId="{8C493548-CA9F-1643-82DF-35EFC1ED47F9}" type="pres">
      <dgm:prSet presAssocID="{8C1E1016-89CC-6241-9A6B-321633B27EC1}" presName="linNode" presStyleCnt="0"/>
      <dgm:spPr/>
    </dgm:pt>
    <dgm:pt modelId="{9EFEEAC3-FCEF-7944-AD9F-233E5D4701DE}" type="pres">
      <dgm:prSet presAssocID="{8C1E1016-89CC-6241-9A6B-321633B27EC1}" presName="parentText" presStyleLbl="node1" presStyleIdx="2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B8BCB-F712-1A41-B1F0-8E9CDD89E84E}" type="pres">
      <dgm:prSet presAssocID="{8C1E1016-89CC-6241-9A6B-321633B27EC1}" presName="descendantText" presStyleLbl="alignAccFollowNode1" presStyleIdx="2" presStyleCnt="5" custScaleX="10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3B3E62-722B-3849-AF5C-6B5F588A9803}" type="pres">
      <dgm:prSet presAssocID="{6E1AC1FE-0670-7342-A3A3-B094BB48AAB5}" presName="sp" presStyleCnt="0"/>
      <dgm:spPr/>
    </dgm:pt>
    <dgm:pt modelId="{249B9078-91B8-9D4C-93EB-93F003329C4E}" type="pres">
      <dgm:prSet presAssocID="{7A6A441D-3F63-EF4D-A155-C80FD8D60E15}" presName="linNode" presStyleCnt="0"/>
      <dgm:spPr/>
    </dgm:pt>
    <dgm:pt modelId="{462451F0-1D2A-3E4A-8512-A92BA84FEFA9}" type="pres">
      <dgm:prSet presAssocID="{7A6A441D-3F63-EF4D-A155-C80FD8D60E15}" presName="parentText" presStyleLbl="node1" presStyleIdx="3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450889-9291-C04C-9E43-61E17611B83A}" type="pres">
      <dgm:prSet presAssocID="{7A6A441D-3F63-EF4D-A155-C80FD8D60E15}" presName="descendantText" presStyleLbl="alignAccFollowNode1" presStyleIdx="3" presStyleCnt="5" custScaleX="10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5006CE-8273-0B4C-A3C5-64B4F9AD28EE}" type="pres">
      <dgm:prSet presAssocID="{BB85B2CA-8414-7447-8156-1406F2D417AF}" presName="sp" presStyleCnt="0"/>
      <dgm:spPr/>
    </dgm:pt>
    <dgm:pt modelId="{D3873A7A-6460-964B-9129-E906D70BEF2C}" type="pres">
      <dgm:prSet presAssocID="{1A7428E6-ECC1-7D48-BBCF-6C85AAC8BE47}" presName="linNode" presStyleCnt="0"/>
      <dgm:spPr/>
    </dgm:pt>
    <dgm:pt modelId="{03A8FE66-B035-7949-B108-AC0DA27DB84B}" type="pres">
      <dgm:prSet presAssocID="{1A7428E6-ECC1-7D48-BBCF-6C85AAC8BE47}" presName="parentText" presStyleLbl="node1" presStyleIdx="4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6BB32D3-F476-D74E-A4B3-63C949832165}" type="pres">
      <dgm:prSet presAssocID="{1A7428E6-ECC1-7D48-BBCF-6C85AAC8BE47}" presName="descendantText" presStyleLbl="alignAccFollowNode1" presStyleIdx="4" presStyleCnt="5" custScaleX="10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62ADE0C6-C2DB-B34D-89E8-70F879CBF804}" type="presOf" srcId="{1A7428E6-ECC1-7D48-BBCF-6C85AAC8BE47}" destId="{03A8FE66-B035-7949-B108-AC0DA27DB84B}" srcOrd="0" destOrd="0" presId="urn:microsoft.com/office/officeart/2005/8/layout/vList5"/>
    <dgm:cxn modelId="{B461CEDC-4034-2B4E-A628-7B55EF491CCC}" type="presOf" srcId="{EE005DBE-66ED-F54A-9FD8-4427242D7F90}" destId="{51450889-9291-C04C-9E43-61E17611B83A}" srcOrd="0" destOrd="0" presId="urn:microsoft.com/office/officeart/2005/8/layout/vList5"/>
    <dgm:cxn modelId="{3635FE58-3F29-0A42-9BD3-275A5DC5603A}" type="presOf" srcId="{5EEADE54-9946-2241-92D8-B214A30E7366}" destId="{57BA8BBC-0B74-2E42-A46A-57704859371C}" srcOrd="0" destOrd="0" presId="urn:microsoft.com/office/officeart/2005/8/layout/vList5"/>
    <dgm:cxn modelId="{A5BDC4E7-6CF3-104D-81EA-BED9A920F466}" type="presOf" srcId="{3717479C-AD46-984D-8800-2F35A39853DC}" destId="{51450889-9291-C04C-9E43-61E17611B83A}" srcOrd="0" destOrd="1" presId="urn:microsoft.com/office/officeart/2005/8/layout/vList5"/>
    <dgm:cxn modelId="{61C5147A-36E2-E444-857B-95A2E43CA65D}" srcId="{79E3BFB2-390E-E94B-8A20-BFCC0BAB99E0}" destId="{1A7428E6-ECC1-7D48-BBCF-6C85AAC8BE47}" srcOrd="4" destOrd="0" parTransId="{492A1C73-8CAB-0747-9FDE-89E891ECDE6D}" sibTransId="{DDE99CA6-9259-D541-B59E-3F1ED7464D19}"/>
    <dgm:cxn modelId="{451A3505-D42D-1142-8273-50761C208440}" srcId="{79E3BFB2-390E-E94B-8A20-BFCC0BAB99E0}" destId="{7A6A441D-3F63-EF4D-A155-C80FD8D60E15}" srcOrd="3" destOrd="0" parTransId="{F0911B72-4F30-D44B-A53F-09061131CF02}" sibTransId="{BB85B2CA-8414-7447-8156-1406F2D417AF}"/>
    <dgm:cxn modelId="{EBAAD631-C80A-E546-8E27-F8287469A757}" type="presOf" srcId="{ED73F96D-7DEA-CD41-A13E-5CB591A0F267}" destId="{8B61E6DB-2E31-0346-A9BC-C75A493CD470}" srcOrd="0" destOrd="0" presId="urn:microsoft.com/office/officeart/2005/8/layout/vList5"/>
    <dgm:cxn modelId="{CBFEA9E4-9537-0947-9675-7375B7090757}" srcId="{5EEADE54-9946-2241-92D8-B214A30E7366}" destId="{F188C88C-2217-9045-B3B7-9805EFF75D27}" srcOrd="0" destOrd="0" parTransId="{583843A2-23F3-9E40-9BFC-D25C5843B14F}" sibTransId="{58AE3971-D0C7-E249-BAFC-8F25C59A4EAD}"/>
    <dgm:cxn modelId="{F4019E81-3D05-2E4E-B9B2-73B294128D9A}" type="presOf" srcId="{7A6A441D-3F63-EF4D-A155-C80FD8D60E15}" destId="{462451F0-1D2A-3E4A-8512-A92BA84FEFA9}" srcOrd="0" destOrd="0" presId="urn:microsoft.com/office/officeart/2005/8/layout/vList5"/>
    <dgm:cxn modelId="{464A352A-8EA9-D442-A2A2-C33586018045}" srcId="{79E3BFB2-390E-E94B-8A20-BFCC0BAB99E0}" destId="{251F0E5C-9A08-C346-9085-D2A6EFE2D6E8}" srcOrd="1" destOrd="0" parTransId="{DE8AB5E5-81D1-E845-99B7-7DD10EB1AF4E}" sibTransId="{5BFCE471-6BBE-B54B-AB8E-2C3180C21F85}"/>
    <dgm:cxn modelId="{37CEFC33-493A-EC46-A370-0455D7EFAB2A}" type="presOf" srcId="{8C1E1016-89CC-6241-9A6B-321633B27EC1}" destId="{9EFEEAC3-FCEF-7944-AD9F-233E5D4701DE}" srcOrd="0" destOrd="0" presId="urn:microsoft.com/office/officeart/2005/8/layout/vList5"/>
    <dgm:cxn modelId="{80F3398D-EDAA-E34A-96ED-D8B6617497D3}" type="presOf" srcId="{251F0E5C-9A08-C346-9085-D2A6EFE2D6E8}" destId="{69D58692-21D0-5441-BC77-6DB333D51D94}" srcOrd="0" destOrd="0" presId="urn:microsoft.com/office/officeart/2005/8/layout/vList5"/>
    <dgm:cxn modelId="{F0B81FEE-B873-1545-BD15-19AFA14212EF}" type="presOf" srcId="{79E3BFB2-390E-E94B-8A20-BFCC0BAB99E0}" destId="{2F68BC8A-3C42-EA4F-B967-188450B39307}" srcOrd="0" destOrd="0" presId="urn:microsoft.com/office/officeart/2005/8/layout/vList5"/>
    <dgm:cxn modelId="{8E936AE4-2438-A241-9DDB-DA4DAEEC443D}" srcId="{7A6A441D-3F63-EF4D-A155-C80FD8D60E15}" destId="{3717479C-AD46-984D-8800-2F35A39853DC}" srcOrd="1" destOrd="0" parTransId="{690C52C5-15D0-4449-A3A5-8BDDD4F43B89}" sibTransId="{CE8B2C4E-FFDF-7A44-A8D0-4D958EDB4979}"/>
    <dgm:cxn modelId="{BA3D7D3D-5250-A649-9A5C-F57C248153D2}" srcId="{79E3BFB2-390E-E94B-8A20-BFCC0BAB99E0}" destId="{5EEADE54-9946-2241-92D8-B214A30E7366}" srcOrd="0" destOrd="0" parTransId="{4F553B89-CCDE-5C48-9893-216E0A172B20}" sibTransId="{71A95561-39B2-EE42-9EAE-C49550E74C38}"/>
    <dgm:cxn modelId="{1F183724-A03F-2341-B15B-E19337E725E9}" type="presOf" srcId="{DD35DA0E-666B-674C-B77E-4DB554D7C975}" destId="{66BB32D3-F476-D74E-A4B3-63C949832165}" srcOrd="0" destOrd="0" presId="urn:microsoft.com/office/officeart/2005/8/layout/vList5"/>
    <dgm:cxn modelId="{FED07585-EDC4-824C-83C8-A5379A8991D5}" srcId="{7A6A441D-3F63-EF4D-A155-C80FD8D60E15}" destId="{EE005DBE-66ED-F54A-9FD8-4427242D7F90}" srcOrd="0" destOrd="0" parTransId="{E8761DFD-7995-D14C-92B2-55FF08ABCA08}" sibTransId="{A33471A4-0E9E-4546-8801-9BAD969C0DCC}"/>
    <dgm:cxn modelId="{FC183FE6-2050-3548-948E-B77FF438BE10}" srcId="{251F0E5C-9A08-C346-9085-D2A6EFE2D6E8}" destId="{ED73F96D-7DEA-CD41-A13E-5CB591A0F267}" srcOrd="0" destOrd="0" parTransId="{5966FE37-DBAC-184F-B7EF-6D0B760997EB}" sibTransId="{E66A97C1-49C5-D549-AB7E-840FE51297B6}"/>
    <dgm:cxn modelId="{8D3742AC-D884-614D-B735-A1AFDD826094}" type="presOf" srcId="{C3DC051E-DD2C-1947-B15E-48654ECD5672}" destId="{70FB8BCB-F712-1A41-B1F0-8E9CDD89E84E}" srcOrd="0" destOrd="0" presId="urn:microsoft.com/office/officeart/2005/8/layout/vList5"/>
    <dgm:cxn modelId="{87B28091-6724-514D-ADDF-21A9930228DF}" srcId="{1A7428E6-ECC1-7D48-BBCF-6C85AAC8BE47}" destId="{DD35DA0E-666B-674C-B77E-4DB554D7C975}" srcOrd="0" destOrd="0" parTransId="{7AF81B37-C5D9-794B-80B9-5EC4E3FF05A9}" sibTransId="{F3D7BE17-24E9-A144-9642-8FE67F079146}"/>
    <dgm:cxn modelId="{17D8EEDD-B4A5-B546-93E5-4FA995A239F5}" srcId="{8C1E1016-89CC-6241-9A6B-321633B27EC1}" destId="{C3DC051E-DD2C-1947-B15E-48654ECD5672}" srcOrd="0" destOrd="0" parTransId="{C7890979-6225-BD42-92F9-78260FA57DDD}" sibTransId="{FDCB1160-9EB7-2C4A-98D6-EE5C18B3DAA2}"/>
    <dgm:cxn modelId="{A71FF66E-424B-E749-91BE-61389FDF2164}" srcId="{79E3BFB2-390E-E94B-8A20-BFCC0BAB99E0}" destId="{8C1E1016-89CC-6241-9A6B-321633B27EC1}" srcOrd="2" destOrd="0" parTransId="{EFE4A68E-5A67-0D46-BF4B-A3EBC50FF6F5}" sibTransId="{6E1AC1FE-0670-7342-A3A3-B094BB48AAB5}"/>
    <dgm:cxn modelId="{E5603151-E4EA-BD4F-B060-58BCB3B8F7FC}" type="presOf" srcId="{F188C88C-2217-9045-B3B7-9805EFF75D27}" destId="{30C9F8B1-2ED4-FA46-85CA-81E57BDF60C3}" srcOrd="0" destOrd="0" presId="urn:microsoft.com/office/officeart/2005/8/layout/vList5"/>
    <dgm:cxn modelId="{2FCAA6C2-1250-8A4C-BE39-6A0F64755F9C}" type="presParOf" srcId="{2F68BC8A-3C42-EA4F-B967-188450B39307}" destId="{8D09E9E5-68E0-8D48-BC82-B6B836DBD3DF}" srcOrd="0" destOrd="0" presId="urn:microsoft.com/office/officeart/2005/8/layout/vList5"/>
    <dgm:cxn modelId="{48D3E0CC-7C0A-E242-90CB-90102A795C7F}" type="presParOf" srcId="{8D09E9E5-68E0-8D48-BC82-B6B836DBD3DF}" destId="{57BA8BBC-0B74-2E42-A46A-57704859371C}" srcOrd="0" destOrd="0" presId="urn:microsoft.com/office/officeart/2005/8/layout/vList5"/>
    <dgm:cxn modelId="{127E4ED3-B523-254C-8ECB-4015743C6548}" type="presParOf" srcId="{8D09E9E5-68E0-8D48-BC82-B6B836DBD3DF}" destId="{30C9F8B1-2ED4-FA46-85CA-81E57BDF60C3}" srcOrd="1" destOrd="0" presId="urn:microsoft.com/office/officeart/2005/8/layout/vList5"/>
    <dgm:cxn modelId="{DE9A2A66-E7DF-D649-BDDF-C4B82C2D757A}" type="presParOf" srcId="{2F68BC8A-3C42-EA4F-B967-188450B39307}" destId="{1585BB10-0C05-D444-A0C4-A866639718FC}" srcOrd="1" destOrd="0" presId="urn:microsoft.com/office/officeart/2005/8/layout/vList5"/>
    <dgm:cxn modelId="{CDD7F33A-5EB5-8B40-8E1D-B5AD8EFAEF74}" type="presParOf" srcId="{2F68BC8A-3C42-EA4F-B967-188450B39307}" destId="{C35A4828-87BD-7346-9268-ECDE7F11E5CB}" srcOrd="2" destOrd="0" presId="urn:microsoft.com/office/officeart/2005/8/layout/vList5"/>
    <dgm:cxn modelId="{7D1D81F1-08B9-A642-BA9B-316F8C138B27}" type="presParOf" srcId="{C35A4828-87BD-7346-9268-ECDE7F11E5CB}" destId="{69D58692-21D0-5441-BC77-6DB333D51D94}" srcOrd="0" destOrd="0" presId="urn:microsoft.com/office/officeart/2005/8/layout/vList5"/>
    <dgm:cxn modelId="{92B73B97-C404-424C-BF58-25603984DFD4}" type="presParOf" srcId="{C35A4828-87BD-7346-9268-ECDE7F11E5CB}" destId="{8B61E6DB-2E31-0346-A9BC-C75A493CD470}" srcOrd="1" destOrd="0" presId="urn:microsoft.com/office/officeart/2005/8/layout/vList5"/>
    <dgm:cxn modelId="{6F253BB5-BD29-6048-9862-E66827EBD18C}" type="presParOf" srcId="{2F68BC8A-3C42-EA4F-B967-188450B39307}" destId="{4E9A6487-DD1F-DA4A-B4A8-B7ACCC3D3632}" srcOrd="3" destOrd="0" presId="urn:microsoft.com/office/officeart/2005/8/layout/vList5"/>
    <dgm:cxn modelId="{0D728003-CF86-0E44-A0F3-5D1C4F01BB9E}" type="presParOf" srcId="{2F68BC8A-3C42-EA4F-B967-188450B39307}" destId="{8C493548-CA9F-1643-82DF-35EFC1ED47F9}" srcOrd="4" destOrd="0" presId="urn:microsoft.com/office/officeart/2005/8/layout/vList5"/>
    <dgm:cxn modelId="{D24BBE05-CCF8-404A-8BCC-F2EDFF754AA4}" type="presParOf" srcId="{8C493548-CA9F-1643-82DF-35EFC1ED47F9}" destId="{9EFEEAC3-FCEF-7944-AD9F-233E5D4701DE}" srcOrd="0" destOrd="0" presId="urn:microsoft.com/office/officeart/2005/8/layout/vList5"/>
    <dgm:cxn modelId="{1BFB4A3D-0F8C-4D48-8076-6EDEF3F8EEDA}" type="presParOf" srcId="{8C493548-CA9F-1643-82DF-35EFC1ED47F9}" destId="{70FB8BCB-F712-1A41-B1F0-8E9CDD89E84E}" srcOrd="1" destOrd="0" presId="urn:microsoft.com/office/officeart/2005/8/layout/vList5"/>
    <dgm:cxn modelId="{1C234D93-ABCF-0145-BB9B-5830E9136972}" type="presParOf" srcId="{2F68BC8A-3C42-EA4F-B967-188450B39307}" destId="{0D3B3E62-722B-3849-AF5C-6B5F588A9803}" srcOrd="5" destOrd="0" presId="urn:microsoft.com/office/officeart/2005/8/layout/vList5"/>
    <dgm:cxn modelId="{EEEC27E9-C14C-8048-A77A-218312893C56}" type="presParOf" srcId="{2F68BC8A-3C42-EA4F-B967-188450B39307}" destId="{249B9078-91B8-9D4C-93EB-93F003329C4E}" srcOrd="6" destOrd="0" presId="urn:microsoft.com/office/officeart/2005/8/layout/vList5"/>
    <dgm:cxn modelId="{04551865-C797-CA4D-82F8-8A903E0318F8}" type="presParOf" srcId="{249B9078-91B8-9D4C-93EB-93F003329C4E}" destId="{462451F0-1D2A-3E4A-8512-A92BA84FEFA9}" srcOrd="0" destOrd="0" presId="urn:microsoft.com/office/officeart/2005/8/layout/vList5"/>
    <dgm:cxn modelId="{5066B809-7605-C04E-8B31-637E2B4FE257}" type="presParOf" srcId="{249B9078-91B8-9D4C-93EB-93F003329C4E}" destId="{51450889-9291-C04C-9E43-61E17611B83A}" srcOrd="1" destOrd="0" presId="urn:microsoft.com/office/officeart/2005/8/layout/vList5"/>
    <dgm:cxn modelId="{FC828ACB-8D8A-F448-98F6-496D4E835588}" type="presParOf" srcId="{2F68BC8A-3C42-EA4F-B967-188450B39307}" destId="{495006CE-8273-0B4C-A3C5-64B4F9AD28EE}" srcOrd="7" destOrd="0" presId="urn:microsoft.com/office/officeart/2005/8/layout/vList5"/>
    <dgm:cxn modelId="{25D11CBA-2DB8-DA42-8B1D-3FDA3ABC024C}" type="presParOf" srcId="{2F68BC8A-3C42-EA4F-B967-188450B39307}" destId="{D3873A7A-6460-964B-9129-E906D70BEF2C}" srcOrd="8" destOrd="0" presId="urn:microsoft.com/office/officeart/2005/8/layout/vList5"/>
    <dgm:cxn modelId="{2235AC58-CD82-DE42-896A-1FBE8763E2D6}" type="presParOf" srcId="{D3873A7A-6460-964B-9129-E906D70BEF2C}" destId="{03A8FE66-B035-7949-B108-AC0DA27DB84B}" srcOrd="0" destOrd="0" presId="urn:microsoft.com/office/officeart/2005/8/layout/vList5"/>
    <dgm:cxn modelId="{92EA92A0-5B30-8748-8FC7-A8B1F0D8E116}" type="presParOf" srcId="{D3873A7A-6460-964B-9129-E906D70BEF2C}" destId="{66BB32D3-F476-D74E-A4B3-63C9498321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AA894-4F99-5C4F-9A3F-54C81A00112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6BAC0-0EF6-A840-847C-9FC11E66F2D2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Higher Education Recruitment Consortium (HERC)</a:t>
          </a:r>
          <a:endParaRPr lang="en-US" dirty="0">
            <a:latin typeface="Arial"/>
            <a:cs typeface="Arial"/>
          </a:endParaRPr>
        </a:p>
      </dgm:t>
    </dgm:pt>
    <dgm:pt modelId="{F188ED30-05B2-AA4E-8F53-6697BBBFEB86}" type="parTrans" cxnId="{54CE20DD-2B4F-4842-9589-A98BC4EA57D2}">
      <dgm:prSet/>
      <dgm:spPr/>
      <dgm:t>
        <a:bodyPr/>
        <a:lstStyle/>
        <a:p>
          <a:endParaRPr lang="en-US"/>
        </a:p>
      </dgm:t>
    </dgm:pt>
    <dgm:pt modelId="{3878B6D1-8173-DE43-8951-2CC9D5DB6107}" type="sibTrans" cxnId="{54CE20DD-2B4F-4842-9589-A98BC4EA57D2}">
      <dgm:prSet/>
      <dgm:spPr/>
      <dgm:t>
        <a:bodyPr/>
        <a:lstStyle/>
        <a:p>
          <a:endParaRPr lang="en-US"/>
        </a:p>
      </dgm:t>
    </dgm:pt>
    <dgm:pt modelId="{C7621BFA-905C-934B-A438-97999030CF31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Greater Chicago Midwest (GCM-HERC)</a:t>
          </a:r>
          <a:endParaRPr lang="en-US">
            <a:latin typeface="Arial"/>
            <a:cs typeface="Arial"/>
          </a:endParaRPr>
        </a:p>
      </dgm:t>
    </dgm:pt>
    <dgm:pt modelId="{6C465BA0-EE72-BD4D-B139-215C0AA17BA0}" type="parTrans" cxnId="{B34B8F50-FA0D-E84A-B070-72243F35E3BA}">
      <dgm:prSet/>
      <dgm:spPr/>
      <dgm:t>
        <a:bodyPr/>
        <a:lstStyle/>
        <a:p>
          <a:endParaRPr lang="en-US"/>
        </a:p>
      </dgm:t>
    </dgm:pt>
    <dgm:pt modelId="{F2B88EF4-92CE-AD42-9786-BEC0E39ABBF4}" type="sibTrans" cxnId="{B34B8F50-FA0D-E84A-B070-72243F35E3BA}">
      <dgm:prSet/>
      <dgm:spPr/>
      <dgm:t>
        <a:bodyPr/>
        <a:lstStyle/>
        <a:p>
          <a:endParaRPr lang="en-US"/>
        </a:p>
      </dgm:t>
    </dgm:pt>
    <dgm:pt modelId="{8FFE110E-CF7D-B54D-9F5C-47913C375937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Dual-career couples</a:t>
          </a:r>
          <a:endParaRPr lang="en-US">
            <a:latin typeface="Arial"/>
            <a:cs typeface="Arial"/>
          </a:endParaRPr>
        </a:p>
      </dgm:t>
    </dgm:pt>
    <dgm:pt modelId="{8769BA91-6955-BB4B-A6DD-EB06B7C0916C}" type="parTrans" cxnId="{8AB56666-C927-6245-BCAB-6FD7CB5159B9}">
      <dgm:prSet/>
      <dgm:spPr/>
      <dgm:t>
        <a:bodyPr/>
        <a:lstStyle/>
        <a:p>
          <a:endParaRPr lang="en-US"/>
        </a:p>
      </dgm:t>
    </dgm:pt>
    <dgm:pt modelId="{6B4A4DE5-B6B5-8C42-9351-F28B6F77F7B3}" type="sibTrans" cxnId="{8AB56666-C927-6245-BCAB-6FD7CB5159B9}">
      <dgm:prSet/>
      <dgm:spPr/>
      <dgm:t>
        <a:bodyPr/>
        <a:lstStyle/>
        <a:p>
          <a:endParaRPr lang="en-US"/>
        </a:p>
      </dgm:t>
    </dgm:pt>
    <dgm:pt modelId="{7C88202F-28F8-CE46-8ED9-3C95FC4288A8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Professional development webinars/articles</a:t>
          </a:r>
          <a:endParaRPr lang="en-US">
            <a:latin typeface="Arial"/>
            <a:cs typeface="Arial"/>
          </a:endParaRPr>
        </a:p>
      </dgm:t>
    </dgm:pt>
    <dgm:pt modelId="{52C07A03-F4E5-B74B-9207-6997240DA798}" type="parTrans" cxnId="{FA9C491F-BBEE-CE42-98B3-CC24D4CC73C2}">
      <dgm:prSet/>
      <dgm:spPr/>
      <dgm:t>
        <a:bodyPr/>
        <a:lstStyle/>
        <a:p>
          <a:endParaRPr lang="en-US"/>
        </a:p>
      </dgm:t>
    </dgm:pt>
    <dgm:pt modelId="{CA2CE334-C814-5345-8CE5-663B13C4D977}" type="sibTrans" cxnId="{FA9C491F-BBEE-CE42-98B3-CC24D4CC73C2}">
      <dgm:prSet/>
      <dgm:spPr/>
      <dgm:t>
        <a:bodyPr/>
        <a:lstStyle/>
        <a:p>
          <a:endParaRPr lang="en-US"/>
        </a:p>
      </dgm:t>
    </dgm:pt>
    <dgm:pt modelId="{1F4D49E6-0F9E-EB4C-988A-FBC7B126A09D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Versatile PhD</a:t>
          </a:r>
          <a:endParaRPr lang="en-US">
            <a:latin typeface="Arial"/>
            <a:cs typeface="Arial"/>
          </a:endParaRPr>
        </a:p>
      </dgm:t>
    </dgm:pt>
    <dgm:pt modelId="{92698C18-6A6F-484B-8B6E-54E3AA3AB05C}" type="parTrans" cxnId="{5A805701-8CD7-C440-B161-55531AB5BD9C}">
      <dgm:prSet/>
      <dgm:spPr/>
      <dgm:t>
        <a:bodyPr/>
        <a:lstStyle/>
        <a:p>
          <a:endParaRPr lang="en-US"/>
        </a:p>
      </dgm:t>
    </dgm:pt>
    <dgm:pt modelId="{C67BDBF5-1228-E645-B4FE-788AB24DAED8}" type="sibTrans" cxnId="{5A805701-8CD7-C440-B161-55531AB5BD9C}">
      <dgm:prSet/>
      <dgm:spPr/>
      <dgm:t>
        <a:bodyPr/>
        <a:lstStyle/>
        <a:p>
          <a:endParaRPr lang="en-US"/>
        </a:p>
      </dgm:t>
    </dgm:pt>
    <dgm:pt modelId="{22D8F6D5-2246-8646-BEFA-B87A6FD496DC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Northwestern Career Advancement (accessible with netid/password)</a:t>
          </a:r>
          <a:endParaRPr lang="en-US">
            <a:latin typeface="Arial"/>
            <a:cs typeface="Arial"/>
          </a:endParaRPr>
        </a:p>
      </dgm:t>
    </dgm:pt>
    <dgm:pt modelId="{FC45B70C-DBE6-A54E-BD0E-A95AF38CB8B8}" type="parTrans" cxnId="{9F213F9F-474D-1745-8DF5-338DFA71F51F}">
      <dgm:prSet/>
      <dgm:spPr/>
      <dgm:t>
        <a:bodyPr/>
        <a:lstStyle/>
        <a:p>
          <a:endParaRPr lang="en-US"/>
        </a:p>
      </dgm:t>
    </dgm:pt>
    <dgm:pt modelId="{73331A9D-00CB-924A-A3F6-CA0FBB863D51}" type="sibTrans" cxnId="{9F213F9F-474D-1745-8DF5-338DFA71F51F}">
      <dgm:prSet/>
      <dgm:spPr/>
      <dgm:t>
        <a:bodyPr/>
        <a:lstStyle/>
        <a:p>
          <a:endParaRPr lang="en-US"/>
        </a:p>
      </dgm:t>
    </dgm:pt>
    <dgm:pt modelId="{E3F7DA4A-5338-E04C-930E-2C8777B33AA5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Wetfeet</a:t>
          </a:r>
          <a:endParaRPr lang="en-US">
            <a:latin typeface="Arial"/>
            <a:cs typeface="Arial"/>
          </a:endParaRPr>
        </a:p>
      </dgm:t>
    </dgm:pt>
    <dgm:pt modelId="{A2A9822D-45A5-E844-916F-9D942F0D2132}" type="parTrans" cxnId="{7ABFD35D-60C8-DB46-9065-16CCFA125150}">
      <dgm:prSet/>
      <dgm:spPr/>
      <dgm:t>
        <a:bodyPr/>
        <a:lstStyle/>
        <a:p>
          <a:endParaRPr lang="en-US"/>
        </a:p>
      </dgm:t>
    </dgm:pt>
    <dgm:pt modelId="{F39DB45D-27C2-214A-9073-8C2733ACCB22}" type="sibTrans" cxnId="{7ABFD35D-60C8-DB46-9065-16CCFA125150}">
      <dgm:prSet/>
      <dgm:spPr/>
      <dgm:t>
        <a:bodyPr/>
        <a:lstStyle/>
        <a:p>
          <a:endParaRPr lang="en-US"/>
        </a:p>
      </dgm:t>
    </dgm:pt>
    <dgm:pt modelId="{78DC245C-40C4-3B41-AF9C-AAB5E677A075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Hoovers</a:t>
          </a:r>
          <a:endParaRPr lang="en-US">
            <a:latin typeface="Arial"/>
            <a:cs typeface="Arial"/>
          </a:endParaRPr>
        </a:p>
      </dgm:t>
    </dgm:pt>
    <dgm:pt modelId="{65B5CE60-5BA8-4846-8B73-08850C84A419}" type="parTrans" cxnId="{BA1BE184-E9D8-DB43-8FC0-21ADE4C9FB4D}">
      <dgm:prSet/>
      <dgm:spPr/>
      <dgm:t>
        <a:bodyPr/>
        <a:lstStyle/>
        <a:p>
          <a:endParaRPr lang="en-US"/>
        </a:p>
      </dgm:t>
    </dgm:pt>
    <dgm:pt modelId="{638436DA-8987-2443-83E0-8AF1A0EDC79A}" type="sibTrans" cxnId="{BA1BE184-E9D8-DB43-8FC0-21ADE4C9FB4D}">
      <dgm:prSet/>
      <dgm:spPr/>
      <dgm:t>
        <a:bodyPr/>
        <a:lstStyle/>
        <a:p>
          <a:endParaRPr lang="en-US"/>
        </a:p>
      </dgm:t>
    </dgm:pt>
    <dgm:pt modelId="{492FB6C6-3852-3D43-9759-5A9FE0C3AD8A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Career Insider (Vault)</a:t>
          </a:r>
          <a:endParaRPr lang="en-US">
            <a:latin typeface="Arial"/>
            <a:cs typeface="Arial"/>
          </a:endParaRPr>
        </a:p>
      </dgm:t>
    </dgm:pt>
    <dgm:pt modelId="{AA67F361-C44E-2048-AD19-B396334034EA}" type="parTrans" cxnId="{ED595E18-E696-9E47-811D-34C1D262B6E1}">
      <dgm:prSet/>
      <dgm:spPr/>
      <dgm:t>
        <a:bodyPr/>
        <a:lstStyle/>
        <a:p>
          <a:endParaRPr lang="en-US"/>
        </a:p>
      </dgm:t>
    </dgm:pt>
    <dgm:pt modelId="{FC253E31-9EC2-8746-B886-E8F063FB6BB6}" type="sibTrans" cxnId="{ED595E18-E696-9E47-811D-34C1D262B6E1}">
      <dgm:prSet/>
      <dgm:spPr/>
      <dgm:t>
        <a:bodyPr/>
        <a:lstStyle/>
        <a:p>
          <a:endParaRPr lang="en-US"/>
        </a:p>
      </dgm:t>
    </dgm:pt>
    <dgm:pt modelId="{14C987FC-EAA8-F84C-A647-48B5FA9944E5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Office of Postdoctoral Affairs</a:t>
          </a:r>
          <a:endParaRPr lang="en-US">
            <a:latin typeface="Arial"/>
            <a:cs typeface="Arial"/>
          </a:endParaRPr>
        </a:p>
      </dgm:t>
    </dgm:pt>
    <dgm:pt modelId="{85314AEC-06A9-2040-B7E6-3EB7A88F13D3}" type="parTrans" cxnId="{2DB9E408-3746-D44C-AA1A-F47AB6A5F983}">
      <dgm:prSet/>
      <dgm:spPr/>
      <dgm:t>
        <a:bodyPr/>
        <a:lstStyle/>
        <a:p>
          <a:endParaRPr lang="en-US"/>
        </a:p>
      </dgm:t>
    </dgm:pt>
    <dgm:pt modelId="{FBD51A72-7C9F-1547-A270-1CFF977A53AD}" type="sibTrans" cxnId="{2DB9E408-3746-D44C-AA1A-F47AB6A5F983}">
      <dgm:prSet/>
      <dgm:spPr/>
      <dgm:t>
        <a:bodyPr/>
        <a:lstStyle/>
        <a:p>
          <a:endParaRPr lang="en-US"/>
        </a:p>
      </dgm:t>
    </dgm:pt>
    <dgm:pt modelId="{524C3F69-A18B-9242-8EFA-EBFB80C259A5}">
      <dgm:prSet/>
      <dgm:spPr/>
      <dgm:t>
        <a:bodyPr/>
        <a:lstStyle/>
        <a:p>
          <a:pPr rtl="0"/>
          <a:r>
            <a:rPr lang="en-US" smtClean="0">
              <a:latin typeface="Arial"/>
              <a:cs typeface="Arial"/>
            </a:rPr>
            <a:t>Online resources: </a:t>
          </a:r>
          <a:r>
            <a:rPr lang="en-US" smtClean="0">
              <a:latin typeface="Arial"/>
              <a:cs typeface="Arial"/>
              <a:hlinkClick xmlns:r="http://schemas.openxmlformats.org/officeDocument/2006/relationships" r:id="rId1"/>
            </a:rPr>
            <a:t>http://www.tgs.northwestern.edu/resources-for/postdocs/career-resources/index.html</a:t>
          </a:r>
          <a:endParaRPr lang="en-US">
            <a:latin typeface="Arial"/>
            <a:cs typeface="Arial"/>
          </a:endParaRPr>
        </a:p>
      </dgm:t>
    </dgm:pt>
    <dgm:pt modelId="{4BFDECC0-8ED4-784F-B899-D9F5B2F79654}" type="parTrans" cxnId="{EF0F92F3-3B67-8F4C-8F1C-590D2370B8B3}">
      <dgm:prSet/>
      <dgm:spPr/>
      <dgm:t>
        <a:bodyPr/>
        <a:lstStyle/>
        <a:p>
          <a:endParaRPr lang="en-US"/>
        </a:p>
      </dgm:t>
    </dgm:pt>
    <dgm:pt modelId="{33504D88-1BE7-9844-BC54-5F006A30CEB2}" type="sibTrans" cxnId="{EF0F92F3-3B67-8F4C-8F1C-590D2370B8B3}">
      <dgm:prSet/>
      <dgm:spPr/>
      <dgm:t>
        <a:bodyPr/>
        <a:lstStyle/>
        <a:p>
          <a:endParaRPr lang="en-US"/>
        </a:p>
      </dgm:t>
    </dgm:pt>
    <dgm:pt modelId="{99F0CA8C-11B3-E34A-AB4D-E1DC7BABD3CE}">
      <dgm:prSet/>
      <dgm:spPr/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Individual appointments (both campuses)</a:t>
          </a:r>
          <a:endParaRPr lang="en-US" dirty="0">
            <a:latin typeface="Arial"/>
            <a:cs typeface="Arial"/>
          </a:endParaRPr>
        </a:p>
      </dgm:t>
    </dgm:pt>
    <dgm:pt modelId="{F814E86A-7010-F64D-B342-36ADFF18102D}" type="parTrans" cxnId="{8A2262F2-AF38-7D44-9F15-EDFE841C927B}">
      <dgm:prSet/>
      <dgm:spPr/>
      <dgm:t>
        <a:bodyPr/>
        <a:lstStyle/>
        <a:p>
          <a:endParaRPr lang="en-US"/>
        </a:p>
      </dgm:t>
    </dgm:pt>
    <dgm:pt modelId="{3374C49C-CDC4-0845-B43F-5EC62149AD1E}" type="sibTrans" cxnId="{8A2262F2-AF38-7D44-9F15-EDFE841C927B}">
      <dgm:prSet/>
      <dgm:spPr/>
      <dgm:t>
        <a:bodyPr/>
        <a:lstStyle/>
        <a:p>
          <a:endParaRPr lang="en-US"/>
        </a:p>
      </dgm:t>
    </dgm:pt>
    <dgm:pt modelId="{0AFF6ADF-CB92-7E4F-A547-2850F56007AD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Campus Events (info sessions, panel discussions, L&amp;OD classes, etc…)</a:t>
          </a:r>
          <a:endParaRPr lang="en-US" dirty="0">
            <a:latin typeface="Arial"/>
            <a:cs typeface="Arial"/>
          </a:endParaRPr>
        </a:p>
      </dgm:t>
    </dgm:pt>
    <dgm:pt modelId="{5CAAFA3A-50B8-9641-B56B-DEF2C3219F62}" type="parTrans" cxnId="{6CB8A1F6-60DE-D349-A609-243A7035FCBD}">
      <dgm:prSet/>
      <dgm:spPr/>
      <dgm:t>
        <a:bodyPr/>
        <a:lstStyle/>
        <a:p>
          <a:endParaRPr lang="en-US"/>
        </a:p>
      </dgm:t>
    </dgm:pt>
    <dgm:pt modelId="{22A6F8B5-826B-2E43-9C32-5E25F71C4E9B}" type="sibTrans" cxnId="{6CB8A1F6-60DE-D349-A609-243A7035FCBD}">
      <dgm:prSet/>
      <dgm:spPr/>
      <dgm:t>
        <a:bodyPr/>
        <a:lstStyle/>
        <a:p>
          <a:endParaRPr lang="en-US"/>
        </a:p>
      </dgm:t>
    </dgm:pt>
    <dgm:pt modelId="{608781EF-42D6-F448-A126-7B4AA475A5E8}">
      <dgm:prSet/>
      <dgm:spPr>
        <a:solidFill>
          <a:srgbClr val="4E2A84">
            <a:alpha val="60000"/>
          </a:srgbClr>
        </a:solidFill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Informational Interviews (LinkedIn, Professional Organizations)</a:t>
          </a:r>
          <a:endParaRPr lang="en-US" dirty="0">
            <a:latin typeface="Arial"/>
            <a:cs typeface="Arial"/>
          </a:endParaRPr>
        </a:p>
      </dgm:t>
    </dgm:pt>
    <dgm:pt modelId="{F7E11361-497A-8A49-B701-A6A0F1C78052}" type="parTrans" cxnId="{B5704040-1179-3042-8D2B-F30EEE57E056}">
      <dgm:prSet/>
      <dgm:spPr/>
      <dgm:t>
        <a:bodyPr/>
        <a:lstStyle/>
        <a:p>
          <a:endParaRPr lang="en-US"/>
        </a:p>
      </dgm:t>
    </dgm:pt>
    <dgm:pt modelId="{F6D6EF8F-A798-3F47-A2FA-49F1A665CADF}" type="sibTrans" cxnId="{B5704040-1179-3042-8D2B-F30EEE57E056}">
      <dgm:prSet/>
      <dgm:spPr/>
      <dgm:t>
        <a:bodyPr/>
        <a:lstStyle/>
        <a:p>
          <a:endParaRPr lang="en-US"/>
        </a:p>
      </dgm:t>
    </dgm:pt>
    <dgm:pt modelId="{0B07EE37-AD3A-4841-9E4D-DE7AAEBEB34A}" type="pres">
      <dgm:prSet presAssocID="{443AA894-4F99-5C4F-9A3F-54C81A001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61100-3ED6-1243-B961-0E9DC02BC675}" type="pres">
      <dgm:prSet presAssocID="{1196BAC0-0EF6-A840-847C-9FC11E66F2D2}" presName="parentText" presStyleLbl="node1" presStyleIdx="0" presStyleCnt="6" custLinFactNeighborY="-592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861397-9DAD-D24B-B04A-41DBE972497C}" type="pres">
      <dgm:prSet presAssocID="{1196BAC0-0EF6-A840-847C-9FC11E66F2D2}" presName="childText" presStyleLbl="revTx" presStyleIdx="0" presStyleCnt="3" custLinFactNeighborY="-10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5C5C-48C7-F948-B7C9-5FB3F08BC07A}" type="pres">
      <dgm:prSet presAssocID="{1F4D49E6-0F9E-EB4C-988A-FBC7B126A09D}" presName="parentText" presStyleLbl="node1" presStyleIdx="1" presStyleCnt="6" custLinFactNeighborY="-7874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2D2E7F4-BCDF-AE4E-9C11-0C8664BF266F}" type="pres">
      <dgm:prSet presAssocID="{C67BDBF5-1228-E645-B4FE-788AB24DAED8}" presName="spacer" presStyleCnt="0"/>
      <dgm:spPr/>
    </dgm:pt>
    <dgm:pt modelId="{FCC49588-0E1F-6745-8593-A52AB8D6DB94}" type="pres">
      <dgm:prSet presAssocID="{22D8F6D5-2246-8646-BEFA-B87A6FD496DC}" presName="parentText" presStyleLbl="node1" presStyleIdx="2" presStyleCnt="6" custLinFactNeighborY="-592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A38CB64-3BF4-4B4E-86E6-2DE1AC58F4FB}" type="pres">
      <dgm:prSet presAssocID="{22D8F6D5-2246-8646-BEFA-B87A6FD496DC}" presName="childText" presStyleLbl="revTx" presStyleIdx="1" presStyleCnt="3" custLinFactNeighborY="-10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D751C-557D-5D48-AAF9-24DE876F27FC}" type="pres">
      <dgm:prSet presAssocID="{14C987FC-EAA8-F84C-A647-48B5FA9944E5}" presName="parentText" presStyleLbl="node1" presStyleIdx="3" presStyleCnt="6" custLinFactNeighborY="-876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5AA750-7B76-0946-8079-647270B3F1E2}" type="pres">
      <dgm:prSet presAssocID="{14C987FC-EAA8-F84C-A647-48B5FA9944E5}" presName="childText" presStyleLbl="revTx" presStyleIdx="2" presStyleCnt="3" custLinFactNeighborY="-10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49B63-77F9-3249-BCB2-E60EFC880E46}" type="pres">
      <dgm:prSet presAssocID="{0AFF6ADF-CB92-7E4F-A547-2850F56007AD}" presName="parentText" presStyleLbl="node1" presStyleIdx="4" presStyleCnt="6" custLinFactNeighborY="-7874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FA87E1-2DE7-684F-98FA-8397E5D0C4BD}" type="pres">
      <dgm:prSet presAssocID="{22A6F8B5-826B-2E43-9C32-5E25F71C4E9B}" presName="spacer" presStyleCnt="0"/>
      <dgm:spPr/>
    </dgm:pt>
    <dgm:pt modelId="{0D7F9FC4-2A49-144A-85EB-AE83570EFB1E}" type="pres">
      <dgm:prSet presAssocID="{608781EF-42D6-F448-A126-7B4AA475A5E8}" presName="parentText" presStyleLbl="node1" presStyleIdx="5" presStyleCnt="6" custLinFactNeighborY="-7874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D038354-3188-514C-A1A6-DEAD241E843A}" type="presOf" srcId="{492FB6C6-3852-3D43-9759-5A9FE0C3AD8A}" destId="{FA38CB64-3BF4-4B4E-86E6-2DE1AC58F4FB}" srcOrd="0" destOrd="2" presId="urn:microsoft.com/office/officeart/2005/8/layout/vList2"/>
    <dgm:cxn modelId="{B47E7D47-C847-FB45-A1BB-BC77F4AD1121}" type="presOf" srcId="{524C3F69-A18B-9242-8EFA-EBFB80C259A5}" destId="{B85AA750-7B76-0946-8079-647270B3F1E2}" srcOrd="0" destOrd="0" presId="urn:microsoft.com/office/officeart/2005/8/layout/vList2"/>
    <dgm:cxn modelId="{B318BFE4-5188-CB45-8848-D24B74327444}" type="presOf" srcId="{E3F7DA4A-5338-E04C-930E-2C8777B33AA5}" destId="{FA38CB64-3BF4-4B4E-86E6-2DE1AC58F4FB}" srcOrd="0" destOrd="0" presId="urn:microsoft.com/office/officeart/2005/8/layout/vList2"/>
    <dgm:cxn modelId="{B34B8F50-FA0D-E84A-B070-72243F35E3BA}" srcId="{1196BAC0-0EF6-A840-847C-9FC11E66F2D2}" destId="{C7621BFA-905C-934B-A438-97999030CF31}" srcOrd="0" destOrd="0" parTransId="{6C465BA0-EE72-BD4D-B139-215C0AA17BA0}" sibTransId="{F2B88EF4-92CE-AD42-9786-BEC0E39ABBF4}"/>
    <dgm:cxn modelId="{BA1BE184-E9D8-DB43-8FC0-21ADE4C9FB4D}" srcId="{22D8F6D5-2246-8646-BEFA-B87A6FD496DC}" destId="{78DC245C-40C4-3B41-AF9C-AAB5E677A075}" srcOrd="1" destOrd="0" parTransId="{65B5CE60-5BA8-4846-8B73-08850C84A419}" sibTransId="{638436DA-8987-2443-83E0-8AF1A0EDC79A}"/>
    <dgm:cxn modelId="{E6F09D95-728F-2E43-AC08-9E85633BC97F}" type="presOf" srcId="{99F0CA8C-11B3-E34A-AB4D-E1DC7BABD3CE}" destId="{B85AA750-7B76-0946-8079-647270B3F1E2}" srcOrd="0" destOrd="1" presId="urn:microsoft.com/office/officeart/2005/8/layout/vList2"/>
    <dgm:cxn modelId="{B5704040-1179-3042-8D2B-F30EEE57E056}" srcId="{443AA894-4F99-5C4F-9A3F-54C81A001124}" destId="{608781EF-42D6-F448-A126-7B4AA475A5E8}" srcOrd="5" destOrd="0" parTransId="{F7E11361-497A-8A49-B701-A6A0F1C78052}" sibTransId="{F6D6EF8F-A798-3F47-A2FA-49F1A665CADF}"/>
    <dgm:cxn modelId="{5D920F98-F8E3-304D-8207-651260445743}" type="presOf" srcId="{608781EF-42D6-F448-A126-7B4AA475A5E8}" destId="{0D7F9FC4-2A49-144A-85EB-AE83570EFB1E}" srcOrd="0" destOrd="0" presId="urn:microsoft.com/office/officeart/2005/8/layout/vList2"/>
    <dgm:cxn modelId="{F0E64ACB-F13F-E54B-B22D-5B77A1734ED5}" type="presOf" srcId="{7C88202F-28F8-CE46-8ED9-3C95FC4288A8}" destId="{04861397-9DAD-D24B-B04A-41DBE972497C}" srcOrd="0" destOrd="2" presId="urn:microsoft.com/office/officeart/2005/8/layout/vList2"/>
    <dgm:cxn modelId="{FA9C491F-BBEE-CE42-98B3-CC24D4CC73C2}" srcId="{1196BAC0-0EF6-A840-847C-9FC11E66F2D2}" destId="{7C88202F-28F8-CE46-8ED9-3C95FC4288A8}" srcOrd="2" destOrd="0" parTransId="{52C07A03-F4E5-B74B-9207-6997240DA798}" sibTransId="{CA2CE334-C814-5345-8CE5-663B13C4D977}"/>
    <dgm:cxn modelId="{A61A41AC-1965-C649-8A15-0B7DB7742CEA}" type="presOf" srcId="{8FFE110E-CF7D-B54D-9F5C-47913C375937}" destId="{04861397-9DAD-D24B-B04A-41DBE972497C}" srcOrd="0" destOrd="1" presId="urn:microsoft.com/office/officeart/2005/8/layout/vList2"/>
    <dgm:cxn modelId="{4F585391-A716-314B-A2B4-9AF2B674FACB}" type="presOf" srcId="{78DC245C-40C4-3B41-AF9C-AAB5E677A075}" destId="{FA38CB64-3BF4-4B4E-86E6-2DE1AC58F4FB}" srcOrd="0" destOrd="1" presId="urn:microsoft.com/office/officeart/2005/8/layout/vList2"/>
    <dgm:cxn modelId="{F9A4385D-637F-0744-B388-69D7735E5174}" type="presOf" srcId="{1F4D49E6-0F9E-EB4C-988A-FBC7B126A09D}" destId="{D03E5C5C-48C7-F948-B7C9-5FB3F08BC07A}" srcOrd="0" destOrd="0" presId="urn:microsoft.com/office/officeart/2005/8/layout/vList2"/>
    <dgm:cxn modelId="{8AB56666-C927-6245-BCAB-6FD7CB5159B9}" srcId="{1196BAC0-0EF6-A840-847C-9FC11E66F2D2}" destId="{8FFE110E-CF7D-B54D-9F5C-47913C375937}" srcOrd="1" destOrd="0" parTransId="{8769BA91-6955-BB4B-A6DD-EB06B7C0916C}" sibTransId="{6B4A4DE5-B6B5-8C42-9351-F28B6F77F7B3}"/>
    <dgm:cxn modelId="{095A254B-7512-0C41-84C2-B19642FFE798}" type="presOf" srcId="{14C987FC-EAA8-F84C-A647-48B5FA9944E5}" destId="{D3AD751C-557D-5D48-AAF9-24DE876F27FC}" srcOrd="0" destOrd="0" presId="urn:microsoft.com/office/officeart/2005/8/layout/vList2"/>
    <dgm:cxn modelId="{5A805701-8CD7-C440-B161-55531AB5BD9C}" srcId="{443AA894-4F99-5C4F-9A3F-54C81A001124}" destId="{1F4D49E6-0F9E-EB4C-988A-FBC7B126A09D}" srcOrd="1" destOrd="0" parTransId="{92698C18-6A6F-484B-8B6E-54E3AA3AB05C}" sibTransId="{C67BDBF5-1228-E645-B4FE-788AB24DAED8}"/>
    <dgm:cxn modelId="{ED595E18-E696-9E47-811D-34C1D262B6E1}" srcId="{22D8F6D5-2246-8646-BEFA-B87A6FD496DC}" destId="{492FB6C6-3852-3D43-9759-5A9FE0C3AD8A}" srcOrd="2" destOrd="0" parTransId="{AA67F361-C44E-2048-AD19-B396334034EA}" sibTransId="{FC253E31-9EC2-8746-B886-E8F063FB6BB6}"/>
    <dgm:cxn modelId="{7AD06004-D43A-1C40-9BFE-F0EBA734E1D6}" type="presOf" srcId="{22D8F6D5-2246-8646-BEFA-B87A6FD496DC}" destId="{FCC49588-0E1F-6745-8593-A52AB8D6DB94}" srcOrd="0" destOrd="0" presId="urn:microsoft.com/office/officeart/2005/8/layout/vList2"/>
    <dgm:cxn modelId="{9F213F9F-474D-1745-8DF5-338DFA71F51F}" srcId="{443AA894-4F99-5C4F-9A3F-54C81A001124}" destId="{22D8F6D5-2246-8646-BEFA-B87A6FD496DC}" srcOrd="2" destOrd="0" parTransId="{FC45B70C-DBE6-A54E-BD0E-A95AF38CB8B8}" sibTransId="{73331A9D-00CB-924A-A3F6-CA0FBB863D51}"/>
    <dgm:cxn modelId="{EF0F92F3-3B67-8F4C-8F1C-590D2370B8B3}" srcId="{14C987FC-EAA8-F84C-A647-48B5FA9944E5}" destId="{524C3F69-A18B-9242-8EFA-EBFB80C259A5}" srcOrd="0" destOrd="0" parTransId="{4BFDECC0-8ED4-784F-B899-D9F5B2F79654}" sibTransId="{33504D88-1BE7-9844-BC54-5F006A30CEB2}"/>
    <dgm:cxn modelId="{752CEE0B-6C52-DB4F-828D-FAFF52C2B5C2}" type="presOf" srcId="{0AFF6ADF-CB92-7E4F-A547-2850F56007AD}" destId="{B4849B63-77F9-3249-BCB2-E60EFC880E46}" srcOrd="0" destOrd="0" presId="urn:microsoft.com/office/officeart/2005/8/layout/vList2"/>
    <dgm:cxn modelId="{6AEF9F7C-6960-6447-9FD1-0459D9DC0390}" type="presOf" srcId="{C7621BFA-905C-934B-A438-97999030CF31}" destId="{04861397-9DAD-D24B-B04A-41DBE972497C}" srcOrd="0" destOrd="0" presId="urn:microsoft.com/office/officeart/2005/8/layout/vList2"/>
    <dgm:cxn modelId="{CE434583-5E48-9149-B40A-AC4C57146A40}" type="presOf" srcId="{443AA894-4F99-5C4F-9A3F-54C81A001124}" destId="{0B07EE37-AD3A-4841-9E4D-DE7AAEBEB34A}" srcOrd="0" destOrd="0" presId="urn:microsoft.com/office/officeart/2005/8/layout/vList2"/>
    <dgm:cxn modelId="{2DB9E408-3746-D44C-AA1A-F47AB6A5F983}" srcId="{443AA894-4F99-5C4F-9A3F-54C81A001124}" destId="{14C987FC-EAA8-F84C-A647-48B5FA9944E5}" srcOrd="3" destOrd="0" parTransId="{85314AEC-06A9-2040-B7E6-3EB7A88F13D3}" sibTransId="{FBD51A72-7C9F-1547-A270-1CFF977A53AD}"/>
    <dgm:cxn modelId="{54CE20DD-2B4F-4842-9589-A98BC4EA57D2}" srcId="{443AA894-4F99-5C4F-9A3F-54C81A001124}" destId="{1196BAC0-0EF6-A840-847C-9FC11E66F2D2}" srcOrd="0" destOrd="0" parTransId="{F188ED30-05B2-AA4E-8F53-6697BBBFEB86}" sibTransId="{3878B6D1-8173-DE43-8951-2CC9D5DB6107}"/>
    <dgm:cxn modelId="{7ABFD35D-60C8-DB46-9065-16CCFA125150}" srcId="{22D8F6D5-2246-8646-BEFA-B87A6FD496DC}" destId="{E3F7DA4A-5338-E04C-930E-2C8777B33AA5}" srcOrd="0" destOrd="0" parTransId="{A2A9822D-45A5-E844-916F-9D942F0D2132}" sibTransId="{F39DB45D-27C2-214A-9073-8C2733ACCB22}"/>
    <dgm:cxn modelId="{8A2262F2-AF38-7D44-9F15-EDFE841C927B}" srcId="{14C987FC-EAA8-F84C-A647-48B5FA9944E5}" destId="{99F0CA8C-11B3-E34A-AB4D-E1DC7BABD3CE}" srcOrd="1" destOrd="0" parTransId="{F814E86A-7010-F64D-B342-36ADFF18102D}" sibTransId="{3374C49C-CDC4-0845-B43F-5EC62149AD1E}"/>
    <dgm:cxn modelId="{6CB8A1F6-60DE-D349-A609-243A7035FCBD}" srcId="{443AA894-4F99-5C4F-9A3F-54C81A001124}" destId="{0AFF6ADF-CB92-7E4F-A547-2850F56007AD}" srcOrd="4" destOrd="0" parTransId="{5CAAFA3A-50B8-9641-B56B-DEF2C3219F62}" sibTransId="{22A6F8B5-826B-2E43-9C32-5E25F71C4E9B}"/>
    <dgm:cxn modelId="{DE192BFB-C7BA-1F4F-89FE-658256FD5CE2}" type="presOf" srcId="{1196BAC0-0EF6-A840-847C-9FC11E66F2D2}" destId="{01C61100-3ED6-1243-B961-0E9DC02BC675}" srcOrd="0" destOrd="0" presId="urn:microsoft.com/office/officeart/2005/8/layout/vList2"/>
    <dgm:cxn modelId="{5669A205-E2BE-2044-8BD9-58C1393EF267}" type="presParOf" srcId="{0B07EE37-AD3A-4841-9E4D-DE7AAEBEB34A}" destId="{01C61100-3ED6-1243-B961-0E9DC02BC675}" srcOrd="0" destOrd="0" presId="urn:microsoft.com/office/officeart/2005/8/layout/vList2"/>
    <dgm:cxn modelId="{0D92669A-D0E2-FC4A-ADA5-7D29C34F61BE}" type="presParOf" srcId="{0B07EE37-AD3A-4841-9E4D-DE7AAEBEB34A}" destId="{04861397-9DAD-D24B-B04A-41DBE972497C}" srcOrd="1" destOrd="0" presId="urn:microsoft.com/office/officeart/2005/8/layout/vList2"/>
    <dgm:cxn modelId="{93D24EE0-008C-FA41-B200-6327B824F6CC}" type="presParOf" srcId="{0B07EE37-AD3A-4841-9E4D-DE7AAEBEB34A}" destId="{D03E5C5C-48C7-F948-B7C9-5FB3F08BC07A}" srcOrd="2" destOrd="0" presId="urn:microsoft.com/office/officeart/2005/8/layout/vList2"/>
    <dgm:cxn modelId="{3EAA15A5-CEA2-1E47-BEA3-B403522403AB}" type="presParOf" srcId="{0B07EE37-AD3A-4841-9E4D-DE7AAEBEB34A}" destId="{E2D2E7F4-BCDF-AE4E-9C11-0C8664BF266F}" srcOrd="3" destOrd="0" presId="urn:microsoft.com/office/officeart/2005/8/layout/vList2"/>
    <dgm:cxn modelId="{6A093677-F9A0-0742-8C51-195EA54D5BCB}" type="presParOf" srcId="{0B07EE37-AD3A-4841-9E4D-DE7AAEBEB34A}" destId="{FCC49588-0E1F-6745-8593-A52AB8D6DB94}" srcOrd="4" destOrd="0" presId="urn:microsoft.com/office/officeart/2005/8/layout/vList2"/>
    <dgm:cxn modelId="{4F65C1B9-08FF-394D-8C31-190A06A16D7C}" type="presParOf" srcId="{0B07EE37-AD3A-4841-9E4D-DE7AAEBEB34A}" destId="{FA38CB64-3BF4-4B4E-86E6-2DE1AC58F4FB}" srcOrd="5" destOrd="0" presId="urn:microsoft.com/office/officeart/2005/8/layout/vList2"/>
    <dgm:cxn modelId="{A78B579B-04E6-874C-8B76-59B3C7DF2290}" type="presParOf" srcId="{0B07EE37-AD3A-4841-9E4D-DE7AAEBEB34A}" destId="{D3AD751C-557D-5D48-AAF9-24DE876F27FC}" srcOrd="6" destOrd="0" presId="urn:microsoft.com/office/officeart/2005/8/layout/vList2"/>
    <dgm:cxn modelId="{3E9A369B-55EF-9644-A961-D4BE200AC954}" type="presParOf" srcId="{0B07EE37-AD3A-4841-9E4D-DE7AAEBEB34A}" destId="{B85AA750-7B76-0946-8079-647270B3F1E2}" srcOrd="7" destOrd="0" presId="urn:microsoft.com/office/officeart/2005/8/layout/vList2"/>
    <dgm:cxn modelId="{AEAA41B2-1C4E-0246-93F8-E5650FF5E24F}" type="presParOf" srcId="{0B07EE37-AD3A-4841-9E4D-DE7AAEBEB34A}" destId="{B4849B63-77F9-3249-BCB2-E60EFC880E46}" srcOrd="8" destOrd="0" presId="urn:microsoft.com/office/officeart/2005/8/layout/vList2"/>
    <dgm:cxn modelId="{2F600665-2296-6747-89F3-8F95244F79F5}" type="presParOf" srcId="{0B07EE37-AD3A-4841-9E4D-DE7AAEBEB34A}" destId="{26FA87E1-2DE7-684F-98FA-8397E5D0C4BD}" srcOrd="9" destOrd="0" presId="urn:microsoft.com/office/officeart/2005/8/layout/vList2"/>
    <dgm:cxn modelId="{96203D40-DA5F-464E-AE8B-A29AC3F294E8}" type="presParOf" srcId="{0B07EE37-AD3A-4841-9E4D-DE7AAEBEB34A}" destId="{0D7F9FC4-2A49-144A-85EB-AE83570EFB1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1100-3ED6-1243-B961-0E9DC02BC675}">
      <dsp:nvSpPr>
        <dsp:cNvPr id="0" name=""/>
        <dsp:cNvSpPr/>
      </dsp:nvSpPr>
      <dsp:spPr>
        <a:xfrm>
          <a:off x="0" y="6334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Higher Education Recruitment Consortium (HERC)</a:t>
          </a:r>
          <a:endParaRPr lang="en-US" sz="1600" kern="1200" dirty="0">
            <a:latin typeface="Arial"/>
            <a:cs typeface="Arial"/>
          </a:endParaRPr>
        </a:p>
      </dsp:txBody>
      <dsp:txXfrm>
        <a:off x="0" y="63349"/>
        <a:ext cx="8356601" cy="346319"/>
      </dsp:txXfrm>
    </dsp:sp>
    <dsp:sp modelId="{04861397-9DAD-D24B-B04A-41DBE972497C}">
      <dsp:nvSpPr>
        <dsp:cNvPr id="0" name=""/>
        <dsp:cNvSpPr/>
      </dsp:nvSpPr>
      <dsp:spPr>
        <a:xfrm>
          <a:off x="0" y="409674"/>
          <a:ext cx="8356601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22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Greater Chicago Midwest (GCM-HERC)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Dual-career couples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Professional development webinars/articles</a:t>
          </a:r>
          <a:endParaRPr lang="en-US" sz="1200" kern="1200">
            <a:latin typeface="Arial"/>
            <a:cs typeface="Arial"/>
          </a:endParaRPr>
        </a:p>
      </dsp:txBody>
      <dsp:txXfrm>
        <a:off x="0" y="409674"/>
        <a:ext cx="8356601" cy="612720"/>
      </dsp:txXfrm>
    </dsp:sp>
    <dsp:sp modelId="{D03E5C5C-48C7-F948-B7C9-5FB3F08BC07A}">
      <dsp:nvSpPr>
        <dsp:cNvPr id="0" name=""/>
        <dsp:cNvSpPr/>
      </dsp:nvSpPr>
      <dsp:spPr>
        <a:xfrm>
          <a:off x="0" y="102238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Versatile PhD</a:t>
          </a:r>
          <a:endParaRPr lang="en-US" sz="1600" kern="1200">
            <a:latin typeface="Arial"/>
            <a:cs typeface="Arial"/>
          </a:endParaRPr>
        </a:p>
      </dsp:txBody>
      <dsp:txXfrm>
        <a:off x="0" y="1022389"/>
        <a:ext cx="8356601" cy="346319"/>
      </dsp:txXfrm>
    </dsp:sp>
    <dsp:sp modelId="{FCC49588-0E1F-6745-8593-A52AB8D6DB94}">
      <dsp:nvSpPr>
        <dsp:cNvPr id="0" name=""/>
        <dsp:cNvSpPr/>
      </dsp:nvSpPr>
      <dsp:spPr>
        <a:xfrm>
          <a:off x="0" y="141478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Northwestern Career Advancement (accessible with netid/password)</a:t>
          </a:r>
          <a:endParaRPr lang="en-US" sz="1600" kern="1200">
            <a:latin typeface="Arial"/>
            <a:cs typeface="Arial"/>
          </a:endParaRPr>
        </a:p>
      </dsp:txBody>
      <dsp:txXfrm>
        <a:off x="0" y="1414789"/>
        <a:ext cx="8356601" cy="346319"/>
      </dsp:txXfrm>
    </dsp:sp>
    <dsp:sp modelId="{FA38CB64-3BF4-4B4E-86E6-2DE1AC58F4FB}">
      <dsp:nvSpPr>
        <dsp:cNvPr id="0" name=""/>
        <dsp:cNvSpPr/>
      </dsp:nvSpPr>
      <dsp:spPr>
        <a:xfrm>
          <a:off x="0" y="1761114"/>
          <a:ext cx="8356601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22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Wetfeet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Hoovers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Career Insider (Vault)</a:t>
          </a:r>
          <a:endParaRPr lang="en-US" sz="1200" kern="1200">
            <a:latin typeface="Arial"/>
            <a:cs typeface="Arial"/>
          </a:endParaRPr>
        </a:p>
      </dsp:txBody>
      <dsp:txXfrm>
        <a:off x="0" y="1761114"/>
        <a:ext cx="8356601" cy="612720"/>
      </dsp:txXfrm>
    </dsp:sp>
    <dsp:sp modelId="{D3AD751C-557D-5D48-AAF9-24DE876F27FC}">
      <dsp:nvSpPr>
        <dsp:cNvPr id="0" name=""/>
        <dsp:cNvSpPr/>
      </dsp:nvSpPr>
      <dsp:spPr>
        <a:xfrm>
          <a:off x="0" y="2373836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Office of Postdoctoral Affairs</a:t>
          </a:r>
          <a:endParaRPr lang="en-US" sz="1600" kern="1200">
            <a:latin typeface="Arial"/>
            <a:cs typeface="Arial"/>
          </a:endParaRPr>
        </a:p>
      </dsp:txBody>
      <dsp:txXfrm>
        <a:off x="0" y="2373836"/>
        <a:ext cx="8356601" cy="346319"/>
      </dsp:txXfrm>
    </dsp:sp>
    <dsp:sp modelId="{B85AA750-7B76-0946-8079-647270B3F1E2}">
      <dsp:nvSpPr>
        <dsp:cNvPr id="0" name=""/>
        <dsp:cNvSpPr/>
      </dsp:nvSpPr>
      <dsp:spPr>
        <a:xfrm>
          <a:off x="0" y="2720154"/>
          <a:ext cx="8356601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22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Online resources: </a:t>
          </a:r>
          <a:r>
            <a:rPr lang="en-US" sz="1200" kern="1200" smtClean="0">
              <a:latin typeface="Arial"/>
              <a:cs typeface="Arial"/>
              <a:hlinkClick xmlns:r="http://schemas.openxmlformats.org/officeDocument/2006/relationships" r:id="rId1"/>
            </a:rPr>
            <a:t>http://www.tgs.northwestern.edu/resources-for/postdocs/career-resources/index.html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Individual appointments</a:t>
          </a:r>
          <a:endParaRPr lang="en-US" sz="1200" kern="1200">
            <a:latin typeface="Arial"/>
            <a:cs typeface="Arial"/>
          </a:endParaRPr>
        </a:p>
      </dsp:txBody>
      <dsp:txXfrm>
        <a:off x="0" y="2720154"/>
        <a:ext cx="8356601" cy="414000"/>
      </dsp:txXfrm>
    </dsp:sp>
    <dsp:sp modelId="{B4849B63-77F9-3249-BCB2-E60EFC880E46}">
      <dsp:nvSpPr>
        <dsp:cNvPr id="0" name=""/>
        <dsp:cNvSpPr/>
      </dsp:nvSpPr>
      <dsp:spPr>
        <a:xfrm>
          <a:off x="0" y="313414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Campus Events (info sessions, panel discussions, L&amp;OD classes, etc...)</a:t>
          </a:r>
          <a:endParaRPr lang="en-US" sz="1600" kern="1200" dirty="0">
            <a:latin typeface="Arial"/>
            <a:cs typeface="Arial"/>
          </a:endParaRPr>
        </a:p>
      </dsp:txBody>
      <dsp:txXfrm>
        <a:off x="0" y="3134149"/>
        <a:ext cx="8356601" cy="346319"/>
      </dsp:txXfrm>
    </dsp:sp>
    <dsp:sp modelId="{0D7F9FC4-2A49-144A-85EB-AE83570EFB1E}">
      <dsp:nvSpPr>
        <dsp:cNvPr id="0" name=""/>
        <dsp:cNvSpPr/>
      </dsp:nvSpPr>
      <dsp:spPr>
        <a:xfrm>
          <a:off x="0" y="352654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Informational Interviews (LinkedIn, Professional Organizations)</a:t>
          </a:r>
          <a:endParaRPr lang="en-US" sz="1600" kern="1200" dirty="0">
            <a:latin typeface="Arial"/>
            <a:cs typeface="Arial"/>
          </a:endParaRPr>
        </a:p>
      </dsp:txBody>
      <dsp:txXfrm>
        <a:off x="0" y="3526549"/>
        <a:ext cx="8356601" cy="346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9F8B1-2ED4-FA46-85CA-81E57BDF60C3}">
      <dsp:nvSpPr>
        <dsp:cNvPr id="0" name=""/>
        <dsp:cNvSpPr/>
      </dsp:nvSpPr>
      <dsp:spPr>
        <a:xfrm rot="5400000">
          <a:off x="5249014" y="-2334494"/>
          <a:ext cx="584610" cy="5336928"/>
        </a:xfrm>
        <a:prstGeom prst="rect">
          <a:avLst/>
        </a:prstGeom>
        <a:solidFill>
          <a:srgbClr val="4E2A84">
            <a:alpha val="4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Is it focused and unambiguous</a:t>
          </a:r>
          <a:endParaRPr lang="en-US" sz="12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sp:txBody>
      <dsp:txXfrm rot="-5400000">
        <a:off x="2872855" y="41665"/>
        <a:ext cx="5336928" cy="584610"/>
      </dsp:txXfrm>
    </dsp:sp>
    <dsp:sp modelId="{57BA8BBC-0B74-2E42-A46A-57704859371C}">
      <dsp:nvSpPr>
        <dsp:cNvPr id="0" name=""/>
        <dsp:cNvSpPr/>
      </dsp:nvSpPr>
      <dsp:spPr>
        <a:xfrm>
          <a:off x="766" y="1520"/>
          <a:ext cx="2872088" cy="664898"/>
        </a:xfrm>
        <a:prstGeom prst="rect">
          <a:avLst/>
        </a:prstGeom>
        <a:solidFill>
          <a:srgbClr val="4E2A84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Arial"/>
              <a:cs typeface="Arial"/>
            </a:rPr>
            <a:t>S</a:t>
          </a:r>
          <a:r>
            <a:rPr lang="en-US" sz="3000" kern="1200" dirty="0" smtClean="0">
              <a:latin typeface="Arial"/>
              <a:cs typeface="Arial"/>
            </a:rPr>
            <a:t>pecific</a:t>
          </a:r>
          <a:endParaRPr lang="en-US" sz="3000" u="sng" kern="1200" dirty="0">
            <a:latin typeface="Arial"/>
            <a:cs typeface="Arial"/>
          </a:endParaRPr>
        </a:p>
      </dsp:txBody>
      <dsp:txXfrm>
        <a:off x="766" y="1520"/>
        <a:ext cx="2872088" cy="664898"/>
      </dsp:txXfrm>
    </dsp:sp>
    <dsp:sp modelId="{8B61E6DB-2E31-0346-A9BC-C75A493CD470}">
      <dsp:nvSpPr>
        <dsp:cNvPr id="0" name=""/>
        <dsp:cNvSpPr/>
      </dsp:nvSpPr>
      <dsp:spPr>
        <a:xfrm rot="5400000">
          <a:off x="5270770" y="-1640420"/>
          <a:ext cx="531918" cy="5345068"/>
        </a:xfrm>
        <a:prstGeom prst="rect">
          <a:avLst/>
        </a:prstGeom>
        <a:solidFill>
          <a:srgbClr val="4E2A84">
            <a:alpha val="40000"/>
          </a:srgb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Could someone identify whether or not you achieved this goal?</a:t>
          </a:r>
          <a:endParaRPr lang="en-US" sz="12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sp:txBody>
      <dsp:txXfrm rot="-5400000">
        <a:off x="2864195" y="766155"/>
        <a:ext cx="5345068" cy="531918"/>
      </dsp:txXfrm>
    </dsp:sp>
    <dsp:sp modelId="{69D58692-21D0-5441-BC77-6DB333D51D94}">
      <dsp:nvSpPr>
        <dsp:cNvPr id="0" name=""/>
        <dsp:cNvSpPr/>
      </dsp:nvSpPr>
      <dsp:spPr>
        <a:xfrm>
          <a:off x="766" y="699664"/>
          <a:ext cx="2863429" cy="664898"/>
        </a:xfrm>
        <a:prstGeom prst="rect">
          <a:avLst/>
        </a:prstGeom>
        <a:solidFill>
          <a:srgbClr val="4E2A84">
            <a:alpha val="6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Arial"/>
              <a:cs typeface="Arial"/>
            </a:rPr>
            <a:t>M</a:t>
          </a:r>
          <a:r>
            <a:rPr lang="en-US" sz="3000" kern="1200" dirty="0" smtClean="0">
              <a:latin typeface="Arial"/>
              <a:cs typeface="Arial"/>
            </a:rPr>
            <a:t>easurable</a:t>
          </a:r>
          <a:endParaRPr lang="en-US" sz="3000" kern="1200" dirty="0">
            <a:latin typeface="Arial"/>
            <a:cs typeface="Arial"/>
          </a:endParaRPr>
        </a:p>
      </dsp:txBody>
      <dsp:txXfrm>
        <a:off x="766" y="699664"/>
        <a:ext cx="2863429" cy="664898"/>
      </dsp:txXfrm>
    </dsp:sp>
    <dsp:sp modelId="{70FB8BCB-F712-1A41-B1F0-8E9CDD89E84E}">
      <dsp:nvSpPr>
        <dsp:cNvPr id="0" name=""/>
        <dsp:cNvSpPr/>
      </dsp:nvSpPr>
      <dsp:spPr>
        <a:xfrm rot="5400000">
          <a:off x="5270770" y="-942277"/>
          <a:ext cx="531918" cy="5345068"/>
        </a:xfrm>
        <a:prstGeom prst="rect">
          <a:avLst/>
        </a:prstGeom>
        <a:solidFill>
          <a:srgbClr val="4E2A84">
            <a:alpha val="4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Is there an action required on your part?</a:t>
          </a:r>
          <a:endParaRPr lang="en-US" sz="12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sp:txBody>
      <dsp:txXfrm rot="-5400000">
        <a:off x="2864195" y="1464298"/>
        <a:ext cx="5345068" cy="531918"/>
      </dsp:txXfrm>
    </dsp:sp>
    <dsp:sp modelId="{9EFEEAC3-FCEF-7944-AD9F-233E5D4701DE}">
      <dsp:nvSpPr>
        <dsp:cNvPr id="0" name=""/>
        <dsp:cNvSpPr/>
      </dsp:nvSpPr>
      <dsp:spPr>
        <a:xfrm>
          <a:off x="766" y="1397807"/>
          <a:ext cx="2863429" cy="664898"/>
        </a:xfrm>
        <a:prstGeom prst="rect">
          <a:avLst/>
        </a:prstGeom>
        <a:solidFill>
          <a:srgbClr val="4E2A84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>
              <a:latin typeface="Arial"/>
              <a:cs typeface="Arial"/>
            </a:rPr>
            <a:t>A</a:t>
          </a:r>
          <a:r>
            <a:rPr lang="en-US" sz="3000" u="none" kern="1200" dirty="0" smtClean="0">
              <a:latin typeface="Arial"/>
              <a:cs typeface="Arial"/>
            </a:rPr>
            <a:t>ction-oriented</a:t>
          </a:r>
          <a:endParaRPr lang="en-US" sz="3000" u="none" kern="1200" dirty="0">
            <a:latin typeface="Arial"/>
            <a:cs typeface="Arial"/>
          </a:endParaRPr>
        </a:p>
      </dsp:txBody>
      <dsp:txXfrm>
        <a:off x="766" y="1397807"/>
        <a:ext cx="2863429" cy="664898"/>
      </dsp:txXfrm>
    </dsp:sp>
    <dsp:sp modelId="{51450889-9291-C04C-9E43-61E17611B83A}">
      <dsp:nvSpPr>
        <dsp:cNvPr id="0" name=""/>
        <dsp:cNvSpPr/>
      </dsp:nvSpPr>
      <dsp:spPr>
        <a:xfrm rot="5400000">
          <a:off x="5270770" y="-244133"/>
          <a:ext cx="531918" cy="5345068"/>
        </a:xfrm>
        <a:prstGeom prst="rect">
          <a:avLst/>
        </a:prstGeom>
        <a:solidFill>
          <a:srgbClr val="4E2A84">
            <a:alpha val="40000"/>
          </a:srgb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R: Considering difficulty and timeframe, is this goal attainable?</a:t>
          </a:r>
          <a:endParaRPr lang="en-US" sz="12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Verdana" panose="020B0604030504040204" pitchFamily="34" charset="0"/>
              <a:cs typeface="Arial"/>
            </a:rPr>
            <a:t>H: Does it identify what support you need and where you’ll get it?</a:t>
          </a:r>
          <a:endParaRPr lang="en-US" sz="12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sp:txBody>
      <dsp:txXfrm rot="-5400000">
        <a:off x="2864195" y="2162442"/>
        <a:ext cx="5345068" cy="531918"/>
      </dsp:txXfrm>
    </dsp:sp>
    <dsp:sp modelId="{462451F0-1D2A-3E4A-8512-A92BA84FEFA9}">
      <dsp:nvSpPr>
        <dsp:cNvPr id="0" name=""/>
        <dsp:cNvSpPr/>
      </dsp:nvSpPr>
      <dsp:spPr>
        <a:xfrm>
          <a:off x="766" y="2095951"/>
          <a:ext cx="2863429" cy="664898"/>
        </a:xfrm>
        <a:prstGeom prst="rect">
          <a:avLst/>
        </a:prstGeom>
        <a:solidFill>
          <a:srgbClr val="4E2A84">
            <a:alpha val="6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Arial"/>
              <a:cs typeface="Arial"/>
            </a:rPr>
            <a:t>R</a:t>
          </a:r>
          <a:r>
            <a:rPr lang="en-US" sz="3000" kern="1200" dirty="0" smtClean="0">
              <a:latin typeface="Arial"/>
              <a:cs typeface="Arial"/>
            </a:rPr>
            <a:t>ealistic/</a:t>
          </a:r>
          <a:r>
            <a:rPr lang="en-US" sz="3000" b="1" kern="1200" dirty="0" smtClean="0">
              <a:latin typeface="Arial"/>
              <a:cs typeface="Arial"/>
            </a:rPr>
            <a:t>H</a:t>
          </a:r>
          <a:r>
            <a:rPr lang="en-US" sz="3000" kern="1200" dirty="0" smtClean="0">
              <a:latin typeface="Arial"/>
              <a:cs typeface="Arial"/>
            </a:rPr>
            <a:t>elp</a:t>
          </a:r>
          <a:endParaRPr lang="en-US" sz="3000" kern="1200" dirty="0">
            <a:latin typeface="Arial"/>
            <a:cs typeface="Arial"/>
          </a:endParaRPr>
        </a:p>
      </dsp:txBody>
      <dsp:txXfrm>
        <a:off x="766" y="2095951"/>
        <a:ext cx="2863429" cy="664898"/>
      </dsp:txXfrm>
    </dsp:sp>
    <dsp:sp modelId="{66BB32D3-F476-D74E-A4B3-63C949832165}">
      <dsp:nvSpPr>
        <dsp:cNvPr id="0" name=""/>
        <dsp:cNvSpPr/>
      </dsp:nvSpPr>
      <dsp:spPr>
        <a:xfrm rot="5400000">
          <a:off x="5270770" y="454009"/>
          <a:ext cx="531918" cy="5345068"/>
        </a:xfrm>
        <a:prstGeom prst="rect">
          <a:avLst/>
        </a:prstGeom>
        <a:solidFill>
          <a:srgbClr val="4E2A84">
            <a:alpha val="40000"/>
          </a:srgb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By when should you complete this goal?</a:t>
          </a:r>
          <a:endParaRPr lang="en-US" sz="12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sp:txBody>
      <dsp:txXfrm rot="-5400000">
        <a:off x="2864195" y="2860584"/>
        <a:ext cx="5345068" cy="531918"/>
      </dsp:txXfrm>
    </dsp:sp>
    <dsp:sp modelId="{03A8FE66-B035-7949-B108-AC0DA27DB84B}">
      <dsp:nvSpPr>
        <dsp:cNvPr id="0" name=""/>
        <dsp:cNvSpPr/>
      </dsp:nvSpPr>
      <dsp:spPr>
        <a:xfrm>
          <a:off x="766" y="2794094"/>
          <a:ext cx="2863429" cy="664898"/>
        </a:xfrm>
        <a:prstGeom prst="rect">
          <a:avLst/>
        </a:prstGeom>
        <a:solidFill>
          <a:srgbClr val="4E2A84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>
              <a:latin typeface="Arial"/>
              <a:cs typeface="Arial"/>
            </a:rPr>
            <a:t>T</a:t>
          </a:r>
          <a:r>
            <a:rPr lang="en-US" sz="3000" u="none" kern="1200" dirty="0" smtClean="0">
              <a:latin typeface="Arial"/>
              <a:cs typeface="Arial"/>
            </a:rPr>
            <a:t>ime-bound</a:t>
          </a:r>
          <a:endParaRPr lang="en-US" sz="3000" u="none" kern="1200" dirty="0">
            <a:latin typeface="Arial"/>
            <a:cs typeface="Arial"/>
          </a:endParaRPr>
        </a:p>
      </dsp:txBody>
      <dsp:txXfrm>
        <a:off x="766" y="2794094"/>
        <a:ext cx="2863429" cy="66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1100-3ED6-1243-B961-0E9DC02BC675}">
      <dsp:nvSpPr>
        <dsp:cNvPr id="0" name=""/>
        <dsp:cNvSpPr/>
      </dsp:nvSpPr>
      <dsp:spPr>
        <a:xfrm>
          <a:off x="0" y="6334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Higher Education Recruitment Consortium (HERC)</a:t>
          </a:r>
          <a:endParaRPr lang="en-US" sz="1600" kern="1200" dirty="0">
            <a:latin typeface="Arial"/>
            <a:cs typeface="Arial"/>
          </a:endParaRPr>
        </a:p>
      </dsp:txBody>
      <dsp:txXfrm>
        <a:off x="0" y="63349"/>
        <a:ext cx="8356601" cy="346319"/>
      </dsp:txXfrm>
    </dsp:sp>
    <dsp:sp modelId="{04861397-9DAD-D24B-B04A-41DBE972497C}">
      <dsp:nvSpPr>
        <dsp:cNvPr id="0" name=""/>
        <dsp:cNvSpPr/>
      </dsp:nvSpPr>
      <dsp:spPr>
        <a:xfrm>
          <a:off x="0" y="409674"/>
          <a:ext cx="8356601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22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Greater Chicago Midwest (GCM-HERC)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Dual-career couples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Professional development webinars/articles</a:t>
          </a:r>
          <a:endParaRPr lang="en-US" sz="1200" kern="1200">
            <a:latin typeface="Arial"/>
            <a:cs typeface="Arial"/>
          </a:endParaRPr>
        </a:p>
      </dsp:txBody>
      <dsp:txXfrm>
        <a:off x="0" y="409674"/>
        <a:ext cx="8356601" cy="612720"/>
      </dsp:txXfrm>
    </dsp:sp>
    <dsp:sp modelId="{D03E5C5C-48C7-F948-B7C9-5FB3F08BC07A}">
      <dsp:nvSpPr>
        <dsp:cNvPr id="0" name=""/>
        <dsp:cNvSpPr/>
      </dsp:nvSpPr>
      <dsp:spPr>
        <a:xfrm>
          <a:off x="0" y="102238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Versatile PhD</a:t>
          </a:r>
          <a:endParaRPr lang="en-US" sz="1600" kern="1200">
            <a:latin typeface="Arial"/>
            <a:cs typeface="Arial"/>
          </a:endParaRPr>
        </a:p>
      </dsp:txBody>
      <dsp:txXfrm>
        <a:off x="0" y="1022389"/>
        <a:ext cx="8356601" cy="346319"/>
      </dsp:txXfrm>
    </dsp:sp>
    <dsp:sp modelId="{FCC49588-0E1F-6745-8593-A52AB8D6DB94}">
      <dsp:nvSpPr>
        <dsp:cNvPr id="0" name=""/>
        <dsp:cNvSpPr/>
      </dsp:nvSpPr>
      <dsp:spPr>
        <a:xfrm>
          <a:off x="0" y="141478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Northwestern Career Advancement (accessible with netid/password)</a:t>
          </a:r>
          <a:endParaRPr lang="en-US" sz="1600" kern="1200">
            <a:latin typeface="Arial"/>
            <a:cs typeface="Arial"/>
          </a:endParaRPr>
        </a:p>
      </dsp:txBody>
      <dsp:txXfrm>
        <a:off x="0" y="1414789"/>
        <a:ext cx="8356601" cy="346319"/>
      </dsp:txXfrm>
    </dsp:sp>
    <dsp:sp modelId="{FA38CB64-3BF4-4B4E-86E6-2DE1AC58F4FB}">
      <dsp:nvSpPr>
        <dsp:cNvPr id="0" name=""/>
        <dsp:cNvSpPr/>
      </dsp:nvSpPr>
      <dsp:spPr>
        <a:xfrm>
          <a:off x="0" y="1761114"/>
          <a:ext cx="8356601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22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Wetfeet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Hoovers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Career Insider (Vault)</a:t>
          </a:r>
          <a:endParaRPr lang="en-US" sz="1200" kern="1200">
            <a:latin typeface="Arial"/>
            <a:cs typeface="Arial"/>
          </a:endParaRPr>
        </a:p>
      </dsp:txBody>
      <dsp:txXfrm>
        <a:off x="0" y="1761114"/>
        <a:ext cx="8356601" cy="612720"/>
      </dsp:txXfrm>
    </dsp:sp>
    <dsp:sp modelId="{D3AD751C-557D-5D48-AAF9-24DE876F27FC}">
      <dsp:nvSpPr>
        <dsp:cNvPr id="0" name=""/>
        <dsp:cNvSpPr/>
      </dsp:nvSpPr>
      <dsp:spPr>
        <a:xfrm>
          <a:off x="0" y="2373836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Office of Postdoctoral Affairs</a:t>
          </a:r>
          <a:endParaRPr lang="en-US" sz="1600" kern="1200">
            <a:latin typeface="Arial"/>
            <a:cs typeface="Arial"/>
          </a:endParaRPr>
        </a:p>
      </dsp:txBody>
      <dsp:txXfrm>
        <a:off x="0" y="2373836"/>
        <a:ext cx="8356601" cy="346319"/>
      </dsp:txXfrm>
    </dsp:sp>
    <dsp:sp modelId="{B85AA750-7B76-0946-8079-647270B3F1E2}">
      <dsp:nvSpPr>
        <dsp:cNvPr id="0" name=""/>
        <dsp:cNvSpPr/>
      </dsp:nvSpPr>
      <dsp:spPr>
        <a:xfrm>
          <a:off x="0" y="2720154"/>
          <a:ext cx="8356601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22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>
              <a:latin typeface="Arial"/>
              <a:cs typeface="Arial"/>
            </a:rPr>
            <a:t>Online resources: </a:t>
          </a:r>
          <a:r>
            <a:rPr lang="en-US" sz="1200" kern="1200" smtClean="0">
              <a:latin typeface="Arial"/>
              <a:cs typeface="Arial"/>
              <a:hlinkClick xmlns:r="http://schemas.openxmlformats.org/officeDocument/2006/relationships" r:id="rId1"/>
            </a:rPr>
            <a:t>http://www.tgs.northwestern.edu/resources-for/postdocs/career-resources/index.html</a:t>
          </a:r>
          <a:endParaRPr lang="en-US" sz="1200" kern="1200">
            <a:latin typeface="Arial"/>
            <a:cs typeface="Arial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>
              <a:latin typeface="Arial"/>
              <a:cs typeface="Arial"/>
            </a:rPr>
            <a:t>Individual appointments (both campuses)</a:t>
          </a:r>
          <a:endParaRPr lang="en-US" sz="1200" kern="1200" dirty="0">
            <a:latin typeface="Arial"/>
            <a:cs typeface="Arial"/>
          </a:endParaRPr>
        </a:p>
      </dsp:txBody>
      <dsp:txXfrm>
        <a:off x="0" y="2720154"/>
        <a:ext cx="8356601" cy="414000"/>
      </dsp:txXfrm>
    </dsp:sp>
    <dsp:sp modelId="{B4849B63-77F9-3249-BCB2-E60EFC880E46}">
      <dsp:nvSpPr>
        <dsp:cNvPr id="0" name=""/>
        <dsp:cNvSpPr/>
      </dsp:nvSpPr>
      <dsp:spPr>
        <a:xfrm>
          <a:off x="0" y="313414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Campus Events (info sessions, panel discussions, L&amp;OD classes, etc…)</a:t>
          </a:r>
          <a:endParaRPr lang="en-US" sz="1600" kern="1200" dirty="0">
            <a:latin typeface="Arial"/>
            <a:cs typeface="Arial"/>
          </a:endParaRPr>
        </a:p>
      </dsp:txBody>
      <dsp:txXfrm>
        <a:off x="0" y="3134149"/>
        <a:ext cx="8356601" cy="346319"/>
      </dsp:txXfrm>
    </dsp:sp>
    <dsp:sp modelId="{0D7F9FC4-2A49-144A-85EB-AE83570EFB1E}">
      <dsp:nvSpPr>
        <dsp:cNvPr id="0" name=""/>
        <dsp:cNvSpPr/>
      </dsp:nvSpPr>
      <dsp:spPr>
        <a:xfrm>
          <a:off x="0" y="3526549"/>
          <a:ext cx="8356601" cy="346319"/>
        </a:xfrm>
        <a:prstGeom prst="rect">
          <a:avLst/>
        </a:prstGeom>
        <a:solidFill>
          <a:srgbClr val="4E2A84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Informational Interviews (LinkedIn, Professional Organizations)</a:t>
          </a:r>
          <a:endParaRPr lang="en-US" sz="1600" kern="1200" dirty="0">
            <a:latin typeface="Arial"/>
            <a:cs typeface="Arial"/>
          </a:endParaRPr>
        </a:p>
      </dsp:txBody>
      <dsp:txXfrm>
        <a:off x="0" y="3526549"/>
        <a:ext cx="8356601" cy="346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(2/9/16 12:42) -----</a:t>
            </a:r>
          </a:p>
          <a:p>
            <a:r>
              <a:rPr lang="en-US"/>
              <a:t>Done online, the assessment doesn't take much time, build into schedule, be thoughtful and use range of scores. That's the first step... </a:t>
            </a:r>
          </a:p>
          <a:p>
            <a:endParaRPr lang="en-US"/>
          </a:p>
          <a:p>
            <a:r>
              <a:rPr lang="en-US"/>
              <a:t>Next...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8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will be one area</a:t>
            </a:r>
            <a:r>
              <a:rPr lang="en-US" baseline="0" dirty="0" smtClean="0"/>
              <a:t> where you spend a lot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(2/9/16 12:42) -----</a:t>
            </a:r>
          </a:p>
          <a:p>
            <a:r>
              <a:rPr lang="en-US"/>
              <a:t>thinking about what i've presented about the skills assessment and career exploration, let's pause and think about where we think we stand right now.</a:t>
            </a:r>
          </a:p>
          <a:p>
            <a:endParaRPr lang="en-US"/>
          </a:p>
          <a:p>
            <a:r>
              <a:rPr lang="en-US"/>
              <a:t>Work with a partner... Four boxes 1 to 4</a:t>
            </a:r>
          </a:p>
          <a:p>
            <a:r>
              <a:rPr lang="en-US"/>
              <a:t>Just want you to get familiar with the how you can use this handout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box was most difficult to fill in?
https://www.polleverywhere.com/multiple_choice_polls/2tCnpggiB31eAsm</a:t>
            </a:r>
          </a:p>
          <a:p>
            <a:r>
              <a:rPr lang="en-US" dirty="0" smtClean="0"/>
              <a:t>----- Meeting Notes (2/9/16 12:42) -----</a:t>
            </a:r>
          </a:p>
          <a:p>
            <a:r>
              <a:rPr lang="en-US" dirty="0" smtClean="0"/>
              <a:t>thanks for answering the poll.</a:t>
            </a:r>
          </a:p>
          <a:p>
            <a:endParaRPr lang="en-US" dirty="0" smtClean="0"/>
          </a:p>
          <a:p>
            <a:r>
              <a:rPr lang="en-US" dirty="0" smtClean="0"/>
              <a:t>address what was most difficult and possible strategies to improve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your plan starts to become reality</a:t>
            </a:r>
          </a:p>
          <a:p>
            <a:r>
              <a:rPr lang="en-US" dirty="0" smtClean="0"/>
              <a:t>----- Meeting Notes (2/9/16 12:44) -----</a:t>
            </a:r>
          </a:p>
          <a:p>
            <a:r>
              <a:rPr lang="en-US" dirty="0" smtClean="0"/>
              <a:t>let's pull it all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8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5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1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feelings do you have when thinking about career planning?
https://www.polleverywhere.com/free_text_polls/bO0Fw4vPfESpy1C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8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1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8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whom do you talk about career goals?
https://www.polleverywhere.com/multiple_choice_polls/K3WC8ABiEsRwVyv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4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barriers to successful mentor-trainee conversations?
https://www.polleverywhere.com/free_text_polls/6MdE9W8Tm0SnwJc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1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strategies did you come up with?
https://www.polleverywhere.com/free_text_polls/T2eVDgdXl3pgCZQ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1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Nobody ever plans to fail, but when</a:t>
            </a:r>
            <a:r>
              <a:rPr lang="en-US" baseline="0" dirty="0" smtClean="0"/>
              <a:t> we fail to plan, we are left in a tough spot.  </a:t>
            </a:r>
          </a:p>
          <a:p>
            <a:r>
              <a:rPr lang="en-US" baseline="0" dirty="0" smtClean="0"/>
              <a:t>Plan to succeed! </a:t>
            </a:r>
          </a:p>
          <a:p>
            <a:r>
              <a:rPr lang="en-US" baseline="0" dirty="0" smtClean="0"/>
              <a:t>Get started early &amp; revisit often! </a:t>
            </a:r>
          </a:p>
          <a:p>
            <a:r>
              <a:rPr lang="en-US" baseline="0" dirty="0" smtClean="0"/>
              <a:t>Set up structure for yourself!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21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have an Individual Development Plan (IDP)/ Career Development Plan (CDP)?
https://www.polleverywhere.com/multiple_choice_polls/t6WvYQoX23cwNvp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several slides give</a:t>
            </a:r>
            <a:r>
              <a:rPr lang="en-US" baseline="0" dirty="0" smtClean="0"/>
              <a:t> an idea of what the online assessment looks like for the skills, interests and values assessments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606-416F-8243-AAFB-55BD115E5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next several slides give</a:t>
            </a:r>
            <a:r>
              <a:rPr lang="en-US" baseline="0" dirty="0" smtClean="0"/>
              <a:t> an idea of what the online assessment looks like for the skills, interests and values assessments What I’d like for us to take a moment and do right now is review pages 9-15 in the handout to brainstorm on some ideas involved in the self assessment.  This will facilitate completing online assessment using the tool later.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606-416F-8243-AAFB-55BD115E56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8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/>
              <a:t>Separator</a:t>
            </a:r>
            <a:endParaRPr lang="en-US" dirty="0"/>
          </a:p>
        </p:txBody>
      </p:sp>
      <p:pic>
        <p:nvPicPr>
          <p:cNvPr id="3" name="Picture 2" descr="NWU PPT Wide Opt 3_Separa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469120" y="269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30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2/9/16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WU PPT Wide Opt 3_Mast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428480" y="340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2tCnpggiB31eAsm?preview=true" TargetMode="Externa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free_text_polls/bO0Fw4vPfESpy1C?preview=true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5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K3WC8ABiEsRwVyv?preview=true" TargetMode="Externa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free_text_polls/6MdE9W8Tm0SnwJc?preview=true" TargetMode="Externa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5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free_text_polls/T2eVDgdXl3pgCZQ?preview=true" TargetMode="Externa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t6WvYQoX23cwNvp?preview=true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hyperlink" Target="http://www.nationalpostdoc.org/competencies" TargetMode="External"/><Relationship Id="rId5" Type="http://schemas.openxmlformats.org/officeDocument/2006/relationships/hyperlink" Target="http://sciencecareers.sciencemag.org/career_magazine/previous_issues/articles/2012_09_21/caredit.a1200107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careers.sciencemag.org/career_magazine/previous_issues/articles/2012_11_02/caredit.a1200123" TargetMode="External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careers.sciencemag.org/career_magazine/previous_issues/articles/2012_12_07/caredit.a1200135" TargetMode="External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WU PPT Wide Opt 3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64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24" y="975361"/>
            <a:ext cx="8463281" cy="13817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Developing and Using an Individual </a:t>
            </a:r>
            <a:r>
              <a:rPr lang="en-US" b="1" dirty="0">
                <a:solidFill>
                  <a:schemeClr val="bg1"/>
                </a:solidFill>
              </a:rPr>
              <a:t>Development </a:t>
            </a:r>
            <a:r>
              <a:rPr lang="en-US" b="1" dirty="0" smtClean="0">
                <a:solidFill>
                  <a:schemeClr val="bg1"/>
                </a:solidFill>
              </a:rPr>
              <a:t>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722" y="2560321"/>
            <a:ext cx="8463280" cy="143110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Kristen K. Mighty, PhD, MPH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Senior Program Coordinator, Office of Postdoctoral Affairs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Postdoctoral Skills Workshop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February 10,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2125" y="4173439"/>
            <a:ext cx="8159750" cy="529376"/>
          </a:xfrm>
          <a:prstGeom prst="rect">
            <a:avLst/>
          </a:prstGeom>
          <a:solidFill>
            <a:srgbClr val="4E2A84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a typeface="ＭＳ Ｐゴシック" charset="0"/>
                <a:cs typeface="Arial"/>
              </a:rPr>
              <a:t>Getting Started</a:t>
            </a:r>
            <a:endParaRPr lang="en-US" sz="3200" b="1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8501" y="1538069"/>
            <a:ext cx="2603500" cy="230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Create &amp; Implement Plan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Career Advancement Goals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Skill Goals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Project Goals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Mentoring Team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2284" y="4224173"/>
            <a:ext cx="3109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myidp.sciencecareers.org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538065"/>
            <a:ext cx="2286000" cy="13398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Assess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Skills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75466" y="982440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0983" y="982440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4870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1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2111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42001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356" y="1538069"/>
            <a:ext cx="2286000" cy="19307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Review Assessments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Review Career Path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Identify areas of skill building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3" y="4197629"/>
            <a:ext cx="1127578" cy="479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820" y="4261131"/>
            <a:ext cx="669698" cy="3760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363" y="4250548"/>
            <a:ext cx="788182" cy="3760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391" y="4261131"/>
            <a:ext cx="473940" cy="3760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729" y="4250548"/>
            <a:ext cx="872253" cy="3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5905"/>
            <a:ext cx="7406640" cy="6515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Career Exploration</a:t>
            </a:r>
            <a:endParaRPr lang="en-US" sz="3200" b="1" dirty="0"/>
          </a:p>
        </p:txBody>
      </p:sp>
      <p:pic>
        <p:nvPicPr>
          <p:cNvPr id="4" name="Picture 3" descr="CareerPath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7" y="808153"/>
            <a:ext cx="8229600" cy="2177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625" y="3262866"/>
            <a:ext cx="8356601" cy="16081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Your skills and interests match percentage is ranked for each path and listed highest to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lowest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This is not like a personality/leadership style test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any ways to use this information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See career paths that align at this point in time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Identify what skills need improvement (set goals)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Learn what skills needed for career paths</a:t>
            </a:r>
          </a:p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FCB-CD61-2444-90C8-5078784176F7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8" y="808152"/>
            <a:ext cx="957943" cy="584014"/>
          </a:xfrm>
          <a:prstGeom prst="ellipse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96942" y="808152"/>
            <a:ext cx="957943" cy="584014"/>
          </a:xfrm>
          <a:prstGeom prst="ellipse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8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5905"/>
            <a:ext cx="7406640" cy="6515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Career Resources</a:t>
            </a:r>
            <a:endParaRPr lang="en-US" sz="3200" b="1" dirty="0"/>
          </a:p>
        </p:txBody>
      </p:sp>
      <p:pic>
        <p:nvPicPr>
          <p:cNvPr id="3" name="Picture 2" descr="CareerResourc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869377"/>
            <a:ext cx="8229600" cy="1779169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5400000" flipH="1" flipV="1">
            <a:off x="6900728" y="1896919"/>
            <a:ext cx="1616369" cy="431798"/>
          </a:xfrm>
          <a:prstGeom prst="bentConnector3">
            <a:avLst/>
          </a:prstGeom>
          <a:ln w="28575" cmpd="sng"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20697" y="2921009"/>
            <a:ext cx="8229600" cy="1873385"/>
            <a:chOff x="694263" y="3894668"/>
            <a:chExt cx="10972800" cy="2497847"/>
          </a:xfrm>
        </p:grpSpPr>
        <p:grpSp>
          <p:nvGrpSpPr>
            <p:cNvPr id="11" name="Group 10"/>
            <p:cNvGrpSpPr/>
            <p:nvPr/>
          </p:nvGrpSpPr>
          <p:grpSpPr>
            <a:xfrm>
              <a:off x="872067" y="3894668"/>
              <a:ext cx="10637519" cy="2497847"/>
              <a:chOff x="838201" y="3894668"/>
              <a:chExt cx="10637519" cy="2497847"/>
            </a:xfrm>
          </p:grpSpPr>
          <p:pic>
            <p:nvPicPr>
              <p:cNvPr id="9" name="Picture 8" descr="CareerReadMore.tif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7723"/>
              <a:stretch/>
            </p:blipFill>
            <p:spPr>
              <a:xfrm>
                <a:off x="838201" y="3894668"/>
                <a:ext cx="5943600" cy="2195854"/>
              </a:xfrm>
              <a:prstGeom prst="rect">
                <a:avLst/>
              </a:prstGeom>
            </p:spPr>
          </p:pic>
          <p:pic>
            <p:nvPicPr>
              <p:cNvPr id="10" name="Picture 9" descr="CareerReadMore.tif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910"/>
              <a:stretch/>
            </p:blipFill>
            <p:spPr>
              <a:xfrm>
                <a:off x="5532120" y="3894668"/>
                <a:ext cx="5943600" cy="2497847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694263" y="3894668"/>
              <a:ext cx="10972800" cy="2497847"/>
            </a:xfrm>
            <a:prstGeom prst="rect">
              <a:avLst/>
            </a:prstGeom>
            <a:noFill/>
            <a:ln>
              <a:solidFill>
                <a:srgbClr val="40315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FCB-CD61-2444-90C8-507878417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5905"/>
            <a:ext cx="7406640" cy="6515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Other Resources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FCB-CD61-2444-90C8-5078784176F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39350921"/>
              </p:ext>
            </p:extLst>
          </p:nvPr>
        </p:nvGraphicFramePr>
        <p:xfrm>
          <a:off x="466280" y="804700"/>
          <a:ext cx="8356601" cy="400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70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667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8031" y="205979"/>
            <a:ext cx="7260897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Work with a partner</a:t>
            </a:r>
            <a:endParaRPr lang="en-US" sz="3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1030110"/>
            <a:ext cx="4572000" cy="3527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ea typeface="Verdana" panose="020B0604030504040204" pitchFamily="34" charset="0"/>
                <a:cs typeface="Arial"/>
              </a:rPr>
              <a:t>Introduce yourselves:</a:t>
            </a:r>
          </a:p>
          <a:p>
            <a:pPr lvl="1"/>
            <a:r>
              <a:rPr lang="en-US" sz="1600" dirty="0" smtClean="0">
                <a:latin typeface="Arial"/>
                <a:ea typeface="Verdana" panose="020B0604030504040204" pitchFamily="34" charset="0"/>
                <a:cs typeface="Arial"/>
              </a:rPr>
              <a:t>Name, Years at Northwestern, and </a:t>
            </a:r>
            <a:r>
              <a:rPr lang="en-US" sz="1600" dirty="0" err="1" smtClean="0">
                <a:latin typeface="Arial"/>
                <a:ea typeface="Verdana" panose="020B0604030504040204" pitchFamily="34" charset="0"/>
                <a:cs typeface="Arial"/>
              </a:rPr>
              <a:t>Dept</a:t>
            </a:r>
            <a:r>
              <a:rPr lang="en-US" sz="1600" dirty="0" smtClean="0">
                <a:latin typeface="Arial"/>
                <a:ea typeface="Verdana" panose="020B0604030504040204" pitchFamily="34" charset="0"/>
                <a:cs typeface="Arial"/>
              </a:rPr>
              <a:t>/Center/Institute</a:t>
            </a:r>
          </a:p>
          <a:p>
            <a:r>
              <a:rPr lang="en-US" sz="2000" dirty="0" smtClean="0">
                <a:latin typeface="Arial"/>
                <a:ea typeface="Verdana" panose="020B0604030504040204" pitchFamily="34" charset="0"/>
                <a:cs typeface="Arial"/>
              </a:rPr>
              <a:t>Using the handout provided:</a:t>
            </a:r>
          </a:p>
          <a:p>
            <a:pPr lvl="1"/>
            <a:r>
              <a:rPr lang="en-US" sz="1600" dirty="0" smtClean="0">
                <a:latin typeface="Arial"/>
                <a:ea typeface="Verdana" panose="020B0604030504040204" pitchFamily="34" charset="0"/>
                <a:cs typeface="Arial"/>
              </a:rPr>
              <a:t>Think of 2-3 skills you currently have</a:t>
            </a:r>
          </a:p>
          <a:p>
            <a:pPr lvl="1"/>
            <a:r>
              <a:rPr lang="en-US" sz="1600" dirty="0" smtClean="0">
                <a:latin typeface="Arial"/>
                <a:ea typeface="Verdana" panose="020B0604030504040204" pitchFamily="34" charset="0"/>
                <a:cs typeface="Arial"/>
              </a:rPr>
              <a:t>Think of career path of interest now</a:t>
            </a:r>
          </a:p>
          <a:p>
            <a:pPr lvl="2"/>
            <a:r>
              <a:rPr lang="en-US" sz="1400" dirty="0" smtClean="0">
                <a:latin typeface="Arial"/>
                <a:ea typeface="Verdana" panose="020B0604030504040204" pitchFamily="34" charset="0"/>
                <a:cs typeface="Arial"/>
              </a:rPr>
              <a:t>What do you like about it?</a:t>
            </a:r>
          </a:p>
          <a:p>
            <a:pPr lvl="2"/>
            <a:r>
              <a:rPr lang="en-US" sz="1400" dirty="0" smtClean="0">
                <a:latin typeface="Arial"/>
                <a:ea typeface="Verdana" panose="020B0604030504040204" pitchFamily="34" charset="0"/>
                <a:cs typeface="Arial"/>
              </a:rPr>
              <a:t>What do you value about work environment?</a:t>
            </a:r>
          </a:p>
          <a:p>
            <a:pPr lvl="1"/>
            <a:r>
              <a:rPr lang="en-US" sz="1600" dirty="0" smtClean="0">
                <a:latin typeface="Arial"/>
                <a:ea typeface="Verdana" panose="020B0604030504040204" pitchFamily="34" charset="0"/>
                <a:cs typeface="Arial"/>
              </a:rPr>
              <a:t>Desired skills</a:t>
            </a:r>
          </a:p>
          <a:p>
            <a:pPr lvl="1"/>
            <a:r>
              <a:rPr lang="en-US" sz="1600" dirty="0" smtClean="0">
                <a:latin typeface="Arial"/>
                <a:ea typeface="Verdana" panose="020B0604030504040204" pitchFamily="34" charset="0"/>
                <a:cs typeface="Arial"/>
              </a:rPr>
              <a:t>Professional Development</a:t>
            </a:r>
          </a:p>
          <a:p>
            <a:pPr lvl="2"/>
            <a:r>
              <a:rPr lang="en-US" sz="1400" dirty="0" smtClean="0">
                <a:latin typeface="Arial"/>
                <a:ea typeface="Verdana" panose="020B0604030504040204" pitchFamily="34" charset="0"/>
                <a:cs typeface="Arial"/>
              </a:rPr>
              <a:t>What support can I take advantage of?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249" y="996385"/>
            <a:ext cx="1828800" cy="1645920"/>
          </a:xfrm>
          <a:prstGeom prst="rect">
            <a:avLst/>
          </a:prstGeom>
          <a:solidFill>
            <a:srgbClr val="4E2A8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51" tIns="145951" rIns="145951" bIns="1459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/>
                <a:cs typeface="Arial"/>
              </a:rPr>
              <a:t>1. Skills Assessment</a:t>
            </a:r>
            <a:endParaRPr lang="en-US" sz="1800" kern="12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904" y="996385"/>
            <a:ext cx="1828800" cy="1645920"/>
          </a:xfrm>
          <a:prstGeom prst="rect">
            <a:avLst/>
          </a:prstGeom>
          <a:solidFill>
            <a:srgbClr val="4E2A8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51" tIns="145951" rIns="145951" bIns="1459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/>
                <a:cs typeface="Arial"/>
              </a:rPr>
              <a:t>2. Career Aspirations</a:t>
            </a:r>
            <a:endParaRPr lang="en-US" sz="1800" kern="12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49" y="2816153"/>
            <a:ext cx="1828800" cy="1645920"/>
          </a:xfrm>
          <a:prstGeom prst="rect">
            <a:avLst/>
          </a:prstGeom>
          <a:solidFill>
            <a:srgbClr val="4E2A8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51" tIns="145951" rIns="145951" bIns="1459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/>
                <a:cs typeface="Arial"/>
              </a:rPr>
              <a:t>3. Desired Skills</a:t>
            </a:r>
            <a:endParaRPr lang="en-US" sz="1800" kern="12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6904" y="2816153"/>
            <a:ext cx="1828800" cy="1645920"/>
          </a:xfrm>
          <a:prstGeom prst="rect">
            <a:avLst/>
          </a:prstGeom>
          <a:solidFill>
            <a:srgbClr val="4E2A8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51" tIns="145951" rIns="145951" bIns="1459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/>
                <a:cs typeface="Arial"/>
              </a:rPr>
              <a:t>4. Professional Development</a:t>
            </a:r>
            <a:endParaRPr lang="en-US" sz="1800" kern="1200" dirty="0">
              <a:latin typeface="Arial"/>
              <a:cs typeface="Arial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52D0DFCB-CD61-2444-90C8-5078784176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1" y="205981"/>
            <a:ext cx="8411633" cy="4464799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60" y="1699894"/>
            <a:ext cx="2333023" cy="154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65" y="3448098"/>
            <a:ext cx="21914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34" y="3895868"/>
            <a:ext cx="33131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1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2125" y="4173439"/>
            <a:ext cx="8159750" cy="529376"/>
          </a:xfrm>
          <a:prstGeom prst="rect">
            <a:avLst/>
          </a:prstGeom>
          <a:solidFill>
            <a:srgbClr val="4E2A84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a typeface="ＭＳ Ｐゴシック" charset="0"/>
                <a:cs typeface="Arial"/>
              </a:rPr>
              <a:t>Getting Started</a:t>
            </a:r>
            <a:endParaRPr lang="en-US" sz="3200" b="1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8501" y="1538069"/>
            <a:ext cx="2603500" cy="230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Create &amp; Implement Plan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Career Advancement Goals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Skill Goals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Project Goals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Mentoring Team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2284" y="4224173"/>
            <a:ext cx="3109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myidp.sciencecareers.org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538065"/>
            <a:ext cx="2286000" cy="13398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Assess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Skills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75466" y="982440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0983" y="982440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4870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1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2111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42001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356" y="1538069"/>
            <a:ext cx="2286000" cy="19307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Review Assessments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Review Career Path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Identify areas of skill building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3" y="4197629"/>
            <a:ext cx="1127578" cy="479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820" y="4261131"/>
            <a:ext cx="669698" cy="3760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363" y="4250548"/>
            <a:ext cx="788182" cy="3760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391" y="4261131"/>
            <a:ext cx="473940" cy="3760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369" y="3057867"/>
            <a:ext cx="2120900" cy="914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729" y="4250548"/>
            <a:ext cx="872253" cy="3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a typeface="ＭＳ Ｐゴシック" charset="0"/>
                <a:cs typeface="Arial"/>
              </a:rPr>
              <a:t>SMART/SMAHT Goals</a:t>
            </a:r>
            <a:endParaRPr lang="en-US" sz="3200" b="1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3982264"/>
              </p:ext>
            </p:extLst>
          </p:nvPr>
        </p:nvGraphicFramePr>
        <p:xfrm>
          <a:off x="476250" y="1078225"/>
          <a:ext cx="8210550" cy="346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878520" y="1876374"/>
            <a:ext cx="362856" cy="471715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Rectangle 5"/>
          <p:cNvSpPr/>
          <p:nvPr/>
        </p:nvSpPr>
        <p:spPr>
          <a:xfrm flipH="1">
            <a:off x="569293" y="2569016"/>
            <a:ext cx="362856" cy="471715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" name="Rectangle 6"/>
          <p:cNvSpPr/>
          <p:nvPr/>
        </p:nvSpPr>
        <p:spPr>
          <a:xfrm flipH="1">
            <a:off x="697504" y="3250778"/>
            <a:ext cx="362856" cy="471715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" name="Rectangle 7"/>
          <p:cNvSpPr/>
          <p:nvPr/>
        </p:nvSpPr>
        <p:spPr>
          <a:xfrm flipH="1">
            <a:off x="797492" y="3950272"/>
            <a:ext cx="362856" cy="471715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9" name="Rectangle 8"/>
          <p:cNvSpPr/>
          <p:nvPr/>
        </p:nvSpPr>
        <p:spPr>
          <a:xfrm flipH="1">
            <a:off x="1149855" y="1165997"/>
            <a:ext cx="362856" cy="471715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" name="Rectangle 9"/>
          <p:cNvSpPr/>
          <p:nvPr/>
        </p:nvSpPr>
        <p:spPr>
          <a:xfrm flipH="1">
            <a:off x="2256961" y="3250778"/>
            <a:ext cx="317136" cy="471715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38904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5020" y="107202"/>
            <a:ext cx="7260897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SMAHT goal example: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984" y="1056385"/>
            <a:ext cx="4205682" cy="3289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/>
                <a:ea typeface="Verdana" panose="020B0604030504040204" pitchFamily="34" charset="0"/>
                <a:cs typeface="Arial"/>
              </a:rPr>
              <a:t>Read articles/books about medical device industry </a:t>
            </a:r>
            <a:r>
              <a:rPr lang="en-US" sz="1100" dirty="0" smtClean="0">
                <a:latin typeface="Arial"/>
                <a:ea typeface="Verdana" panose="020B0604030504040204" pitchFamily="34" charset="0"/>
                <a:cs typeface="Arial"/>
              </a:rPr>
              <a:t>  </a:t>
            </a:r>
            <a:endParaRPr lang="en-US" sz="1800" dirty="0" smtClean="0">
              <a:latin typeface="Arial"/>
              <a:ea typeface="Verdana" panose="020B0604030504040204" pitchFamily="34" charset="0"/>
              <a:cs typeface="Arial"/>
            </a:endParaRPr>
          </a:p>
          <a:p>
            <a:r>
              <a:rPr lang="en-US" sz="1800" dirty="0" smtClean="0">
                <a:latin typeface="Arial"/>
                <a:ea typeface="Verdana" panose="020B0604030504040204" pitchFamily="34" charset="0"/>
                <a:cs typeface="Arial"/>
              </a:rPr>
              <a:t>Read 1-2 new articles per week</a:t>
            </a:r>
          </a:p>
          <a:p>
            <a:endParaRPr lang="en-US" sz="600" dirty="0">
              <a:latin typeface="Arial"/>
              <a:ea typeface="Verdana" panose="020B0604030504040204" pitchFamily="34" charset="0"/>
              <a:cs typeface="Arial"/>
            </a:endParaRPr>
          </a:p>
          <a:p>
            <a:r>
              <a:rPr lang="en-US" sz="1800" dirty="0" smtClean="0">
                <a:latin typeface="Arial"/>
                <a:ea typeface="Verdana" panose="020B0604030504040204" pitchFamily="34" charset="0"/>
                <a:cs typeface="Arial"/>
              </a:rPr>
              <a:t>Take Erin out to coffee each Wednesday and tell her about what I learned</a:t>
            </a:r>
            <a:endParaRPr lang="en-US" sz="700" dirty="0">
              <a:latin typeface="Arial"/>
              <a:ea typeface="Verdana" panose="020B0604030504040204" pitchFamily="34" charset="0"/>
              <a:cs typeface="Arial"/>
            </a:endParaRPr>
          </a:p>
          <a:p>
            <a:r>
              <a:rPr lang="en-US" sz="1800" dirty="0" smtClean="0">
                <a:latin typeface="Arial"/>
                <a:ea typeface="Verdana" panose="020B0604030504040204" pitchFamily="34" charset="0"/>
                <a:cs typeface="Arial"/>
              </a:rPr>
              <a:t>Seek input from Erin and career advisors</a:t>
            </a:r>
          </a:p>
          <a:p>
            <a:r>
              <a:rPr lang="en-US" sz="1800" dirty="0">
                <a:latin typeface="Arial"/>
                <a:ea typeface="Verdana" panose="020B0604030504040204" pitchFamily="34" charset="0"/>
                <a:cs typeface="Arial"/>
              </a:rPr>
              <a:t>R</a:t>
            </a:r>
            <a:r>
              <a:rPr lang="en-US" sz="1800" dirty="0" smtClean="0">
                <a:latin typeface="Arial"/>
                <a:ea typeface="Verdana" panose="020B0604030504040204" pitchFamily="34" charset="0"/>
                <a:cs typeface="Arial"/>
              </a:rPr>
              <a:t>ecurring weekly from Oct. 1</a:t>
            </a:r>
            <a:r>
              <a:rPr lang="en-US" sz="1800" baseline="30000" dirty="0" smtClean="0">
                <a:latin typeface="Arial"/>
                <a:ea typeface="Verdana" panose="020B0604030504040204" pitchFamily="34" charset="0"/>
                <a:cs typeface="Arial"/>
              </a:rPr>
              <a:t>st</a:t>
            </a:r>
            <a:r>
              <a:rPr lang="en-US" sz="1800" dirty="0">
                <a:latin typeface="Arial"/>
                <a:ea typeface="Verdana" panose="020B0604030504040204" pitchFamily="34" charset="0"/>
                <a:cs typeface="Arial"/>
              </a:rPr>
              <a:t> </a:t>
            </a:r>
            <a:r>
              <a:rPr lang="en-US" sz="1800" dirty="0" smtClean="0">
                <a:latin typeface="Arial"/>
                <a:ea typeface="Verdana" panose="020B0604030504040204" pitchFamily="34" charset="0"/>
                <a:cs typeface="Arial"/>
              </a:rPr>
              <a:t>to Nov. 1</a:t>
            </a:r>
            <a:r>
              <a:rPr lang="en-US" sz="1800" baseline="30000" dirty="0" smtClean="0">
                <a:latin typeface="Arial"/>
                <a:ea typeface="Verdana" panose="020B0604030504040204" pitchFamily="34" charset="0"/>
                <a:cs typeface="Arial"/>
              </a:rPr>
              <a:t>st</a:t>
            </a:r>
            <a:r>
              <a:rPr lang="en-US" sz="1800" dirty="0" smtClean="0">
                <a:latin typeface="Arial"/>
                <a:ea typeface="Verdana" panose="020B0604030504040204" pitchFamily="34" charset="0"/>
                <a:cs typeface="Arial"/>
              </a:rPr>
              <a:t> </a:t>
            </a:r>
          </a:p>
          <a:p>
            <a:pPr marL="0" indent="457200">
              <a:buFont typeface="Arial" pitchFamily="34" charset="0"/>
              <a:buNone/>
            </a:pPr>
            <a:r>
              <a:rPr lang="en-US" sz="1100" dirty="0" smtClean="0">
                <a:latin typeface="Arial"/>
                <a:ea typeface="Verdana" panose="020B0604030504040204" pitchFamily="34" charset="0"/>
                <a:cs typeface="Arial"/>
              </a:rPr>
              <a:t>                   </a:t>
            </a:r>
            <a:endParaRPr lang="en-US" sz="600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85456" y="788282"/>
            <a:ext cx="8422082" cy="254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Font typeface="Arial" pitchFamily="34" charset="0"/>
              <a:buNone/>
            </a:pPr>
            <a:endParaRPr lang="en-US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2944" y="1279136"/>
            <a:ext cx="2486850" cy="2844333"/>
            <a:chOff x="1057055" y="1098715"/>
            <a:chExt cx="2486850" cy="2844333"/>
          </a:xfrm>
        </p:grpSpPr>
        <p:sp>
          <p:nvSpPr>
            <p:cNvPr id="7" name="Rectangle 6"/>
            <p:cNvSpPr/>
            <p:nvPr/>
          </p:nvSpPr>
          <p:spPr>
            <a:xfrm>
              <a:off x="1057055" y="1098715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S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7055" y="3313132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T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7055" y="1652320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M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7055" y="2205924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A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57055" y="2759527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H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896389" y="1366762"/>
              <a:ext cx="1647516" cy="25762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5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Specific</a:t>
              </a:r>
            </a:p>
            <a:p>
              <a:pPr marL="0" indent="0">
                <a:buNone/>
              </a:pPr>
              <a:endParaRPr lang="en-US" sz="1800" dirty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Measurable</a:t>
              </a:r>
            </a:p>
            <a:p>
              <a:pPr marL="0" indent="0">
                <a:lnSpc>
                  <a:spcPct val="8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 </a:t>
              </a:r>
            </a:p>
            <a:p>
              <a:pPr marL="0" indent="457200">
                <a:lnSpc>
                  <a:spcPct val="50000"/>
                </a:lnSpc>
                <a:buFont typeface="Arial" pitchFamily="34" charset="0"/>
                <a:buNone/>
              </a:pPr>
              <a:endParaRPr lang="en-US" sz="600" dirty="0" smtClean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457200">
                <a:lnSpc>
                  <a:spcPct val="50000"/>
                </a:lnSpc>
                <a:buFont typeface="Arial" pitchFamily="34" charset="0"/>
                <a:buNone/>
              </a:pPr>
              <a:r>
                <a:rPr lang="en-US" sz="600" dirty="0" smtClean="0">
                  <a:latin typeface="Arial"/>
                  <a:ea typeface="Verdana" panose="020B0604030504040204" pitchFamily="34" charset="0"/>
                  <a:cs typeface="Arial"/>
                </a:rPr>
                <a:t/>
              </a:r>
              <a:br>
                <a:rPr lang="en-US" sz="600" dirty="0" smtClean="0">
                  <a:latin typeface="Arial"/>
                  <a:ea typeface="Verdana" panose="020B0604030504040204" pitchFamily="34" charset="0"/>
                  <a:cs typeface="Arial"/>
                </a:rPr>
              </a:b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Attainable</a:t>
              </a:r>
            </a:p>
            <a:p>
              <a:pPr marL="0" indent="457200">
                <a:buFont typeface="Arial" pitchFamily="34" charset="0"/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	</a:t>
              </a:r>
              <a:endParaRPr lang="en-US" sz="700" dirty="0" smtClean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Help</a:t>
              </a:r>
            </a:p>
            <a:p>
              <a:pPr marL="0" indent="0">
                <a:lnSpc>
                  <a:spcPct val="50000"/>
                </a:lnSpc>
                <a:buNone/>
              </a:pPr>
              <a:endParaRPr lang="en-US" sz="1800" dirty="0" smtClean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0">
                <a:lnSpc>
                  <a:spcPct val="50000"/>
                </a:lnSpc>
                <a:buNone/>
              </a:pPr>
              <a:endParaRPr lang="en-US" sz="1800" dirty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Time-bound</a:t>
              </a:r>
              <a:endParaRPr lang="en-US" sz="600" dirty="0">
                <a:latin typeface="Arial"/>
                <a:ea typeface="Verdana" panose="020B0604030504040204" pitchFamily="34" charset="0"/>
                <a:cs typeface="Arial"/>
              </a:endParaRPr>
            </a:p>
          </p:txBody>
        </p:sp>
      </p:grp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52D0DFCB-CD61-2444-90C8-5078784176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9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11-16 at 11.15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1" y="883319"/>
            <a:ext cx="7832232" cy="33889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9667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1491" y="100149"/>
            <a:ext cx="7260897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Example SMAHT goals: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9459" y="4296367"/>
            <a:ext cx="438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Zulmarie Perez – Cellular and Molecular Pathology</a:t>
            </a:r>
          </a:p>
          <a:p>
            <a:r>
              <a:rPr lang="en-US" sz="1200" dirty="0" smtClean="0">
                <a:latin typeface="Arial"/>
                <a:cs typeface="Arial"/>
              </a:rPr>
              <a:t>University of Wisconsin-Madison, CIRTL online IDP workshop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52D0DFCB-CD61-2444-90C8-5078784176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1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3" y="205979"/>
            <a:ext cx="8411633" cy="4378116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60" y="1699894"/>
            <a:ext cx="2333023" cy="154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67" y="3448099"/>
            <a:ext cx="21914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36" y="3895869"/>
            <a:ext cx="33131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5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7050" y="857323"/>
            <a:ext cx="8159750" cy="529376"/>
          </a:xfrm>
          <a:prstGeom prst="rect">
            <a:avLst/>
          </a:prstGeom>
          <a:solidFill>
            <a:srgbClr val="4E2A84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latin typeface="Arial"/>
                <a:cs typeface="Arial"/>
              </a:rPr>
              <a:t>Use </a:t>
            </a:r>
            <a:r>
              <a:rPr lang="en-US" sz="1600" i="1" dirty="0" smtClean="0">
                <a:latin typeface="Arial"/>
                <a:cs typeface="Arial"/>
              </a:rPr>
              <a:t>the assessments </a:t>
            </a:r>
            <a:r>
              <a:rPr lang="en-US" sz="1600" i="1" dirty="0">
                <a:latin typeface="Arial"/>
                <a:cs typeface="Arial"/>
              </a:rPr>
              <a:t>to determine what career path aligns best with your skills, interests and values (Keep in mind that there is no such thing as a perfect career fit)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a typeface="ＭＳ Ｐゴシック" charset="0"/>
                <a:cs typeface="Arial"/>
              </a:rPr>
              <a:t>Next Steps: Setting Goals</a:t>
            </a:r>
            <a:endParaRPr lang="en-US" sz="3200" b="1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8" y="2187171"/>
            <a:ext cx="2118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Set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Goals </a:t>
            </a:r>
          </a:p>
          <a:p>
            <a:pPr defTabSz="342900">
              <a:lnSpc>
                <a:spcPct val="60000"/>
              </a:lnSpc>
              <a:spcBef>
                <a:spcPts val="0"/>
              </a:spcBef>
            </a:pP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Career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Advancement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Skills</a:t>
            </a: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Projects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75466" y="1631546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0983" y="1631546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4870" y="1679173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1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2111" y="1679173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42001" y="1679173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3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369" y="3057867"/>
            <a:ext cx="2120900" cy="914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75466" y="2187175"/>
            <a:ext cx="2815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Timeframe</a:t>
            </a:r>
          </a:p>
          <a:p>
            <a:pPr defTabSz="342900">
              <a:lnSpc>
                <a:spcPct val="60000"/>
              </a:lnSpc>
              <a:spcBef>
                <a:spcPts val="0"/>
              </a:spcBef>
            </a:pP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Immediate (6-12 months)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Short-term (1-3 years)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Long-term (3-5 years)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24850" y="2187171"/>
            <a:ext cx="35357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Keep in Mind</a:t>
            </a:r>
          </a:p>
          <a:p>
            <a:pPr defTabSz="342900">
              <a:lnSpc>
                <a:spcPct val="60000"/>
              </a:lnSpc>
              <a:spcBef>
                <a:spcPts val="0"/>
              </a:spcBef>
            </a:pP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Revisit IDP regularly &amp; often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Desires may change as knowledge increases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defTabSz="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Availability of opportunities &amp; resources may also change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28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667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8029" y="205979"/>
            <a:ext cx="7260897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Work with a partner</a:t>
            </a:r>
            <a:endParaRPr lang="en-US" sz="3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9673" y="1448943"/>
            <a:ext cx="4546017" cy="2245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ea typeface="Verdana" panose="020B0604030504040204" pitchFamily="34" charset="0"/>
                <a:cs typeface="Arial"/>
              </a:rPr>
              <a:t>Using the handout provided:</a:t>
            </a:r>
          </a:p>
          <a:p>
            <a:pPr lvl="1"/>
            <a:r>
              <a:rPr lang="en-US" sz="1600" dirty="0" smtClean="0">
                <a:latin typeface="Arial"/>
                <a:ea typeface="Verdana" panose="020B0604030504040204" pitchFamily="34" charset="0"/>
                <a:cs typeface="Arial"/>
              </a:rPr>
              <a:t>Identify a skill you would like to improve (writing, editing, broad knowledge of field, etc…)</a:t>
            </a:r>
          </a:p>
          <a:p>
            <a:pPr lvl="1"/>
            <a:r>
              <a:rPr lang="en-US" sz="1600" dirty="0" smtClean="0">
                <a:latin typeface="Arial"/>
                <a:ea typeface="Verdana" panose="020B0604030504040204" pitchFamily="34" charset="0"/>
                <a:cs typeface="Arial"/>
              </a:rPr>
              <a:t>Draft a goal(s) to improve skill</a:t>
            </a:r>
          </a:p>
          <a:p>
            <a:pPr lvl="2"/>
            <a:r>
              <a:rPr lang="en-US" sz="1200" dirty="0">
                <a:latin typeface="Arial"/>
                <a:ea typeface="Verdana" panose="020B0604030504040204" pitchFamily="34" charset="0"/>
                <a:cs typeface="Arial"/>
              </a:rPr>
              <a:t>C</a:t>
            </a:r>
            <a:r>
              <a:rPr lang="en-US" sz="1200" dirty="0" smtClean="0">
                <a:latin typeface="Arial"/>
                <a:ea typeface="Verdana" panose="020B0604030504040204" pitchFamily="34" charset="0"/>
                <a:cs typeface="Arial"/>
              </a:rPr>
              <a:t>areer advancement/Skills/Project</a:t>
            </a:r>
          </a:p>
          <a:p>
            <a:pPr lvl="2"/>
            <a:r>
              <a:rPr lang="en-US" sz="1200" dirty="0" smtClean="0">
                <a:latin typeface="Arial"/>
                <a:ea typeface="Verdana" panose="020B0604030504040204" pitchFamily="34" charset="0"/>
                <a:cs typeface="Arial"/>
              </a:rPr>
              <a:t>Refer to 1st partner exercise handout</a:t>
            </a:r>
          </a:p>
          <a:p>
            <a:pPr lvl="2"/>
            <a:r>
              <a:rPr lang="en-US" sz="1200" dirty="0" smtClean="0">
                <a:latin typeface="Arial"/>
                <a:ea typeface="Verdana" panose="020B0604030504040204" pitchFamily="34" charset="0"/>
                <a:cs typeface="Arial"/>
              </a:rPr>
              <a:t>Don’t forget to give yourself a deadline</a:t>
            </a:r>
          </a:p>
          <a:p>
            <a:pPr marL="914400" lvl="2" indent="0">
              <a:buNone/>
            </a:pPr>
            <a:endParaRPr lang="en-US" sz="1050" dirty="0" smtClean="0">
              <a:latin typeface="Arial"/>
              <a:ea typeface="Verdana" panose="020B0604030504040204" pitchFamily="34" charset="0"/>
              <a:cs typeface="Arial"/>
            </a:endParaRPr>
          </a:p>
          <a:p>
            <a:pPr marL="0" indent="457200">
              <a:buFont typeface="Arial" pitchFamily="34" charset="0"/>
              <a:buNone/>
            </a:pPr>
            <a:r>
              <a:rPr lang="en-US" sz="1200" dirty="0" smtClean="0">
                <a:latin typeface="Arial"/>
                <a:ea typeface="Verdana" panose="020B0604030504040204" pitchFamily="34" charset="0"/>
                <a:cs typeface="Arial"/>
              </a:rPr>
              <a:t>                   </a:t>
            </a:r>
            <a:endParaRPr lang="en-US" sz="700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2944" y="1279136"/>
            <a:ext cx="2486850" cy="2844333"/>
            <a:chOff x="1057055" y="1098715"/>
            <a:chExt cx="2486850" cy="2844333"/>
          </a:xfrm>
        </p:grpSpPr>
        <p:sp>
          <p:nvSpPr>
            <p:cNvPr id="18" name="Rectangle 17"/>
            <p:cNvSpPr/>
            <p:nvPr/>
          </p:nvSpPr>
          <p:spPr>
            <a:xfrm>
              <a:off x="1057055" y="1098715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S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7055" y="3313132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T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7055" y="1652320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M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57055" y="2205924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A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7055" y="2759527"/>
              <a:ext cx="826827" cy="52058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H</a:t>
              </a:r>
              <a:endParaRPr lang="en-US" sz="4000" b="1" dirty="0">
                <a:latin typeface="Arial"/>
                <a:cs typeface="Arial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1896389" y="1366762"/>
              <a:ext cx="1647516" cy="25762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5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Specific</a:t>
              </a:r>
            </a:p>
            <a:p>
              <a:pPr marL="0" indent="0">
                <a:buNone/>
              </a:pPr>
              <a:endParaRPr lang="en-US" sz="1800" dirty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Measurable</a:t>
              </a:r>
            </a:p>
            <a:p>
              <a:pPr marL="0" indent="0">
                <a:lnSpc>
                  <a:spcPct val="8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 </a:t>
              </a:r>
            </a:p>
            <a:p>
              <a:pPr marL="0" indent="457200">
                <a:lnSpc>
                  <a:spcPct val="50000"/>
                </a:lnSpc>
                <a:buFont typeface="Arial" pitchFamily="34" charset="0"/>
                <a:buNone/>
              </a:pPr>
              <a:endParaRPr lang="en-US" sz="600" dirty="0" smtClean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457200">
                <a:lnSpc>
                  <a:spcPct val="50000"/>
                </a:lnSpc>
                <a:buFont typeface="Arial" pitchFamily="34" charset="0"/>
                <a:buNone/>
              </a:pPr>
              <a:r>
                <a:rPr lang="en-US" sz="600" dirty="0" smtClean="0">
                  <a:latin typeface="Arial"/>
                  <a:ea typeface="Verdana" panose="020B0604030504040204" pitchFamily="34" charset="0"/>
                  <a:cs typeface="Arial"/>
                </a:rPr>
                <a:t/>
              </a:r>
              <a:br>
                <a:rPr lang="en-US" sz="600" dirty="0" smtClean="0">
                  <a:latin typeface="Arial"/>
                  <a:ea typeface="Verdana" panose="020B0604030504040204" pitchFamily="34" charset="0"/>
                  <a:cs typeface="Arial"/>
                </a:rPr>
              </a:b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Attainable</a:t>
              </a:r>
            </a:p>
            <a:p>
              <a:pPr marL="0" indent="457200">
                <a:buFont typeface="Arial" pitchFamily="34" charset="0"/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	</a:t>
              </a:r>
              <a:endParaRPr lang="en-US" sz="700" dirty="0" smtClean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Help</a:t>
              </a:r>
            </a:p>
            <a:p>
              <a:pPr marL="0" indent="0">
                <a:lnSpc>
                  <a:spcPct val="50000"/>
                </a:lnSpc>
                <a:buNone/>
              </a:pPr>
              <a:endParaRPr lang="en-US" sz="1800" dirty="0" smtClean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0">
                <a:lnSpc>
                  <a:spcPct val="50000"/>
                </a:lnSpc>
                <a:buNone/>
              </a:pPr>
              <a:endParaRPr lang="en-US" sz="1800" dirty="0"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1800" dirty="0" smtClean="0">
                  <a:latin typeface="Arial"/>
                  <a:ea typeface="Verdana" panose="020B0604030504040204" pitchFamily="34" charset="0"/>
                  <a:cs typeface="Arial"/>
                </a:rPr>
                <a:t>= Time-bound</a:t>
              </a:r>
              <a:endParaRPr lang="en-US" sz="600" dirty="0">
                <a:latin typeface="Arial"/>
                <a:ea typeface="Verdana" panose="020B0604030504040204" pitchFamily="34" charset="0"/>
                <a:cs typeface="Arial"/>
              </a:endParaRPr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52D0DFCB-CD61-2444-90C8-5078784176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5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2125" y="4173439"/>
            <a:ext cx="8159750" cy="529376"/>
          </a:xfrm>
          <a:prstGeom prst="rect">
            <a:avLst/>
          </a:prstGeom>
          <a:solidFill>
            <a:srgbClr val="4E2A84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a typeface="ＭＳ Ｐゴシック" charset="0"/>
                <a:cs typeface="Arial"/>
              </a:rPr>
              <a:t>Getting Started</a:t>
            </a:r>
            <a:endParaRPr lang="en-US" sz="3200" b="1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8501" y="1538069"/>
            <a:ext cx="2603500" cy="230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Create &amp; Implement Plan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Career Advancement Goals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Skill Goals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Project Goals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Mentoring Team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2284" y="4224173"/>
            <a:ext cx="3109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myidp.sciencecareers.org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538065"/>
            <a:ext cx="2286000" cy="13398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Assess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Skills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75466" y="982440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0983" y="982440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4870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1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2111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42001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356" y="1538069"/>
            <a:ext cx="2286000" cy="19307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Review Assessments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Review Career Path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Identify areas of skill building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3" y="4197629"/>
            <a:ext cx="1127578" cy="479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820" y="4261131"/>
            <a:ext cx="669698" cy="3760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363" y="4250548"/>
            <a:ext cx="788182" cy="3760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391" y="4261131"/>
            <a:ext cx="473940" cy="3760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369" y="3057867"/>
            <a:ext cx="2120900" cy="914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729" y="4250548"/>
            <a:ext cx="872253" cy="37606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732894" y="3654778"/>
            <a:ext cx="1052689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3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9" y="205987"/>
            <a:ext cx="8411633" cy="4521221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60" y="1699894"/>
            <a:ext cx="2333023" cy="154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63" y="3448097"/>
            <a:ext cx="21914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32" y="3895867"/>
            <a:ext cx="33131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0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202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Let’s Talk Mentors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866" y="1600042"/>
            <a:ext cx="2396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Not limited </a:t>
            </a:r>
            <a:r>
              <a:rPr lang="en-US" dirty="0">
                <a:latin typeface="Arial"/>
                <a:cs typeface="Arial"/>
              </a:rPr>
              <a:t>to your direct supervisor/advisor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8444" y="1595146"/>
            <a:ext cx="21166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Often beneficial to have </a:t>
            </a:r>
            <a:r>
              <a:rPr lang="en-US" b="1" dirty="0" smtClean="0">
                <a:latin typeface="Arial"/>
                <a:cs typeface="Arial"/>
              </a:rPr>
              <a:t>different/</a:t>
            </a:r>
            <a:r>
              <a:rPr lang="en-US" b="1" dirty="0" err="1" smtClean="0">
                <a:latin typeface="Arial"/>
                <a:cs typeface="Arial"/>
              </a:rPr>
              <a:t>mulitple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mentors </a:t>
            </a:r>
            <a:r>
              <a:rPr lang="en-US" dirty="0">
                <a:latin typeface="Arial"/>
                <a:cs typeface="Arial"/>
              </a:rPr>
              <a:t>for project and career development (</a:t>
            </a:r>
            <a:r>
              <a:rPr lang="en-US" b="1" dirty="0">
                <a:latin typeface="Arial"/>
                <a:cs typeface="Arial"/>
              </a:rPr>
              <a:t>mentoring teams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2999" y="1595146"/>
            <a:ext cx="2102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Prepare</a:t>
            </a:r>
            <a:r>
              <a:rPr lang="en-US" dirty="0">
                <a:latin typeface="Arial"/>
                <a:cs typeface="Arial"/>
              </a:rPr>
              <a:t> for discussions with your mentor (refer to handout page 2)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35111" y="1495778"/>
            <a:ext cx="0" cy="2554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23844" y="1495778"/>
            <a:ext cx="0" cy="2554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89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7" y="205984"/>
            <a:ext cx="8411633" cy="4521222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9" y="1699894"/>
            <a:ext cx="2333023" cy="154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61" y="3448096"/>
            <a:ext cx="21914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30" y="3895866"/>
            <a:ext cx="33131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3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667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8029" y="205979"/>
            <a:ext cx="7260897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Work with a partner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49117" y="1820331"/>
            <a:ext cx="7817545" cy="2103120"/>
            <a:chOff x="649117" y="1820331"/>
            <a:chExt cx="7817545" cy="2103120"/>
          </a:xfrm>
        </p:grpSpPr>
        <p:sp>
          <p:nvSpPr>
            <p:cNvPr id="3" name="Rectangle 2"/>
            <p:cNvSpPr/>
            <p:nvPr/>
          </p:nvSpPr>
          <p:spPr>
            <a:xfrm>
              <a:off x="649117" y="1820331"/>
              <a:ext cx="7817545" cy="210312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492658" y="2447914"/>
              <a:ext cx="6151638" cy="7534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Arial"/>
                  <a:ea typeface="Verdana" panose="020B0604030504040204" pitchFamily="34" charset="0"/>
                  <a:cs typeface="Arial"/>
                </a:rPr>
                <a:t>Discuss what strategies can you use to work around these barriers?</a:t>
              </a:r>
            </a:p>
            <a:p>
              <a:pPr lvl="1" algn="ctr"/>
              <a:endParaRPr lang="en-US" sz="2000" b="1" dirty="0" smtClean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914400" lvl="2" indent="0" algn="ctr">
                <a:buNone/>
              </a:pPr>
              <a:endParaRPr lang="en-US" sz="2000" b="1" dirty="0" smtClean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endParaRPr>
            </a:p>
            <a:p>
              <a:pPr marL="0" indent="457200" algn="ctr">
                <a:buFont typeface="Arial" pitchFamily="34" charset="0"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Arial"/>
                  <a:ea typeface="Verdana" panose="020B0604030504040204" pitchFamily="34" charset="0"/>
                  <a:cs typeface="Arial"/>
                </a:rPr>
                <a:t>                   </a:t>
              </a:r>
              <a:endParaRPr lang="en-US" sz="2000" b="1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endParaRPr>
            </a:p>
          </p:txBody>
        </p:sp>
      </p:grp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52D0DFCB-CD61-2444-90C8-5078784176F7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857323"/>
            <a:ext cx="3657600" cy="365760"/>
          </a:xfrm>
          <a:prstGeom prst="rect">
            <a:avLst/>
          </a:prstGeom>
          <a:solidFill>
            <a:srgbClr val="4E2A84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Arial"/>
                <a:cs typeface="Arial"/>
              </a:rPr>
              <a:t>Using the handout provided</a:t>
            </a:r>
            <a:endParaRPr lang="en-US"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5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5" y="205979"/>
            <a:ext cx="8411633" cy="452628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7" y="1699894"/>
            <a:ext cx="2333023" cy="154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9" y="3448095"/>
            <a:ext cx="21914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8" y="3895865"/>
            <a:ext cx="33131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667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8029" y="205979"/>
            <a:ext cx="7260897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Take a moment…</a:t>
            </a:r>
            <a:endParaRPr lang="en-US" sz="3200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52D0DFCB-CD61-2444-90C8-5078784176F7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40168" y="1925419"/>
            <a:ext cx="2363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/>
                <a:ea typeface="Verdana" panose="020B0604030504040204" pitchFamily="34" charset="0"/>
                <a:cs typeface="Arial"/>
              </a:rPr>
              <a:t>What should next steps be after this workshop?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6731" y="1925419"/>
            <a:ext cx="2510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ea typeface="Verdana" panose="020B0604030504040204" pitchFamily="34" charset="0"/>
                <a:cs typeface="Arial"/>
              </a:rPr>
              <a:t>How can you plan to follow-up with your mentor?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949" y="1925419"/>
            <a:ext cx="2611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ea typeface="Verdana" panose="020B0604030504040204" pitchFamily="34" charset="0"/>
                <a:cs typeface="Arial"/>
              </a:rPr>
              <a:t>Who else do you need to follow-up with?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32667" y="1651000"/>
            <a:ext cx="0" cy="2525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22622" y="1651000"/>
            <a:ext cx="0" cy="2525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32869" y="894460"/>
            <a:ext cx="3657600" cy="365760"/>
          </a:xfrm>
          <a:prstGeom prst="rect">
            <a:avLst/>
          </a:prstGeom>
          <a:solidFill>
            <a:srgbClr val="4E2A84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Arial"/>
                <a:cs typeface="Arial"/>
              </a:rPr>
              <a:t>Using the handout provided, jot down:</a:t>
            </a:r>
            <a:endParaRPr lang="en-US"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44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5905"/>
            <a:ext cx="7406640" cy="6515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Resources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FCB-CD61-2444-90C8-5078784176F7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1386055"/>
              </p:ext>
            </p:extLst>
          </p:nvPr>
        </p:nvGraphicFramePr>
        <p:xfrm>
          <a:off x="466280" y="804700"/>
          <a:ext cx="8356601" cy="400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841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27050" y="904583"/>
            <a:ext cx="8159750" cy="925345"/>
          </a:xfrm>
          <a:prstGeom prst="rect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is an Individual Development Plan?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833" y="2484560"/>
            <a:ext cx="1885597" cy="126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Arial"/>
                <a:cs typeface="Arial"/>
              </a:rPr>
              <a:t>Set </a:t>
            </a:r>
            <a:r>
              <a:rPr lang="en-US" sz="1600" b="1" dirty="0" smtClean="0">
                <a:latin typeface="Arial"/>
                <a:cs typeface="Arial"/>
              </a:rPr>
              <a:t>immediate</a:t>
            </a:r>
            <a:r>
              <a:rPr lang="en-US" sz="1600" dirty="0" smtClean="0">
                <a:latin typeface="Arial"/>
                <a:cs typeface="Arial"/>
              </a:rPr>
              <a:t> and </a:t>
            </a:r>
            <a:r>
              <a:rPr lang="en-US" sz="1600" b="1" dirty="0" smtClean="0">
                <a:latin typeface="Arial"/>
                <a:cs typeface="Arial"/>
              </a:rPr>
              <a:t>short-term</a:t>
            </a:r>
            <a:r>
              <a:rPr lang="en-US" sz="1600" dirty="0" smtClean="0">
                <a:latin typeface="Arial"/>
                <a:cs typeface="Arial"/>
              </a:rPr>
              <a:t> goals, improve productivity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9401" y="2484560"/>
            <a:ext cx="1609374" cy="156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Arial"/>
                <a:cs typeface="Arial"/>
              </a:rPr>
              <a:t>Set </a:t>
            </a:r>
            <a:r>
              <a:rPr lang="en-US" sz="1600" b="1" dirty="0" smtClean="0">
                <a:latin typeface="Arial"/>
                <a:cs typeface="Arial"/>
              </a:rPr>
              <a:t>long-term </a:t>
            </a:r>
            <a:r>
              <a:rPr lang="en-US" sz="1600" dirty="0" smtClean="0">
                <a:latin typeface="Arial"/>
                <a:cs typeface="Arial"/>
              </a:rPr>
              <a:t>goals that fit individual skills, interests, values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4755" y="2484560"/>
            <a:ext cx="2132188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Arial"/>
                <a:cs typeface="Arial"/>
              </a:rPr>
              <a:t>Facilitate structured </a:t>
            </a:r>
            <a:r>
              <a:rPr lang="en-US" sz="1600" b="1" dirty="0" smtClean="0">
                <a:latin typeface="Arial"/>
                <a:cs typeface="Arial"/>
              </a:rPr>
              <a:t>discussions</a:t>
            </a:r>
            <a:r>
              <a:rPr lang="en-US" sz="1600" dirty="0" smtClean="0">
                <a:latin typeface="Arial"/>
                <a:cs typeface="Arial"/>
              </a:rPr>
              <a:t> with mentor(s)/advisor(s)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6439" y="2484560"/>
            <a:ext cx="1889125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Arial"/>
                <a:cs typeface="Arial"/>
              </a:rPr>
              <a:t>Not a finite process, </a:t>
            </a:r>
            <a:r>
              <a:rPr lang="en-US" sz="1600" b="1" dirty="0" smtClean="0">
                <a:latin typeface="Arial"/>
                <a:cs typeface="Arial"/>
              </a:rPr>
              <a:t>revisit</a:t>
            </a:r>
            <a:r>
              <a:rPr lang="en-US" sz="1600" dirty="0" smtClean="0">
                <a:latin typeface="Arial"/>
                <a:cs typeface="Arial"/>
              </a:rPr>
              <a:t> every 6-12 months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3168" y="1069371"/>
            <a:ext cx="3886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Structured Planning Tool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6161" y="2208524"/>
            <a:ext cx="0" cy="20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8515" y="2208524"/>
            <a:ext cx="0" cy="20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76683" y="2208524"/>
            <a:ext cx="0" cy="20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3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0321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9117" y="1820331"/>
            <a:ext cx="7817545" cy="2103121"/>
            <a:chOff x="649117" y="1820331"/>
            <a:chExt cx="7817545" cy="2103121"/>
          </a:xfrm>
        </p:grpSpPr>
        <p:sp>
          <p:nvSpPr>
            <p:cNvPr id="5" name="Rectangle 4"/>
            <p:cNvSpPr/>
            <p:nvPr/>
          </p:nvSpPr>
          <p:spPr>
            <a:xfrm>
              <a:off x="649117" y="1820331"/>
              <a:ext cx="7817545" cy="2103120"/>
            </a:xfrm>
            <a:prstGeom prst="rect">
              <a:avLst/>
            </a:prstGeom>
            <a:solidFill>
              <a:srgbClr val="4E2A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49117" y="1820332"/>
              <a:ext cx="7817545" cy="21031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400" b="1" dirty="0" smtClean="0">
                  <a:solidFill>
                    <a:srgbClr val="FFFFFF"/>
                  </a:solidFill>
                  <a:latin typeface="Arial"/>
                  <a:ea typeface="Verdana" panose="020B0604030504040204" pitchFamily="34" charset="0"/>
                  <a:cs typeface="Arial"/>
                </a:rPr>
                <a:t>The Graduate School, Office of Postdoctoral Affairs</a:t>
              </a:r>
            </a:p>
            <a:p>
              <a:pPr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Jennifer Hobbs, PhD, Assistant Dean, jennifer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-hobbs@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northwestern.edu</a:t>
              </a:r>
            </a:p>
            <a:p>
              <a:pPr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Kristen Mighty, PhD, MPH,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Sr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Prog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Coord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,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k-mighty@northwestern.edu</a:t>
              </a:r>
              <a:endParaRPr lang="en-US" sz="160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endParaRPr>
            </a:p>
            <a:p>
              <a:pPr defTabSz="457200">
                <a:lnSpc>
                  <a:spcPct val="120000"/>
                </a:lnSpc>
                <a:spcBef>
                  <a:spcPts val="0"/>
                </a:spcBef>
              </a:pP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Newsletters: OPA Wire/Funding Connection</a:t>
              </a:r>
            </a:p>
            <a:p>
              <a:pPr defTabSz="457200">
                <a:lnSpc>
                  <a:spcPct val="120000"/>
                </a:lnSpc>
                <a:spcBef>
                  <a:spcPts val="0"/>
                </a:spcBef>
              </a:pP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Website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: http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://www.tgs.northwestern.edu/resources-for/postdocs/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ea typeface="Verdana" panose="020B0604030504040204" pitchFamily="34" charset="0"/>
                  <a:cs typeface="Arial"/>
                </a:rPr>
                <a:t>index.html </a:t>
              </a:r>
              <a:endParaRPr lang="en-US" sz="1000" dirty="0">
                <a:solidFill>
                  <a:schemeClr val="bg1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87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5" y="205984"/>
            <a:ext cx="8411633" cy="4462783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60" y="1699894"/>
            <a:ext cx="2333023" cy="154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69" y="3448100"/>
            <a:ext cx="21914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38" y="3895870"/>
            <a:ext cx="3313169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9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2125" y="4173439"/>
            <a:ext cx="8159750" cy="529376"/>
          </a:xfrm>
          <a:prstGeom prst="rect">
            <a:avLst/>
          </a:prstGeom>
          <a:solidFill>
            <a:srgbClr val="4E2A84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a typeface="ＭＳ Ｐゴシック" charset="0"/>
                <a:cs typeface="Arial"/>
              </a:rPr>
              <a:t>Getting Started</a:t>
            </a:r>
            <a:endParaRPr lang="en-US" sz="3200" b="1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8501" y="1538069"/>
            <a:ext cx="2603500" cy="230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Create &amp; Implement Plan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Career Advancement Goals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Skill Goals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Project Goals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Mentoring Team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2284" y="4224173"/>
            <a:ext cx="3109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myidp.sciencecareers.org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538065"/>
            <a:ext cx="2286000" cy="13398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Assess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Skills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75466" y="982440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0983" y="982440"/>
            <a:ext cx="0" cy="300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4870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1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2111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42001" y="1030066"/>
            <a:ext cx="414560" cy="41456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356" y="1538069"/>
            <a:ext cx="2286000" cy="19307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Review Assessments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Review Career Path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Identify areas of skill building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3" y="4197629"/>
            <a:ext cx="1127578" cy="479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820" y="4261131"/>
            <a:ext cx="669698" cy="3760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363" y="4250548"/>
            <a:ext cx="788182" cy="3760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391" y="4261131"/>
            <a:ext cx="473940" cy="3760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729" y="4250548"/>
            <a:ext cx="872253" cy="3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6" grpId="0" animBg="1"/>
      <p:bldP spid="17" grpId="0" animBg="1"/>
      <p:bldP spid="17" grpId="1" animBg="1"/>
      <p:bldP spid="18" grpId="0" animBg="1"/>
      <p:bldP spid="18" grpId="1" animBg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a typeface="ＭＳ Ｐゴシック" charset="0"/>
                <a:cs typeface="Arial"/>
              </a:rPr>
              <a:t>Assessments</a:t>
            </a:r>
            <a:endParaRPr lang="en-US" sz="3200" b="1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32055" y="990012"/>
            <a:ext cx="5254753" cy="980542"/>
          </a:xfrm>
          <a:custGeom>
            <a:avLst/>
            <a:gdLst>
              <a:gd name="connsiteX0" fmla="*/ 0 w 980541"/>
              <a:gd name="connsiteY0" fmla="*/ 0 h 5254752"/>
              <a:gd name="connsiteX1" fmla="*/ 980541 w 980541"/>
              <a:gd name="connsiteY1" fmla="*/ 0 h 5254752"/>
              <a:gd name="connsiteX2" fmla="*/ 980541 w 980541"/>
              <a:gd name="connsiteY2" fmla="*/ 5254752 h 5254752"/>
              <a:gd name="connsiteX3" fmla="*/ 0 w 980541"/>
              <a:gd name="connsiteY3" fmla="*/ 5254752 h 5254752"/>
              <a:gd name="connsiteX4" fmla="*/ 0 w 980541"/>
              <a:gd name="connsiteY4" fmla="*/ 0 h 525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541" h="5254752">
                <a:moveTo>
                  <a:pt x="980541" y="3"/>
                </a:moveTo>
                <a:lnTo>
                  <a:pt x="980541" y="5254749"/>
                </a:lnTo>
                <a:lnTo>
                  <a:pt x="0" y="5254749"/>
                </a:lnTo>
                <a:lnTo>
                  <a:pt x="0" y="3"/>
                </a:lnTo>
                <a:lnTo>
                  <a:pt x="980541" y="3"/>
                </a:lnTo>
                <a:close/>
              </a:path>
            </a:pathLst>
          </a:custGeom>
          <a:solidFill>
            <a:srgbClr val="4E2A84">
              <a:alpha val="29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5" rIns="247650" bIns="123826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0" kern="1200" dirty="0" smtClean="0">
                <a:latin typeface="Arial"/>
                <a:cs typeface="Arial"/>
              </a:rPr>
              <a:t>A</a:t>
            </a:r>
            <a:r>
              <a:rPr lang="en-US" sz="1200" b="1" kern="1200" dirty="0" smtClean="0">
                <a:latin typeface="Arial"/>
                <a:cs typeface="Arial"/>
              </a:rPr>
              <a:t> </a:t>
            </a:r>
            <a:r>
              <a:rPr lang="en-US" sz="1200" b="0" kern="1200" dirty="0" smtClean="0">
                <a:latin typeface="Arial"/>
                <a:cs typeface="Arial"/>
              </a:rPr>
              <a:t>subjective self-assessment</a:t>
            </a:r>
            <a:r>
              <a:rPr lang="en-US" sz="1200" b="1" kern="1200" dirty="0" smtClean="0">
                <a:latin typeface="Arial"/>
                <a:cs typeface="Arial"/>
              </a:rPr>
              <a:t> </a:t>
            </a:r>
            <a:r>
              <a:rPr lang="en-US" sz="1200" kern="1200" dirty="0" smtClean="0">
                <a:latin typeface="Arial"/>
                <a:cs typeface="Arial"/>
              </a:rPr>
              <a:t>of your </a:t>
            </a:r>
            <a:r>
              <a:rPr lang="en-US" sz="1200" b="1" kern="1200" dirty="0" smtClean="0">
                <a:latin typeface="Arial"/>
                <a:cs typeface="Arial"/>
              </a:rPr>
              <a:t>skills</a:t>
            </a:r>
            <a:endParaRPr lang="en-US" sz="1200" b="1" kern="1200" dirty="0">
              <a:latin typeface="Arial"/>
              <a:cs typeface="Arial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 smtClean="0">
                <a:latin typeface="Arial"/>
                <a:cs typeface="Arial"/>
              </a:rPr>
              <a:t>Identify</a:t>
            </a:r>
            <a:r>
              <a:rPr lang="en-US" sz="1200" kern="1200" dirty="0" smtClean="0">
                <a:latin typeface="Arial"/>
                <a:cs typeface="Arial"/>
              </a:rPr>
              <a:t> the skills/knowledge areas, proficiencies/weaknesses that could use some attention</a:t>
            </a:r>
            <a:endParaRPr lang="en-US" sz="1200" kern="1200" dirty="0">
              <a:latin typeface="Arial"/>
              <a:cs typeface="Arial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latin typeface="Arial"/>
                <a:cs typeface="Arial"/>
              </a:rPr>
              <a:t>Based on the </a:t>
            </a:r>
            <a:r>
              <a:rPr lang="en-US" sz="1200" b="1" kern="1200" dirty="0" smtClean="0">
                <a:latin typeface="Arial"/>
                <a:cs typeface="Arial"/>
              </a:rPr>
              <a:t>National Postdoctoral Association's (NPA) core competencies</a:t>
            </a:r>
            <a:r>
              <a:rPr lang="en-US" sz="1200" kern="1200" dirty="0" smtClean="0">
                <a:latin typeface="Arial"/>
                <a:cs typeface="Arial"/>
              </a:rPr>
              <a:t> for PhD scholars</a:t>
            </a:r>
            <a:endParaRPr lang="en-US" sz="1200" kern="1200" dirty="0">
              <a:latin typeface="Arial"/>
              <a:cs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6250" y="922681"/>
            <a:ext cx="2955798" cy="1115204"/>
          </a:xfrm>
          <a:custGeom>
            <a:avLst/>
            <a:gdLst>
              <a:gd name="connsiteX0" fmla="*/ 0 w 2955798"/>
              <a:gd name="connsiteY0" fmla="*/ 0 h 1115204"/>
              <a:gd name="connsiteX1" fmla="*/ 2955798 w 2955798"/>
              <a:gd name="connsiteY1" fmla="*/ 0 h 1115204"/>
              <a:gd name="connsiteX2" fmla="*/ 2955798 w 2955798"/>
              <a:gd name="connsiteY2" fmla="*/ 1115204 h 1115204"/>
              <a:gd name="connsiteX3" fmla="*/ 0 w 2955798"/>
              <a:gd name="connsiteY3" fmla="*/ 1115204 h 1115204"/>
              <a:gd name="connsiteX4" fmla="*/ 0 w 2955798"/>
              <a:gd name="connsiteY4" fmla="*/ 0 h 111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798" h="1115204">
                <a:moveTo>
                  <a:pt x="0" y="0"/>
                </a:moveTo>
                <a:lnTo>
                  <a:pt x="2955798" y="0"/>
                </a:lnTo>
                <a:lnTo>
                  <a:pt x="2955798" y="1115204"/>
                </a:lnTo>
                <a:lnTo>
                  <a:pt x="0" y="1115204"/>
                </a:lnTo>
                <a:lnTo>
                  <a:pt x="0" y="0"/>
                </a:lnTo>
                <a:close/>
              </a:path>
            </a:pathLst>
          </a:custGeom>
          <a:solidFill>
            <a:srgbClr val="4E2A84"/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/>
                <a:cs typeface="Arial"/>
              </a:rPr>
              <a:t>Skills</a:t>
            </a:r>
            <a:endParaRPr lang="en-US" sz="2000" u="sng" kern="1200" dirty="0">
              <a:latin typeface="Arial"/>
              <a:cs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432055" y="2205165"/>
            <a:ext cx="5254753" cy="892164"/>
          </a:xfrm>
          <a:custGeom>
            <a:avLst/>
            <a:gdLst>
              <a:gd name="connsiteX0" fmla="*/ 0 w 892163"/>
              <a:gd name="connsiteY0" fmla="*/ 0 h 5254752"/>
              <a:gd name="connsiteX1" fmla="*/ 892163 w 892163"/>
              <a:gd name="connsiteY1" fmla="*/ 0 h 5254752"/>
              <a:gd name="connsiteX2" fmla="*/ 892163 w 892163"/>
              <a:gd name="connsiteY2" fmla="*/ 5254752 h 5254752"/>
              <a:gd name="connsiteX3" fmla="*/ 0 w 892163"/>
              <a:gd name="connsiteY3" fmla="*/ 5254752 h 5254752"/>
              <a:gd name="connsiteX4" fmla="*/ 0 w 892163"/>
              <a:gd name="connsiteY4" fmla="*/ 0 h 525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63" h="5254752">
                <a:moveTo>
                  <a:pt x="892163" y="3"/>
                </a:moveTo>
                <a:lnTo>
                  <a:pt x="892163" y="5254749"/>
                </a:lnTo>
                <a:lnTo>
                  <a:pt x="0" y="5254749"/>
                </a:lnTo>
                <a:lnTo>
                  <a:pt x="0" y="3"/>
                </a:lnTo>
                <a:lnTo>
                  <a:pt x="892163" y="3"/>
                </a:lnTo>
                <a:close/>
              </a:path>
            </a:pathLst>
          </a:custGeom>
        </p:spPr>
        <p:style>
          <a:lnRef idx="2"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5" rIns="247650" bIns="123826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latin typeface="Arial"/>
                <a:cs typeface="Arial"/>
              </a:rPr>
              <a:t>Subjective assessment of </a:t>
            </a:r>
            <a:r>
              <a:rPr lang="en-US" sz="1200" b="1" kern="1200" dirty="0" smtClean="0">
                <a:latin typeface="Arial"/>
                <a:cs typeface="Arial"/>
              </a:rPr>
              <a:t>professional interests</a:t>
            </a:r>
            <a:endParaRPr lang="en-US" sz="1200" b="1" kern="1200" dirty="0">
              <a:latin typeface="Arial"/>
              <a:cs typeface="Arial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latin typeface="Arial"/>
                <a:cs typeface="Arial"/>
              </a:rPr>
              <a:t>Define tasks that are enjoyable and would like to include as integral career elements</a:t>
            </a:r>
            <a:endParaRPr lang="en-US" sz="1200" kern="1200" dirty="0">
              <a:latin typeface="Arial"/>
              <a:cs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6250" y="2093644"/>
            <a:ext cx="2955798" cy="1115204"/>
          </a:xfrm>
          <a:custGeom>
            <a:avLst/>
            <a:gdLst>
              <a:gd name="connsiteX0" fmla="*/ 0 w 2955798"/>
              <a:gd name="connsiteY0" fmla="*/ 0 h 1115204"/>
              <a:gd name="connsiteX1" fmla="*/ 2955798 w 2955798"/>
              <a:gd name="connsiteY1" fmla="*/ 0 h 1115204"/>
              <a:gd name="connsiteX2" fmla="*/ 2955798 w 2955798"/>
              <a:gd name="connsiteY2" fmla="*/ 1115204 h 1115204"/>
              <a:gd name="connsiteX3" fmla="*/ 0 w 2955798"/>
              <a:gd name="connsiteY3" fmla="*/ 1115204 h 1115204"/>
              <a:gd name="connsiteX4" fmla="*/ 0 w 2955798"/>
              <a:gd name="connsiteY4" fmla="*/ 0 h 111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798" h="1115204">
                <a:moveTo>
                  <a:pt x="0" y="0"/>
                </a:moveTo>
                <a:lnTo>
                  <a:pt x="2955798" y="0"/>
                </a:lnTo>
                <a:lnTo>
                  <a:pt x="2955798" y="1115204"/>
                </a:lnTo>
                <a:lnTo>
                  <a:pt x="0" y="1115204"/>
                </a:lnTo>
                <a:lnTo>
                  <a:pt x="0" y="0"/>
                </a:lnTo>
                <a:close/>
              </a:path>
            </a:pathLst>
          </a:custGeom>
          <a:solidFill>
            <a:srgbClr val="4E2A84">
              <a:alpha val="60000"/>
            </a:srgbClr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4">
              <a:shade val="50000"/>
              <a:hueOff val="-139622"/>
              <a:satOff val="-4225"/>
              <a:lumOff val="277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/>
                <a:cs typeface="Arial"/>
              </a:rPr>
              <a:t>Interests</a:t>
            </a:r>
            <a:endParaRPr lang="en-US" sz="2000" kern="1200" dirty="0">
              <a:latin typeface="Arial"/>
              <a:cs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32055" y="3376129"/>
            <a:ext cx="5254753" cy="892164"/>
          </a:xfrm>
          <a:custGeom>
            <a:avLst/>
            <a:gdLst>
              <a:gd name="connsiteX0" fmla="*/ 0 w 892163"/>
              <a:gd name="connsiteY0" fmla="*/ 0 h 5254752"/>
              <a:gd name="connsiteX1" fmla="*/ 892163 w 892163"/>
              <a:gd name="connsiteY1" fmla="*/ 0 h 5254752"/>
              <a:gd name="connsiteX2" fmla="*/ 892163 w 892163"/>
              <a:gd name="connsiteY2" fmla="*/ 5254752 h 5254752"/>
              <a:gd name="connsiteX3" fmla="*/ 0 w 892163"/>
              <a:gd name="connsiteY3" fmla="*/ 5254752 h 5254752"/>
              <a:gd name="connsiteX4" fmla="*/ 0 w 892163"/>
              <a:gd name="connsiteY4" fmla="*/ 0 h 525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63" h="5254752">
                <a:moveTo>
                  <a:pt x="892163" y="3"/>
                </a:moveTo>
                <a:lnTo>
                  <a:pt x="892163" y="5254749"/>
                </a:lnTo>
                <a:lnTo>
                  <a:pt x="0" y="5254749"/>
                </a:lnTo>
                <a:lnTo>
                  <a:pt x="0" y="3"/>
                </a:lnTo>
                <a:lnTo>
                  <a:pt x="892163" y="3"/>
                </a:lnTo>
                <a:close/>
              </a:path>
            </a:pathLst>
          </a:custGeom>
          <a:solidFill>
            <a:srgbClr val="4E2A84">
              <a:alpha val="29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5" rIns="247650" bIns="123826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latin typeface="Arial"/>
                <a:cs typeface="Arial"/>
              </a:rPr>
              <a:t>Subjective assessment of your </a:t>
            </a:r>
            <a:r>
              <a:rPr lang="en-US" sz="1200" b="1" kern="1200" dirty="0" smtClean="0">
                <a:latin typeface="Arial"/>
                <a:cs typeface="Arial"/>
              </a:rPr>
              <a:t>values</a:t>
            </a:r>
            <a:r>
              <a:rPr lang="en-US" sz="1200" kern="1200" dirty="0" smtClean="0">
                <a:latin typeface="Arial"/>
                <a:cs typeface="Arial"/>
              </a:rPr>
              <a:t> (principles by which you live)</a:t>
            </a:r>
            <a:endParaRPr lang="en-US" sz="1200" kern="1200" dirty="0">
              <a:latin typeface="Arial"/>
              <a:cs typeface="Arial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latin typeface="Arial"/>
                <a:cs typeface="Arial"/>
              </a:rPr>
              <a:t>Help answer the questions: </a:t>
            </a:r>
            <a:r>
              <a:rPr lang="en-US" sz="1200" b="1" kern="1200" dirty="0" smtClean="0">
                <a:latin typeface="Arial"/>
                <a:cs typeface="Arial"/>
              </a:rPr>
              <a:t>"What is most important to me? What rewards or outcomes do I want from my work?”</a:t>
            </a:r>
            <a:endParaRPr lang="en-US" sz="1200" kern="1200" dirty="0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6250" y="3264610"/>
            <a:ext cx="2955798" cy="1115204"/>
          </a:xfrm>
          <a:custGeom>
            <a:avLst/>
            <a:gdLst>
              <a:gd name="connsiteX0" fmla="*/ 0 w 2955798"/>
              <a:gd name="connsiteY0" fmla="*/ 0 h 1115204"/>
              <a:gd name="connsiteX1" fmla="*/ 2955798 w 2955798"/>
              <a:gd name="connsiteY1" fmla="*/ 0 h 1115204"/>
              <a:gd name="connsiteX2" fmla="*/ 2955798 w 2955798"/>
              <a:gd name="connsiteY2" fmla="*/ 1115204 h 1115204"/>
              <a:gd name="connsiteX3" fmla="*/ 0 w 2955798"/>
              <a:gd name="connsiteY3" fmla="*/ 1115204 h 1115204"/>
              <a:gd name="connsiteX4" fmla="*/ 0 w 2955798"/>
              <a:gd name="connsiteY4" fmla="*/ 0 h 111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798" h="1115204">
                <a:moveTo>
                  <a:pt x="0" y="0"/>
                </a:moveTo>
                <a:lnTo>
                  <a:pt x="2955798" y="0"/>
                </a:lnTo>
                <a:lnTo>
                  <a:pt x="2955798" y="1115204"/>
                </a:lnTo>
                <a:lnTo>
                  <a:pt x="0" y="1115204"/>
                </a:lnTo>
                <a:lnTo>
                  <a:pt x="0" y="0"/>
                </a:lnTo>
                <a:close/>
              </a:path>
            </a:pathLst>
          </a:custGeom>
          <a:solidFill>
            <a:srgbClr val="4E2A84"/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4">
              <a:shade val="50000"/>
              <a:hueOff val="-139622"/>
              <a:satOff val="-4225"/>
              <a:lumOff val="277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u="none" kern="1200" dirty="0" smtClean="0">
                <a:latin typeface="Arial"/>
                <a:cs typeface="Arial"/>
              </a:rPr>
              <a:t>Values</a:t>
            </a:r>
            <a:endParaRPr lang="en-US" sz="2000" u="none" kern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2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" y="215905"/>
            <a:ext cx="8841619" cy="6477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Scientific Skills Assessment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38666" y="1434255"/>
            <a:ext cx="3761618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600" dirty="0" smtClean="0">
                <a:latin typeface="Arial"/>
                <a:cs typeface="Arial"/>
              </a:rPr>
              <a:t>Scientific Knowledge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>
                <a:latin typeface="Arial"/>
                <a:cs typeface="Arial"/>
              </a:rPr>
              <a:t>Research Skills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>
                <a:latin typeface="Arial"/>
                <a:cs typeface="Arial"/>
              </a:rPr>
              <a:t>Communication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>
                <a:latin typeface="Arial"/>
                <a:cs typeface="Arial"/>
              </a:rPr>
              <a:t>Professionalism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>
                <a:latin typeface="Arial"/>
                <a:cs typeface="Arial"/>
              </a:rPr>
              <a:t>Management &amp; Leadership Skills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>
                <a:latin typeface="Arial"/>
                <a:cs typeface="Arial"/>
              </a:rPr>
              <a:t>Responsible Conduct of Research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>
                <a:latin typeface="Arial"/>
                <a:cs typeface="Arial"/>
              </a:rPr>
              <a:t>Career Planning</a:t>
            </a:r>
          </a:p>
        </p:txBody>
      </p:sp>
      <p:pic>
        <p:nvPicPr>
          <p:cNvPr id="5" name="Picture 4" descr="SkillsAsses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3" y="1012010"/>
            <a:ext cx="4937760" cy="27179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FCB-CD61-2444-90C8-5078784176F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665" y="3843932"/>
            <a:ext cx="467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Resources: </a:t>
            </a:r>
          </a:p>
          <a:p>
            <a:r>
              <a:rPr lang="en-US" sz="1400" b="1" dirty="0" smtClean="0">
                <a:latin typeface="Arial"/>
                <a:cs typeface="Arial"/>
                <a:hlinkClick r:id="rId4"/>
              </a:rPr>
              <a:t>NPA Postdoctoral Core Competencies Toolkit</a:t>
            </a:r>
            <a:endParaRPr lang="en-US" sz="1400" b="1" dirty="0" smtClean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Article:</a:t>
            </a:r>
            <a:r>
              <a:rPr lang="en-US" sz="1400" b="1" dirty="0" smtClean="0">
                <a:latin typeface="Arial"/>
                <a:cs typeface="Arial"/>
                <a:hlinkClick r:id="rId5"/>
              </a:rPr>
              <a:t> So You Think You Have Skills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997" y="1012008"/>
            <a:ext cx="21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>
                <a:latin typeface="Arial"/>
                <a:cs typeface="Arial"/>
              </a:rPr>
              <a:t>Rate yourself on:</a:t>
            </a:r>
          </a:p>
        </p:txBody>
      </p:sp>
    </p:spTree>
    <p:extLst>
      <p:ext uri="{BB962C8B-B14F-4D97-AF65-F5344CB8AC3E}">
        <p14:creationId xmlns:p14="http://schemas.microsoft.com/office/powerpoint/2010/main" val="341774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250" y="215913"/>
            <a:ext cx="7406640" cy="6489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Interests Assessment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79400" y="1143001"/>
            <a:ext cx="3911600" cy="268535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b="1" i="1" u="sng" dirty="0" smtClean="0">
                <a:latin typeface="Arial"/>
                <a:cs typeface="Arial"/>
              </a:rPr>
              <a:t>Intended to help you define:</a:t>
            </a:r>
          </a:p>
          <a:p>
            <a:pPr>
              <a:lnSpc>
                <a:spcPct val="50000"/>
              </a:lnSpc>
            </a:pPr>
            <a:endParaRPr lang="en-US" sz="1600" i="1" dirty="0" smtClean="0">
              <a:latin typeface="Arial"/>
              <a:cs typeface="Arial"/>
            </a:endParaRPr>
          </a:p>
          <a:p>
            <a:pPr marL="214313" indent="-214313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Tasks you </a:t>
            </a:r>
            <a:r>
              <a:rPr lang="en-US" sz="1600" b="1" dirty="0" smtClean="0">
                <a:solidFill>
                  <a:srgbClr val="4E2A84"/>
                </a:solidFill>
                <a:latin typeface="Arial"/>
                <a:cs typeface="Arial"/>
              </a:rPr>
              <a:t>enjoy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doing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Tasks that you would like to </a:t>
            </a:r>
            <a:r>
              <a:rPr lang="en-US" sz="1600" b="1" dirty="0" smtClean="0">
                <a:solidFill>
                  <a:srgbClr val="4E2A84"/>
                </a:solidFill>
                <a:latin typeface="Arial"/>
                <a:cs typeface="Arial"/>
              </a:rPr>
              <a:t>avoid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Focus on </a:t>
            </a:r>
            <a:r>
              <a:rPr lang="en-US" sz="1600" b="1" dirty="0" smtClean="0">
                <a:solidFill>
                  <a:srgbClr val="4E2A84"/>
                </a:solidFill>
                <a:latin typeface="Arial"/>
                <a:cs typeface="Arial"/>
              </a:rPr>
              <a:t>component tasks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Refer to </a:t>
            </a:r>
            <a:r>
              <a:rPr lang="en-US" sz="1600" b="1" dirty="0" smtClean="0">
                <a:solidFill>
                  <a:srgbClr val="604A7B"/>
                </a:solidFill>
                <a:latin typeface="Arial"/>
                <a:cs typeface="Arial"/>
                <a:hlinkClick r:id="rId3"/>
              </a:rPr>
              <a:t>AAAS article on Interests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to guide you in thinking about this assessment</a:t>
            </a:r>
          </a:p>
          <a:p>
            <a:pPr marL="557213" lvl="1" indent="-214313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“</a:t>
            </a:r>
            <a:r>
              <a:rPr lang="en-US" sz="1600" b="1" dirty="0" smtClean="0">
                <a:latin typeface="Arial"/>
                <a:cs typeface="Arial"/>
              </a:rPr>
              <a:t>A careful and detailed analysis of ‘interests’ is at the core of the assessment phase at myIDP</a:t>
            </a:r>
            <a:r>
              <a:rPr lang="en-US" sz="1600" dirty="0" smtClean="0">
                <a:latin typeface="Arial"/>
                <a:cs typeface="Arial"/>
              </a:rPr>
              <a:t>”</a:t>
            </a:r>
          </a:p>
        </p:txBody>
      </p:sp>
      <p:pic>
        <p:nvPicPr>
          <p:cNvPr id="7" name="Picture 6" descr="InterestsAsses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19" y="1142999"/>
            <a:ext cx="4937760" cy="31037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FCB-CD61-2444-90C8-507878417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28604"/>
            <a:ext cx="7406640" cy="6515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Values Assessment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93698" y="1134111"/>
            <a:ext cx="3365500" cy="32701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600" b="1" dirty="0" smtClean="0">
                <a:solidFill>
                  <a:srgbClr val="4E2A84"/>
                </a:solidFill>
                <a:latin typeface="Arial"/>
                <a:cs typeface="Arial"/>
              </a:rPr>
              <a:t>What </a:t>
            </a:r>
            <a:r>
              <a:rPr lang="en-US" sz="1600" b="1" dirty="0">
                <a:solidFill>
                  <a:srgbClr val="4E2A84"/>
                </a:solidFill>
                <a:latin typeface="Arial"/>
                <a:cs typeface="Arial"/>
              </a:rPr>
              <a:t>is most important to me</a:t>
            </a:r>
            <a:r>
              <a:rPr lang="en-US" sz="1600" b="1" dirty="0" smtClean="0">
                <a:solidFill>
                  <a:srgbClr val="4E2A84"/>
                </a:solidFill>
                <a:latin typeface="Arial"/>
                <a:cs typeface="Arial"/>
              </a:rPr>
              <a:t>?</a:t>
            </a:r>
          </a:p>
          <a:p>
            <a:r>
              <a:rPr lang="en-US" sz="1600" b="1" dirty="0" smtClean="0">
                <a:solidFill>
                  <a:srgbClr val="4E2A84"/>
                </a:solidFill>
                <a:latin typeface="Arial"/>
                <a:cs typeface="Arial"/>
              </a:rPr>
              <a:t>What </a:t>
            </a:r>
            <a:r>
              <a:rPr lang="en-US" sz="1600" b="1" dirty="0">
                <a:solidFill>
                  <a:srgbClr val="4E2A84"/>
                </a:solidFill>
                <a:latin typeface="Arial"/>
                <a:cs typeface="Arial"/>
              </a:rPr>
              <a:t>rewards or outcomes do I want from my work</a:t>
            </a:r>
            <a:r>
              <a:rPr lang="en-US" sz="1600" b="1" dirty="0" smtClean="0">
                <a:solidFill>
                  <a:srgbClr val="4E2A84"/>
                </a:solidFill>
                <a:latin typeface="Arial"/>
                <a:cs typeface="Arial"/>
              </a:rPr>
              <a:t>?”</a:t>
            </a:r>
          </a:p>
          <a:p>
            <a:endParaRPr lang="en-US" sz="1600" b="1" dirty="0">
              <a:solidFill>
                <a:srgbClr val="604A7B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Goal is to define </a:t>
            </a:r>
            <a:r>
              <a:rPr lang="en-US" sz="1600" dirty="0">
                <a:latin typeface="Arial"/>
                <a:cs typeface="Arial"/>
              </a:rPr>
              <a:t>the environment in which you are likely to </a:t>
            </a:r>
            <a:r>
              <a:rPr lang="en-US" sz="1600" b="1" dirty="0">
                <a:solidFill>
                  <a:srgbClr val="4E2A84"/>
                </a:solidFill>
                <a:latin typeface="Arial"/>
                <a:cs typeface="Arial"/>
              </a:rPr>
              <a:t>function best</a:t>
            </a:r>
            <a:r>
              <a:rPr lang="en-US" sz="1600" dirty="0">
                <a:latin typeface="Arial"/>
                <a:cs typeface="Arial"/>
              </a:rPr>
              <a:t>, and the conditions of a job that will </a:t>
            </a:r>
            <a:r>
              <a:rPr lang="en-US" sz="1600" b="1" dirty="0">
                <a:solidFill>
                  <a:srgbClr val="4E2A84"/>
                </a:solidFill>
                <a:latin typeface="Arial"/>
                <a:cs typeface="Arial"/>
              </a:rPr>
              <a:t>keep you motivated</a:t>
            </a:r>
            <a:r>
              <a:rPr lang="en-US" sz="1600" dirty="0" smtClean="0">
                <a:solidFill>
                  <a:srgbClr val="4E2A84"/>
                </a:solidFill>
                <a:latin typeface="Arial"/>
                <a:cs typeface="Arial"/>
              </a:rPr>
              <a:t>.</a:t>
            </a:r>
          </a:p>
          <a:p>
            <a:endParaRPr lang="en-US" sz="1600" b="1" dirty="0">
              <a:solidFill>
                <a:srgbClr val="604A7B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Read article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“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What do you care about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” that may help when thinking about this section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ValueAsses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58" y="1134109"/>
            <a:ext cx="4937760" cy="35769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FCB-CD61-2444-90C8-507878417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1747</Words>
  <Application>Microsoft Macintosh PowerPoint</Application>
  <PresentationFormat>On-screen Show (16:9)</PresentationFormat>
  <Paragraphs>374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Developing and Using an Individual Development Plan</vt:lpstr>
      <vt:lpstr>PowerPoint Presentation</vt:lpstr>
      <vt:lpstr>What is an Individual Development Plan?</vt:lpstr>
      <vt:lpstr>PowerPoint Presentation</vt:lpstr>
      <vt:lpstr>Getting Started</vt:lpstr>
      <vt:lpstr>Assessments</vt:lpstr>
      <vt:lpstr>Scientific Skills Assessment</vt:lpstr>
      <vt:lpstr>Interests Assessment</vt:lpstr>
      <vt:lpstr>Values Assessment </vt:lpstr>
      <vt:lpstr>Getting Started</vt:lpstr>
      <vt:lpstr>Career Exploration</vt:lpstr>
      <vt:lpstr>Career Resources</vt:lpstr>
      <vt:lpstr>Other Resources</vt:lpstr>
      <vt:lpstr>Work with a partner</vt:lpstr>
      <vt:lpstr>PowerPoint Presentation</vt:lpstr>
      <vt:lpstr>Getting Started</vt:lpstr>
      <vt:lpstr>SMART/SMAHT Goals</vt:lpstr>
      <vt:lpstr>SMAHT goal example:</vt:lpstr>
      <vt:lpstr>Example SMAHT goals:</vt:lpstr>
      <vt:lpstr>Next Steps: Setting Goals</vt:lpstr>
      <vt:lpstr>Work with a partner</vt:lpstr>
      <vt:lpstr>Getting Started</vt:lpstr>
      <vt:lpstr>PowerPoint Presentation</vt:lpstr>
      <vt:lpstr>Let’s Talk Mentors</vt:lpstr>
      <vt:lpstr>PowerPoint Presentation</vt:lpstr>
      <vt:lpstr>Work with a partner</vt:lpstr>
      <vt:lpstr>PowerPoint Presentation</vt:lpstr>
      <vt:lpstr>Take a moment…</vt:lpstr>
      <vt:lpstr>Resources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kristen</cp:lastModifiedBy>
  <cp:revision>101</cp:revision>
  <dcterms:created xsi:type="dcterms:W3CDTF">2015-07-21T16:44:10Z</dcterms:created>
  <dcterms:modified xsi:type="dcterms:W3CDTF">2016-02-09T19:51:34Z</dcterms:modified>
</cp:coreProperties>
</file>