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3"/>
  </p:handoutMasterIdLst>
  <p:sldIdLst>
    <p:sldId id="256" r:id="rId2"/>
  </p:sldIdLst>
  <p:sldSz cx="32918400" cy="1920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712" userDrawn="1">
          <p15:clr>
            <a:srgbClr val="A4A3A4"/>
          </p15:clr>
        </p15:guide>
        <p15:guide id="2" pos="864" userDrawn="1">
          <p15:clr>
            <a:srgbClr val="A4A3A4"/>
          </p15:clr>
        </p15:guide>
        <p15:guide id="3" pos="19872" userDrawn="1">
          <p15:clr>
            <a:srgbClr val="A4A3A4"/>
          </p15:clr>
        </p15:guide>
        <p15:guide id="4" orient="horz" pos="5904" userDrawn="1">
          <p15:clr>
            <a:srgbClr val="A4A3A4"/>
          </p15:clr>
        </p15:guide>
        <p15:guide id="5" orient="horz" pos="8208" userDrawn="1">
          <p15:clr>
            <a:srgbClr val="A4A3A4"/>
          </p15:clr>
        </p15:guide>
        <p15:guide id="6" orient="horz" pos="78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E71"/>
    <a:srgbClr val="414385"/>
    <a:srgbClr val="520063"/>
    <a:srgbClr val="6300A4"/>
    <a:srgbClr val="5900A4"/>
    <a:srgbClr val="5200A4"/>
    <a:srgbClr val="660066"/>
    <a:srgbClr val="5A0098"/>
    <a:srgbClr val="6600CC"/>
    <a:srgbClr val="6A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1554" autoAdjust="0"/>
    <p:restoredTop sz="96271" autoAdjust="0"/>
  </p:normalViewPr>
  <p:slideViewPr>
    <p:cSldViewPr>
      <p:cViewPr>
        <p:scale>
          <a:sx n="72" d="100"/>
          <a:sy n="72" d="100"/>
        </p:scale>
        <p:origin x="-80" y="1520"/>
      </p:cViewPr>
      <p:guideLst>
        <p:guide orient="horz" pos="11712"/>
        <p:guide orient="horz" pos="5904"/>
        <p:guide orient="horz" pos="8208"/>
        <p:guide orient="horz" pos="7872"/>
        <p:guide pos="864"/>
        <p:guide pos="19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Calibri" charset="0"/>
              <a:cs typeface="Calibri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1438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6D6E71"/>
            </a:solidFill>
            <a:ln>
              <a:solidFill>
                <a:srgbClr val="6D6E7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4413016"/>
        <c:axId val="-2104415336"/>
      </c:barChart>
      <c:catAx>
        <c:axId val="-2104413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en-US"/>
          </a:p>
        </c:txPr>
        <c:crossAx val="-2104415336"/>
        <c:crosses val="autoZero"/>
        <c:auto val="1"/>
        <c:lblAlgn val="ctr"/>
        <c:lblOffset val="100"/>
        <c:noMultiLvlLbl val="0"/>
      </c:catAx>
      <c:valAx>
        <c:axId val="-210441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4413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Calibri" charset="0"/>
              <a:cs typeface="Calibri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122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defTabSz="932073"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279" y="0"/>
            <a:ext cx="3037121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algn="r" defTabSz="932073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79"/>
            <a:ext cx="3037122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defTabSz="932073">
              <a:defRPr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279" y="8832179"/>
            <a:ext cx="3037121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algn="r" defTabSz="932073">
              <a:defRPr sz="1200"/>
            </a:lvl1pPr>
          </a:lstStyle>
          <a:p>
            <a:fld id="{E02D8853-1055-4E27-AD3E-216D3CAECB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56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F21F4-4704-4B6F-A58F-2A009BC94D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7FBF2-6062-4861-8B2B-0ABFA9C48E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706563"/>
            <a:ext cx="6994525" cy="1536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150" y="1706563"/>
            <a:ext cx="20832763" cy="1536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A2BD1-2F2B-423F-B3C9-9CB1753385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7CB8-CE60-4793-A3DF-94EB43378E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7F496-85AD-4CD4-8509-A0C4A5B4D2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150" y="5548313"/>
            <a:ext cx="13912850" cy="11520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548313"/>
            <a:ext cx="13914438" cy="11520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487DB-8D07-42A9-A323-81FDA472EC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0D592-99AC-4007-A695-A672E8C60D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CE80E-55A6-403B-BC19-ED24A513B5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D7A50-5833-4232-8DDF-9F356AA44A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89A1D-19FB-4804-AA69-72ACEECBDA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09FD4-871C-40F3-8AD0-DB9DE752E5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706563"/>
            <a:ext cx="2797968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5548313"/>
            <a:ext cx="27979688" cy="1152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17495838"/>
            <a:ext cx="68580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defTabSz="2508250">
              <a:defRPr sz="3800"/>
            </a:lvl1pPr>
          </a:lstStyle>
          <a:p>
            <a:endParaRPr lang="en-US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7495838"/>
            <a:ext cx="10425112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ctr" defTabSz="2508250">
              <a:defRPr sz="3800"/>
            </a:lvl1pPr>
          </a:lstStyle>
          <a:p>
            <a:endParaRPr lang="en-US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7495838"/>
            <a:ext cx="68580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r" defTabSz="2508250">
              <a:defRPr sz="3800"/>
            </a:lvl1pPr>
          </a:lstStyle>
          <a:p>
            <a:fld id="{D89180E7-48B4-4579-B6C9-C14FF84EEA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2pPr>
      <a:lvl3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3pPr>
      <a:lvl4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4pPr>
      <a:lvl5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5pPr>
      <a:lvl6pPr marL="4572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6pPr>
      <a:lvl7pPr marL="9144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7pPr>
      <a:lvl8pPr marL="13716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8pPr>
      <a:lvl9pPr marL="18288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9pPr>
    </p:titleStyle>
    <p:bodyStyle>
      <a:lvl1pPr marL="939800" indent="-939800" algn="l" defTabSz="2508250" rtl="0" fontAlgn="base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  <a:cs typeface="+mn-cs"/>
        </a:defRPr>
      </a:lvl1pPr>
      <a:lvl2pPr marL="2038350" indent="-784225" algn="l" defTabSz="2508250" rtl="0" fontAlgn="base">
        <a:spcBef>
          <a:spcPct val="20000"/>
        </a:spcBef>
        <a:spcAft>
          <a:spcPct val="0"/>
        </a:spcAft>
        <a:buChar char="–"/>
        <a:defRPr sz="7700">
          <a:solidFill>
            <a:schemeClr val="tx1"/>
          </a:solidFill>
          <a:latin typeface="+mn-lt"/>
        </a:defRPr>
      </a:lvl2pPr>
      <a:lvl3pPr marL="3135313" indent="-627063" algn="l" defTabSz="2508250" rtl="0" fontAlgn="base">
        <a:spcBef>
          <a:spcPct val="20000"/>
        </a:spcBef>
        <a:spcAft>
          <a:spcPct val="0"/>
        </a:spcAft>
        <a:buChar char="•"/>
        <a:defRPr sz="6600">
          <a:solidFill>
            <a:schemeClr val="tx1"/>
          </a:solidFill>
          <a:latin typeface="+mn-lt"/>
        </a:defRPr>
      </a:lvl3pPr>
      <a:lvl4pPr marL="4389438" indent="-627063" algn="l" defTabSz="2508250" rtl="0" fontAlgn="base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</a:defRPr>
      </a:lvl4pPr>
      <a:lvl5pPr marL="5643563" indent="-627063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5pPr>
      <a:lvl6pPr marL="6100763" indent="-627063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6pPr>
      <a:lvl7pPr marL="6557963" indent="-627063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7pPr>
      <a:lvl8pPr marL="7015163" indent="-627063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8pPr>
      <a:lvl9pPr marL="7472363" indent="-627063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6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371600" y="3576935"/>
            <a:ext cx="3086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baseline="30000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1</a:t>
            </a:r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Division </a:t>
            </a:r>
            <a:r>
              <a:rPr lang="en-US" dirty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of General Internal </a:t>
            </a:r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Medicine, </a:t>
            </a:r>
            <a:r>
              <a:rPr lang="en-US" baseline="30000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2</a:t>
            </a:r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Department of Communication, </a:t>
            </a:r>
            <a:r>
              <a:rPr lang="en-US" baseline="30000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3</a:t>
            </a:r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Institute </a:t>
            </a:r>
            <a:r>
              <a:rPr lang="en-US" dirty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for Healthcare </a:t>
            </a:r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Studies, </a:t>
            </a:r>
            <a:r>
              <a:rPr lang="en-US" baseline="30000" dirty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4</a:t>
            </a:r>
            <a:r>
              <a:rPr lang="en-US" dirty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Health Literacy and Learning </a:t>
            </a:r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Program,  </a:t>
            </a:r>
            <a:r>
              <a:rPr lang="en-US" baseline="30000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5</a:t>
            </a:r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Division </a:t>
            </a:r>
            <a:r>
              <a:rPr lang="en-US" dirty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of General internal Medicine, Mount Sinai School of Medicine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368552" y="4311134"/>
            <a:ext cx="967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414385"/>
                </a:solidFill>
                <a:latin typeface="Calibri" charset="0"/>
                <a:ea typeface="Calibri" charset="0"/>
                <a:cs typeface="Calibri" charset="0"/>
              </a:rPr>
              <a:t>Background</a:t>
            </a:r>
          </a:p>
        </p:txBody>
      </p:sp>
      <p:sp>
        <p:nvSpPr>
          <p:cNvPr id="57" name="Text Box 3182"/>
          <p:cNvSpPr txBox="1">
            <a:spLocks noChangeArrowheads="1"/>
          </p:cNvSpPr>
          <p:nvPr/>
        </p:nvSpPr>
        <p:spPr bwMode="auto">
          <a:xfrm>
            <a:off x="22402800" y="13175143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Text here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9" name="Text Box 10602"/>
          <p:cNvSpPr txBox="1">
            <a:spLocks noChangeArrowheads="1"/>
          </p:cNvSpPr>
          <p:nvPr/>
        </p:nvSpPr>
        <p:spPr bwMode="auto">
          <a:xfrm>
            <a:off x="22402800" y="5088147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Text here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0" name="Text Box 11736"/>
          <p:cNvSpPr txBox="1">
            <a:spLocks noChangeArrowheads="1"/>
          </p:cNvSpPr>
          <p:nvPr/>
        </p:nvSpPr>
        <p:spPr bwMode="auto">
          <a:xfrm>
            <a:off x="22402800" y="947857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Text here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1371600" y="8691265"/>
            <a:ext cx="967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414385"/>
                </a:solidFill>
                <a:latin typeface="Arial" charset="0"/>
              </a:rPr>
              <a:t>Research Objectives</a:t>
            </a:r>
            <a:endParaRPr lang="en-US" sz="3600" dirty="0">
              <a:solidFill>
                <a:srgbClr val="414385"/>
              </a:solidFill>
              <a:latin typeface="Arial" charset="0"/>
            </a:endParaRPr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371600" y="12425065"/>
            <a:ext cx="967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414385"/>
                </a:solidFill>
                <a:latin typeface="Arial" charset="0"/>
              </a:rPr>
              <a:t>Methods</a:t>
            </a:r>
            <a:endParaRPr lang="en-US" sz="3600" dirty="0">
              <a:solidFill>
                <a:srgbClr val="414385"/>
              </a:solidFill>
              <a:latin typeface="Arial" charset="0"/>
            </a:endParaRPr>
          </a:p>
        </p:txBody>
      </p:sp>
      <p:sp>
        <p:nvSpPr>
          <p:cNvPr id="63" name="Text Box 3"/>
          <p:cNvSpPr txBox="1">
            <a:spLocks noChangeArrowheads="1"/>
          </p:cNvSpPr>
          <p:nvPr/>
        </p:nvSpPr>
        <p:spPr bwMode="auto">
          <a:xfrm>
            <a:off x="11966448" y="4311134"/>
            <a:ext cx="967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414385"/>
                </a:solidFill>
                <a:latin typeface="Calibri" charset="0"/>
                <a:ea typeface="Calibri" charset="0"/>
                <a:cs typeface="Calibri" charset="0"/>
              </a:rPr>
              <a:t>Table 1. Title</a:t>
            </a:r>
            <a:endParaRPr lang="en-US" sz="3600" dirty="0">
              <a:solidFill>
                <a:srgbClr val="414385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11966448" y="10824865"/>
            <a:ext cx="967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414385"/>
                </a:solidFill>
                <a:latin typeface="Arial" charset="0"/>
              </a:rPr>
              <a:t>Table 2. Title</a:t>
            </a:r>
            <a:endParaRPr lang="en-US" sz="3600" dirty="0">
              <a:solidFill>
                <a:srgbClr val="414385"/>
              </a:solidFill>
              <a:latin typeface="Arial" charset="0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22402800" y="431113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414385"/>
                </a:solidFill>
                <a:latin typeface="Calibri" charset="0"/>
                <a:ea typeface="Calibri" charset="0"/>
                <a:cs typeface="Calibri" charset="0"/>
              </a:rPr>
              <a:t>Results</a:t>
            </a:r>
            <a:endParaRPr lang="en-US" sz="3600" dirty="0">
              <a:solidFill>
                <a:srgbClr val="414385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22402800" y="8679841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414385"/>
                </a:solidFill>
                <a:latin typeface="Arial" charset="0"/>
              </a:rPr>
              <a:t>Limitations</a:t>
            </a:r>
            <a:endParaRPr lang="en-US" sz="3600" dirty="0">
              <a:solidFill>
                <a:srgbClr val="414385"/>
              </a:solidFill>
              <a:latin typeface="Arial" charset="0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22402800" y="12331612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414385"/>
                </a:solidFill>
                <a:latin typeface="Arial" charset="0"/>
              </a:rPr>
              <a:t>Conclusions</a:t>
            </a:r>
            <a:endParaRPr lang="en-US" sz="3600" dirty="0">
              <a:solidFill>
                <a:srgbClr val="414385"/>
              </a:solidFill>
              <a:latin typeface="Arial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1371600" y="1787003"/>
            <a:ext cx="3085795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ts val="6000"/>
              </a:lnSpc>
            </a:pPr>
            <a:r>
              <a:rPr lang="en-US" sz="5400" dirty="0" smtClean="0">
                <a:solidFill>
                  <a:srgbClr val="414385"/>
                </a:solidFill>
                <a:latin typeface="Calibri" charset="0"/>
                <a:ea typeface="Calibri" charset="0"/>
                <a:cs typeface="Calibri" charset="0"/>
              </a:rPr>
              <a:t>Title of Research Project Here</a:t>
            </a:r>
          </a:p>
          <a:p>
            <a:pPr>
              <a:lnSpc>
                <a:spcPts val="6000"/>
              </a:lnSpc>
            </a:pPr>
            <a:r>
              <a:rPr lang="en-US" sz="3600" dirty="0" smtClean="0">
                <a:solidFill>
                  <a:srgbClr val="6D6E71"/>
                </a:solidFill>
                <a:latin typeface="Calibri" charset="0"/>
                <a:ea typeface="Calibri" charset="0"/>
                <a:cs typeface="Calibri" charset="0"/>
              </a:rPr>
              <a:t>Author#1,1,2,3 Author#2,3,4 Author#3,1,2,3 Author#4,3,4 Author#5,5 Author#63,4 and Author#71,2,3 </a:t>
            </a:r>
            <a:endParaRPr lang="en-US" sz="3600" dirty="0">
              <a:solidFill>
                <a:srgbClr val="6D6E7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1371600" y="1604665"/>
            <a:ext cx="30175200" cy="10379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1371600" y="3500735"/>
            <a:ext cx="30175200" cy="52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1371600" y="4938355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1368552" y="9337441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1368552" y="13031927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11963400" y="4938355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11963400" y="11471196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2402800" y="4938355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22402800" y="9326172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22402800" y="13017412"/>
            <a:ext cx="9144000" cy="367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D6E7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Rectangle 78"/>
          <p:cNvSpPr/>
          <p:nvPr/>
        </p:nvSpPr>
        <p:spPr>
          <a:xfrm>
            <a:off x="1371600" y="1066800"/>
            <a:ext cx="4769184" cy="830997"/>
          </a:xfrm>
          <a:prstGeom prst="rect">
            <a:avLst/>
          </a:prstGeom>
        </p:spPr>
        <p:txBody>
          <a:bodyPr wrap="none" lIns="0" r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&lt;Department, Institute, Center Name</a:t>
            </a:r>
            <a:r>
              <a:rPr lang="en-US" dirty="0">
                <a:solidFill>
                  <a:srgbClr val="6D6E71"/>
                </a:solidFill>
                <a:latin typeface="Calibri Light" charset="0"/>
                <a:ea typeface="Calibri Light" charset="0"/>
                <a:cs typeface="Calibri Light" charset="0"/>
              </a:rPr>
              <a:t>&gt;</a:t>
            </a:r>
          </a:p>
          <a:p>
            <a:endParaRPr lang="en-US" dirty="0">
              <a:solidFill>
                <a:srgbClr val="51525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648" y="5181600"/>
            <a:ext cx="3172968" cy="2284536"/>
          </a:xfrm>
          <a:prstGeom prst="rect">
            <a:avLst/>
          </a:prstGeom>
          <a:ln>
            <a:noFill/>
          </a:ln>
        </p:spPr>
      </p:pic>
      <p:pic>
        <p:nvPicPr>
          <p:cNvPr id="84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3400" y="5181600"/>
            <a:ext cx="9144000" cy="4379062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4676914" y="5072896"/>
            <a:ext cx="5852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Putent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prompta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mei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eu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vim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porro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complectitur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cu,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te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autem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vivendum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Ius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rebum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elitr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no,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alii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omittam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vis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at.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Veritus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necessitatibus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cu sit, cu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phaedrum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adversarium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mea. Ad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hinc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mandamus per, no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dicam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pertinax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disputando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Ut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labore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mediocrem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nostro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verterem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eleifend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ea. </a:t>
            </a:r>
            <a:endParaRPr lang="en-US" sz="2000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887200" y="16383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6D6E71"/>
                </a:solidFill>
                <a:latin typeface="Calibri" charset="0"/>
                <a:ea typeface="Calibri" charset="0"/>
                <a:cs typeface="Calibri" charset="0"/>
              </a:rPr>
              <a:t>Chart description can go here. </a:t>
            </a:r>
            <a:endParaRPr lang="en-US" sz="2000" i="1" dirty="0">
              <a:solidFill>
                <a:srgbClr val="6D6E7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2039600" y="96582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6D6E71"/>
                </a:solidFill>
                <a:latin typeface="Calibri" charset="0"/>
                <a:ea typeface="Calibri" charset="0"/>
                <a:cs typeface="Calibri" charset="0"/>
              </a:rPr>
              <a:t>Table description can go here. 1</a:t>
            </a:r>
            <a:endParaRPr lang="en-US" sz="2000" i="1" dirty="0">
              <a:solidFill>
                <a:srgbClr val="6D6E7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3187065"/>
            <a:ext cx="3229115" cy="2343090"/>
          </a:xfrm>
          <a:prstGeom prst="rect">
            <a:avLst/>
          </a:prstGeom>
        </p:spPr>
      </p:pic>
      <p:sp>
        <p:nvSpPr>
          <p:cNvPr id="90" name="TextBox 89"/>
          <p:cNvSpPr txBox="1"/>
          <p:nvPr/>
        </p:nvSpPr>
        <p:spPr>
          <a:xfrm>
            <a:off x="1371600" y="9479359"/>
            <a:ext cx="9140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Putent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prompta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mei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eu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vim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porro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complectitur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cu,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te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autem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vivendum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Ius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rebum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elitr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no,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alii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omittam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vis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at.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Veritus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necessitatibus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cu sit, cu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phaedrum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adversarium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mea. Ad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hinc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mandamus per, no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dicam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pertinax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disputando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Ut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labore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mediocrem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nostro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verterem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eleifend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ea. </a:t>
            </a:r>
            <a:endParaRPr lang="en-US" sz="2000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366686" y="13187065"/>
            <a:ext cx="5852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Putent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prompta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mei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eu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vim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porro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complectitur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cu,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te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autem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vivendum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Ius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rebum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elitr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no,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alii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omittam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vis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at.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Veritus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necessitatibus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cu sit, cu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phaedrum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adversarium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mea. Ad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hinc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mandamus per, no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dicam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pertinax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disputando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eum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Ut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labore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mediocrem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mel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eam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nostro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verterem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eleifend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ea. </a:t>
            </a:r>
            <a:endParaRPr lang="en-US" sz="2000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931726"/>
            <a:ext cx="4692696" cy="661074"/>
          </a:xfrm>
          <a:prstGeom prst="rect">
            <a:avLst/>
          </a:prstGeom>
        </p:spPr>
      </p:pic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543790685"/>
              </p:ext>
            </p:extLst>
          </p:nvPr>
        </p:nvGraphicFramePr>
        <p:xfrm>
          <a:off x="11940032" y="11663065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GG Bridge">
  <a:themeElements>
    <a:clrScheme name="GG Brid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G Bri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 Brid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 Brid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Data\Microsoft\Templates\GG Bridge.pot</Template>
  <TotalTime>10748</TotalTime>
  <Words>277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GG Bridge</vt:lpstr>
      <vt:lpstr>PowerPoint Presentation</vt:lpstr>
    </vt:vector>
  </TitlesOfParts>
  <Company>SFVAMC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D. Varosy, M.D</dc:creator>
  <cp:lastModifiedBy>Erin Spain</cp:lastModifiedBy>
  <cp:revision>112</cp:revision>
  <cp:lastPrinted>2002-09-26T20:21:33Z</cp:lastPrinted>
  <dcterms:created xsi:type="dcterms:W3CDTF">2002-04-02T23:37:14Z</dcterms:created>
  <dcterms:modified xsi:type="dcterms:W3CDTF">2016-01-21T21:55:40Z</dcterms:modified>
</cp:coreProperties>
</file>