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66"/>
  </p:notesMasterIdLst>
  <p:handoutMasterIdLst>
    <p:handoutMasterId r:id="rId67"/>
  </p:handoutMasterIdLst>
  <p:sldIdLst>
    <p:sldId id="256" r:id="rId2"/>
    <p:sldId id="301" r:id="rId3"/>
    <p:sldId id="298" r:id="rId4"/>
    <p:sldId id="296" r:id="rId5"/>
    <p:sldId id="297" r:id="rId6"/>
    <p:sldId id="299" r:id="rId7"/>
    <p:sldId id="294" r:id="rId8"/>
    <p:sldId id="410" r:id="rId9"/>
    <p:sldId id="411" r:id="rId10"/>
    <p:sldId id="412" r:id="rId11"/>
    <p:sldId id="378" r:id="rId12"/>
    <p:sldId id="379" r:id="rId13"/>
    <p:sldId id="380" r:id="rId14"/>
    <p:sldId id="381" r:id="rId15"/>
    <p:sldId id="387" r:id="rId16"/>
    <p:sldId id="357" r:id="rId17"/>
    <p:sldId id="385" r:id="rId18"/>
    <p:sldId id="388" r:id="rId19"/>
    <p:sldId id="406" r:id="rId20"/>
    <p:sldId id="360" r:id="rId21"/>
    <p:sldId id="349" r:id="rId22"/>
    <p:sldId id="303" r:id="rId23"/>
    <p:sldId id="376" r:id="rId24"/>
    <p:sldId id="404" r:id="rId25"/>
    <p:sldId id="402" r:id="rId26"/>
    <p:sldId id="372" r:id="rId27"/>
    <p:sldId id="373" r:id="rId28"/>
    <p:sldId id="391" r:id="rId29"/>
    <p:sldId id="392" r:id="rId30"/>
    <p:sldId id="323" r:id="rId31"/>
    <p:sldId id="352" r:id="rId32"/>
    <p:sldId id="354" r:id="rId33"/>
    <p:sldId id="407" r:id="rId34"/>
    <p:sldId id="408" r:id="rId35"/>
    <p:sldId id="409" r:id="rId36"/>
    <p:sldId id="324" r:id="rId37"/>
    <p:sldId id="326" r:id="rId38"/>
    <p:sldId id="327" r:id="rId39"/>
    <p:sldId id="369" r:id="rId40"/>
    <p:sldId id="350" r:id="rId41"/>
    <p:sldId id="353" r:id="rId42"/>
    <p:sldId id="368" r:id="rId43"/>
    <p:sldId id="365" r:id="rId44"/>
    <p:sldId id="413" r:id="rId45"/>
    <p:sldId id="279" r:id="rId46"/>
    <p:sldId id="366" r:id="rId47"/>
    <p:sldId id="280" r:id="rId48"/>
    <p:sldId id="281" r:id="rId49"/>
    <p:sldId id="282" r:id="rId50"/>
    <p:sldId id="283" r:id="rId51"/>
    <p:sldId id="364" r:id="rId52"/>
    <p:sldId id="331" r:id="rId53"/>
    <p:sldId id="334" r:id="rId54"/>
    <p:sldId id="382" r:id="rId55"/>
    <p:sldId id="399" r:id="rId56"/>
    <p:sldId id="398" r:id="rId57"/>
    <p:sldId id="400" r:id="rId58"/>
    <p:sldId id="393" r:id="rId59"/>
    <p:sldId id="394" r:id="rId60"/>
    <p:sldId id="395" r:id="rId61"/>
    <p:sldId id="396" r:id="rId62"/>
    <p:sldId id="414" r:id="rId63"/>
    <p:sldId id="367" r:id="rId64"/>
    <p:sldId id="389"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5pPr>
    <a:lvl6pPr marL="2286000" algn="l" defTabSz="914400" rtl="0" eaLnBrk="1" latinLnBrk="0" hangingPunct="1">
      <a:defRPr kern="1200">
        <a:solidFill>
          <a:schemeClr val="tx1"/>
        </a:solidFill>
        <a:latin typeface="Tahoma" pitchFamily="34" charset="0"/>
        <a:ea typeface="MS PGothic" pitchFamily="34" charset="-128"/>
        <a:cs typeface="+mn-cs"/>
      </a:defRPr>
    </a:lvl6pPr>
    <a:lvl7pPr marL="2743200" algn="l" defTabSz="914400" rtl="0" eaLnBrk="1" latinLnBrk="0" hangingPunct="1">
      <a:defRPr kern="1200">
        <a:solidFill>
          <a:schemeClr val="tx1"/>
        </a:solidFill>
        <a:latin typeface="Tahoma" pitchFamily="34" charset="0"/>
        <a:ea typeface="MS PGothic" pitchFamily="34" charset="-128"/>
        <a:cs typeface="+mn-cs"/>
      </a:defRPr>
    </a:lvl7pPr>
    <a:lvl8pPr marL="3200400" algn="l" defTabSz="914400" rtl="0" eaLnBrk="1" latinLnBrk="0" hangingPunct="1">
      <a:defRPr kern="1200">
        <a:solidFill>
          <a:schemeClr val="tx1"/>
        </a:solidFill>
        <a:latin typeface="Tahoma" pitchFamily="34" charset="0"/>
        <a:ea typeface="MS PGothic" pitchFamily="34" charset="-128"/>
        <a:cs typeface="+mn-cs"/>
      </a:defRPr>
    </a:lvl8pPr>
    <a:lvl9pPr marL="3657600" algn="l" defTabSz="914400" rtl="0" eaLnBrk="1" latinLnBrk="0" hangingPunct="1">
      <a:defRPr kern="1200">
        <a:solidFill>
          <a:schemeClr val="tx1"/>
        </a:solidFill>
        <a:latin typeface="Tahoma"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Number</a:t>
            </a:r>
            <a:r>
              <a:rPr lang="en-US" baseline="0" dirty="0" smtClean="0"/>
              <a:t> of Feinberg</a:t>
            </a:r>
            <a:r>
              <a:rPr lang="en-US" dirty="0" smtClean="0"/>
              <a:t> </a:t>
            </a:r>
            <a:r>
              <a:rPr lang="en-US" dirty="0"/>
              <a:t>Students</a:t>
            </a:r>
          </a:p>
        </c:rich>
      </c:tx>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388562568"/>
        <c:axId val="388559824"/>
      </c:barChart>
      <c:catAx>
        <c:axId val="388562568"/>
        <c:scaling>
          <c:orientation val="minMax"/>
        </c:scaling>
        <c:delete val="0"/>
        <c:axPos val="b"/>
        <c:numFmt formatCode="General" sourceLinked="1"/>
        <c:majorTickMark val="out"/>
        <c:minorTickMark val="none"/>
        <c:tickLblPos val="nextTo"/>
        <c:crossAx val="388559824"/>
        <c:crosses val="autoZero"/>
        <c:auto val="1"/>
        <c:lblAlgn val="ctr"/>
        <c:lblOffset val="100"/>
        <c:noMultiLvlLbl val="0"/>
      </c:catAx>
      <c:valAx>
        <c:axId val="388559824"/>
        <c:scaling>
          <c:orientation val="minMax"/>
        </c:scaling>
        <c:delete val="0"/>
        <c:axPos val="l"/>
        <c:majorGridlines/>
        <c:numFmt formatCode="General" sourceLinked="1"/>
        <c:majorTickMark val="out"/>
        <c:minorTickMark val="none"/>
        <c:tickLblPos val="nextTo"/>
        <c:crossAx val="38856256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Number</a:t>
            </a:r>
            <a:r>
              <a:rPr lang="en-US" baseline="0" dirty="0" smtClean="0"/>
              <a:t> of Feinberg</a:t>
            </a:r>
            <a:r>
              <a:rPr lang="en-US" dirty="0" smtClean="0"/>
              <a:t> </a:t>
            </a:r>
            <a:r>
              <a:rPr lang="en-US" dirty="0"/>
              <a:t>Students</a:t>
            </a:r>
          </a:p>
        </c:rich>
      </c:tx>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388562960"/>
        <c:axId val="388561784"/>
      </c:barChart>
      <c:catAx>
        <c:axId val="388562960"/>
        <c:scaling>
          <c:orientation val="minMax"/>
        </c:scaling>
        <c:delete val="0"/>
        <c:axPos val="b"/>
        <c:numFmt formatCode="General" sourceLinked="1"/>
        <c:majorTickMark val="out"/>
        <c:minorTickMark val="none"/>
        <c:tickLblPos val="nextTo"/>
        <c:crossAx val="388561784"/>
        <c:crosses val="autoZero"/>
        <c:auto val="1"/>
        <c:lblAlgn val="ctr"/>
        <c:lblOffset val="100"/>
        <c:noMultiLvlLbl val="0"/>
      </c:catAx>
      <c:valAx>
        <c:axId val="388561784"/>
        <c:scaling>
          <c:orientation val="minMax"/>
        </c:scaling>
        <c:delete val="0"/>
        <c:axPos val="l"/>
        <c:majorGridlines/>
        <c:numFmt formatCode="General" sourceLinked="1"/>
        <c:majorTickMark val="out"/>
        <c:minorTickMark val="none"/>
        <c:tickLblPos val="nextTo"/>
        <c:crossAx val="388562960"/>
        <c:crosses val="autoZero"/>
        <c:crossBetween val="between"/>
      </c:valAx>
      <c:spPr>
        <a:noFill/>
        <a:ln w="25400">
          <a:noFill/>
        </a:ln>
      </c:spPr>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438400"/>
          <a:ext cx="6589713" cy="3657600"/>
        </a:xfrm>
        <a:prstGeom xmlns:a="http://schemas.openxmlformats.org/drawingml/2006/main" prst="rect">
          <a:avLst/>
        </a:prstGeom>
      </cdr:spPr>
    </cdr:pic>
  </cdr:relSizeAnchor>
  <cdr:relSizeAnchor xmlns:cdr="http://schemas.openxmlformats.org/drawingml/2006/chartDrawing">
    <cdr:from>
      <cdr:x>0</cdr:x>
      <cdr:y>0</cdr:y>
    </cdr:from>
    <cdr:to>
      <cdr:x>1</cdr:x>
      <cdr:y>0.98081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0" y="0"/>
          <a:ext cx="7400000" cy="44095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07DB97E-DBB9-44E3-BFDD-B4A2F2A0D130}" type="datetimeFigureOut">
              <a:rPr lang="en-US"/>
              <a:pPr>
                <a:defRPr/>
              </a:pPr>
              <a:t>1/26/2017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1024B2-6106-4486-9256-B54B6DEE31A9}" type="slidenum">
              <a:rPr lang="en-US"/>
              <a:pPr>
                <a:defRPr/>
              </a:pPr>
              <a:t>‹#›</a:t>
            </a:fld>
            <a:endParaRPr lang="en-US"/>
          </a:p>
        </p:txBody>
      </p:sp>
    </p:spTree>
    <p:extLst>
      <p:ext uri="{BB962C8B-B14F-4D97-AF65-F5344CB8AC3E}">
        <p14:creationId xmlns:p14="http://schemas.microsoft.com/office/powerpoint/2010/main" val="3089987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87B07395-D0B5-4A17-A618-6B6D5B8E22E1}" type="slidenum">
              <a:rPr lang="en-US" altLang="en-US"/>
              <a:pPr>
                <a:defRPr/>
              </a:pPr>
              <a:t>‹#›</a:t>
            </a:fld>
            <a:endParaRPr lang="en-US" altLang="en-US"/>
          </a:p>
        </p:txBody>
      </p:sp>
    </p:spTree>
    <p:extLst>
      <p:ext uri="{BB962C8B-B14F-4D97-AF65-F5344CB8AC3E}">
        <p14:creationId xmlns:p14="http://schemas.microsoft.com/office/powerpoint/2010/main" val="37254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1EB35C4F-3C91-47F8-B8E5-7B07FA2EFA2D}" type="slidenum">
              <a:rPr lang="en-US" altLang="en-US" smtClean="0">
                <a:latin typeface="Arial" pitchFamily="34" charset="0"/>
              </a:rPr>
              <a:pPr/>
              <a:t>1</a:t>
            </a:fld>
            <a:endParaRPr lang="en-US" alt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06115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.Dr. R's interests and involvements at Lawndale include: improving clinical quality, developing the clinic’s Electronic Medical Record, achieving Patient Centered Medical Home certification, and integrating spiritual care into patient services. Dr. Rowell has traveled twice to Afghanistan to support LCHC staff involved with medical residency training programs for Afghan doctors.</a:t>
            </a:r>
          </a:p>
          <a:p>
            <a:r>
              <a:rPr lang="en-US" altLang="en-US" dirty="0" smtClean="0">
                <a:latin typeface="Arial" panose="020B0604020202020204" pitchFamily="34" charset="0"/>
              </a:rPr>
              <a:t>Andy B. with large </a:t>
            </a:r>
            <a:r>
              <a:rPr lang="en-US" altLang="en-US" dirty="0" err="1" smtClean="0">
                <a:latin typeface="Arial" panose="020B0604020202020204" pitchFamily="34" charset="0"/>
              </a:rPr>
              <a:t>peds</a:t>
            </a:r>
            <a:r>
              <a:rPr lang="en-US" altLang="en-US" dirty="0" smtClean="0">
                <a:latin typeface="Arial" panose="020B0604020202020204" pitchFamily="34" charset="0"/>
              </a:rPr>
              <a:t> group, university </a:t>
            </a:r>
            <a:r>
              <a:rPr lang="en-US" altLang="en-US" dirty="0" err="1" smtClean="0">
                <a:latin typeface="Arial" panose="020B0604020202020204" pitchFamily="34" charset="0"/>
              </a:rPr>
              <a:t>afflitated</a:t>
            </a:r>
            <a:endParaRPr lang="en-US" altLang="en-US" dirty="0" smtClean="0">
              <a:latin typeface="Arial" panose="020B0604020202020204" pitchFamily="34" charset="0"/>
            </a:endParaRPr>
          </a:p>
        </p:txBody>
      </p:sp>
      <p:sp>
        <p:nvSpPr>
          <p:cNvPr id="124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167C2F8B-B311-480E-96EB-B8279CB780AE}"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Tree>
    <p:extLst>
      <p:ext uri="{BB962C8B-B14F-4D97-AF65-F5344CB8AC3E}">
        <p14:creationId xmlns:p14="http://schemas.microsoft.com/office/powerpoint/2010/main" val="79921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C4348223-F76B-4A62-93CD-9AB1FDFFD887}" type="slidenum">
              <a:rPr lang="en-US" altLang="en-US" smtClean="0">
                <a:latin typeface="Arial" pitchFamily="34" charset="0"/>
              </a:rPr>
              <a:pPr/>
              <a:t>15</a:t>
            </a:fld>
            <a:endParaRPr lang="en-US" altLang="en-US" smtClean="0">
              <a:latin typeface="Arial" pitchFamily="34" charset="0"/>
            </a:endParaRPr>
          </a:p>
        </p:txBody>
      </p:sp>
    </p:spTree>
    <p:extLst>
      <p:ext uri="{BB962C8B-B14F-4D97-AF65-F5344CB8AC3E}">
        <p14:creationId xmlns:p14="http://schemas.microsoft.com/office/powerpoint/2010/main" val="393114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480D6485-DCB5-487A-8BE1-1346CD4F600B}" type="slidenum">
              <a:rPr lang="en-US" altLang="en-US" smtClean="0">
                <a:latin typeface="Arial" pitchFamily="34" charset="0"/>
              </a:rPr>
              <a:pPr/>
              <a:t>16</a:t>
            </a:fld>
            <a:endParaRPr lang="en-US" altLang="en-US" smtClean="0">
              <a:latin typeface="Arial" pitchFamily="34" charset="0"/>
            </a:endParaRPr>
          </a:p>
        </p:txBody>
      </p:sp>
    </p:spTree>
    <p:extLst>
      <p:ext uri="{BB962C8B-B14F-4D97-AF65-F5344CB8AC3E}">
        <p14:creationId xmlns:p14="http://schemas.microsoft.com/office/powerpoint/2010/main" val="361062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CCF8AFA3-EBF9-42D8-A69D-4D17761C5D43}" type="slidenum">
              <a:rPr lang="en-US" altLang="en-US" smtClean="0">
                <a:latin typeface="Arial" pitchFamily="34" charset="0"/>
              </a:rPr>
              <a:pPr/>
              <a:t>17</a:t>
            </a:fld>
            <a:endParaRPr lang="en-US" altLang="en-US"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79677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6729AB2A-1347-41F1-9687-AA913F010631}" type="slidenum">
              <a:rPr lang="en-US" altLang="en-US" smtClean="0">
                <a:latin typeface="Arial" pitchFamily="34" charset="0"/>
              </a:rPr>
              <a:pPr/>
              <a:t>19</a:t>
            </a:fld>
            <a:endParaRPr lang="en-US" alt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23631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8C09B246-2033-455D-B7C6-90E87E596914}" type="slidenum">
              <a:rPr lang="en-US" altLang="en-US" smtClean="0">
                <a:latin typeface="Arial" pitchFamily="34" charset="0"/>
              </a:rPr>
              <a:pPr/>
              <a:t>20</a:t>
            </a:fld>
            <a:endParaRPr lang="en-US" altLang="en-US" smtClean="0">
              <a:latin typeface="Arial" pitchFamily="34" charset="0"/>
            </a:endParaRPr>
          </a:p>
        </p:txBody>
      </p:sp>
    </p:spTree>
    <p:extLst>
      <p:ext uri="{BB962C8B-B14F-4D97-AF65-F5344CB8AC3E}">
        <p14:creationId xmlns:p14="http://schemas.microsoft.com/office/powerpoint/2010/main" val="320813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268F1F6D-DF4B-476B-9C23-4677DEF66CE5}" type="slidenum">
              <a:rPr lang="en-US" altLang="en-US" smtClean="0">
                <a:latin typeface="Arial" pitchFamily="34" charset="0"/>
              </a:rPr>
              <a:pPr/>
              <a:t>21</a:t>
            </a:fld>
            <a:endParaRPr lang="en-US" alt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89352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CF3B2610-43F0-4194-A1A0-FF268AAD775F}" type="slidenum">
              <a:rPr lang="en-US" altLang="en-US" smtClean="0">
                <a:latin typeface="Arial" pitchFamily="34" charset="0"/>
              </a:rPr>
              <a:pPr/>
              <a:t>22</a:t>
            </a:fld>
            <a:endParaRPr lang="en-US" altLang="en-US"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73500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Surveyed 22,000 physicians in practice.  Couldn’t figure out how many were pediatricians.  All practice types.</a:t>
            </a:r>
          </a:p>
          <a:p>
            <a:endParaRPr lang="en-US" altLang="en-US" smtClean="0">
              <a:latin typeface="Arial"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0EF4C295-C60B-432C-B56E-78D0A32033F2}" type="slidenum">
              <a:rPr lang="en-US" altLang="en-US" smtClean="0">
                <a:latin typeface="Arial" pitchFamily="34" charset="0"/>
              </a:rPr>
              <a:pPr/>
              <a:t>23</a:t>
            </a:fld>
            <a:endParaRPr lang="en-US" altLang="en-US" smtClean="0">
              <a:latin typeface="Arial" pitchFamily="34" charset="0"/>
            </a:endParaRPr>
          </a:p>
        </p:txBody>
      </p:sp>
    </p:spTree>
    <p:extLst>
      <p:ext uri="{BB962C8B-B14F-4D97-AF65-F5344CB8AC3E}">
        <p14:creationId xmlns:p14="http://schemas.microsoft.com/office/powerpoint/2010/main" val="7068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1534 pediatricians</a:t>
            </a:r>
            <a:endParaRPr lang="en-US" dirty="0"/>
          </a:p>
        </p:txBody>
      </p:sp>
      <p:sp>
        <p:nvSpPr>
          <p:cNvPr id="4" name="Slide Number Placeholder 3"/>
          <p:cNvSpPr>
            <a:spLocks noGrp="1"/>
          </p:cNvSpPr>
          <p:nvPr>
            <p:ph type="sldNum" sz="quarter" idx="10"/>
          </p:nvPr>
        </p:nvSpPr>
        <p:spPr/>
        <p:txBody>
          <a:bodyPr/>
          <a:lstStyle/>
          <a:p>
            <a:pPr>
              <a:defRPr/>
            </a:pPr>
            <a:fld id="{87B07395-D0B5-4A17-A618-6B6D5B8E22E1}" type="slidenum">
              <a:rPr lang="en-US" altLang="en-US" smtClean="0"/>
              <a:pPr>
                <a:defRPr/>
              </a:pPr>
              <a:t>24</a:t>
            </a:fld>
            <a:endParaRPr lang="en-US" altLang="en-US"/>
          </a:p>
        </p:txBody>
      </p:sp>
    </p:spTree>
    <p:extLst>
      <p:ext uri="{BB962C8B-B14F-4D97-AF65-F5344CB8AC3E}">
        <p14:creationId xmlns:p14="http://schemas.microsoft.com/office/powerpoint/2010/main" val="262218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369E0CE8-7958-4D12-9A47-44F5B02BD830}" type="slidenum">
              <a:rPr lang="en-US" altLang="en-US" smtClean="0">
                <a:latin typeface="Arial" pitchFamily="34" charset="0"/>
              </a:rPr>
              <a:pPr/>
              <a:t>2</a:t>
            </a:fld>
            <a:endParaRPr lang="en-US" alt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46673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EE49F9E1-712E-478E-99E5-E650E0D21D01}" type="slidenum">
              <a:rPr lang="en-US" altLang="en-US" smtClean="0">
                <a:latin typeface="Arial" pitchFamily="34" charset="0"/>
              </a:rPr>
              <a:pPr/>
              <a:t>30</a:t>
            </a:fld>
            <a:endParaRPr lang="en-US" alt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CejkaSearch.com published the following data showing median pediatrician compensation, by specialty. The original data is from the AMGA (American Medical Group Association) 2009 Physician Compensation Survey:</a:t>
            </a:r>
          </a:p>
          <a:p>
            <a:r>
              <a:rPr lang="en-US" altLang="en-US" b="1" smtClean="0">
                <a:latin typeface="Arial" pitchFamily="34" charset="0"/>
              </a:rPr>
              <a:t>Specialty</a:t>
            </a:r>
            <a:r>
              <a:rPr lang="en-US" altLang="en-US" smtClean="0">
                <a:latin typeface="Arial" pitchFamily="34" charset="0"/>
              </a:rPr>
              <a:t> </a:t>
            </a:r>
            <a:r>
              <a:rPr lang="en-US" altLang="en-US" b="1" smtClean="0">
                <a:latin typeface="Arial" pitchFamily="34" charset="0"/>
              </a:rPr>
              <a:t>Median</a:t>
            </a:r>
            <a:r>
              <a:rPr lang="en-US" altLang="en-US" smtClean="0">
                <a:latin typeface="Arial" pitchFamily="34" charset="0"/>
              </a:rPr>
              <a:t> Pediatric Allergy $195,973 Pediatric Cardiology $244,944 Pediatric Endocrinology $185,901 Pediatric Gastroenterology $236,700 Pediatric Hematology / Oncology $205,999 Pediatric Infectious Disease $199,165 Pediatric Intensive Care $265,913 Pediatric Nephrology $217,767 Pediatric Neurology $209,955 Pediatric Orthopedic Surgery $424,367 Pediatric Pulmonology $176,974 Pediatric Surgery $400,591 Pediatrics &amp; Adolescent Medicine</a:t>
            </a:r>
            <a:br>
              <a:rPr lang="en-US" altLang="en-US" smtClean="0">
                <a:latin typeface="Arial" pitchFamily="34" charset="0"/>
              </a:rPr>
            </a:br>
            <a:r>
              <a:rPr lang="en-US" altLang="en-US" smtClean="0">
                <a:latin typeface="Arial" pitchFamily="34" charset="0"/>
              </a:rPr>
              <a:t>$202,832 Additional pediatric subspec</a:t>
            </a:r>
          </a:p>
          <a:p>
            <a:pPr eaLnBrk="1" hangingPunct="1"/>
            <a:endParaRPr lang="en-US" altLang="en-US" smtClean="0">
              <a:latin typeface="Arial" pitchFamily="34" charset="0"/>
            </a:endParaRPr>
          </a:p>
        </p:txBody>
      </p:sp>
    </p:spTree>
    <p:extLst>
      <p:ext uri="{BB962C8B-B14F-4D97-AF65-F5344CB8AC3E}">
        <p14:creationId xmlns:p14="http://schemas.microsoft.com/office/powerpoint/2010/main" val="9510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Independent—combines US and non-US IMGs and non this year US</a:t>
            </a:r>
            <a:r>
              <a:rPr lang="en-US" baseline="0" dirty="0" smtClean="0"/>
              <a:t> graduates.  No increase match rate after 8-10 programs. 80% of US seniors match into one of their top 3 programs</a:t>
            </a:r>
            <a:endParaRPr lang="en-US" dirty="0"/>
          </a:p>
        </p:txBody>
      </p:sp>
      <p:sp>
        <p:nvSpPr>
          <p:cNvPr id="4" name="Slide Number Placeholder 3"/>
          <p:cNvSpPr>
            <a:spLocks noGrp="1"/>
          </p:cNvSpPr>
          <p:nvPr>
            <p:ph type="sldNum" sz="quarter" idx="10"/>
          </p:nvPr>
        </p:nvSpPr>
        <p:spPr/>
        <p:txBody>
          <a:bodyPr/>
          <a:lstStyle/>
          <a:p>
            <a:fld id="{200FABFD-A927-4318-987D-BE1CD1020B3D}" type="slidenum">
              <a:rPr lang="en-US" smtClean="0"/>
              <a:t>34</a:t>
            </a:fld>
            <a:endParaRPr lang="en-US"/>
          </a:p>
        </p:txBody>
      </p:sp>
    </p:spTree>
    <p:extLst>
      <p:ext uri="{BB962C8B-B14F-4D97-AF65-F5344CB8AC3E}">
        <p14:creationId xmlns:p14="http://schemas.microsoft.com/office/powerpoint/2010/main" val="357919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BC418D00-4AF0-4EDC-9803-8EE5693D95B6}" type="slidenum">
              <a:rPr lang="en-US" altLang="en-US" smtClean="0">
                <a:latin typeface="Arial" pitchFamily="34" charset="0"/>
              </a:rPr>
              <a:pPr/>
              <a:t>36</a:t>
            </a:fld>
            <a:endParaRPr lang="en-US" altLang="en-US"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609896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9AA63E8C-BD2E-40D0-B6B5-FD709C47E9E8}" type="slidenum">
              <a:rPr lang="en-US" altLang="en-US" smtClean="0">
                <a:latin typeface="Arial" pitchFamily="34" charset="0"/>
              </a:rPr>
              <a:pPr/>
              <a:t>37</a:t>
            </a:fld>
            <a:endParaRPr lang="en-US" alt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51609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32223520-CD47-4F85-B9C7-CB3046DC383E}" type="slidenum">
              <a:rPr lang="en-US" altLang="en-US" smtClean="0">
                <a:latin typeface="Arial" pitchFamily="34" charset="0"/>
              </a:rPr>
              <a:pPr/>
              <a:t>38</a:t>
            </a:fld>
            <a:endParaRPr lang="en-US" alt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04900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950E1791-2461-456E-B02D-7D714200ABF1}" type="slidenum">
              <a:rPr lang="en-US" altLang="en-US" smtClean="0">
                <a:latin typeface="Arial" pitchFamily="34" charset="0"/>
              </a:rPr>
              <a:pPr/>
              <a:t>40</a:t>
            </a:fld>
            <a:endParaRPr lang="en-US" alt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265175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C8674DE7-9583-4F2C-97E6-A8A9EB8A21C4}" type="slidenum">
              <a:rPr lang="en-US" altLang="en-US" smtClean="0">
                <a:latin typeface="Arial" pitchFamily="34" charset="0"/>
              </a:rPr>
              <a:pPr/>
              <a:t>41</a:t>
            </a:fld>
            <a:endParaRPr lang="en-US" alt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717392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http://www.nrmp.org/match-data/main-residency-match-data/</a:t>
            </a:r>
            <a:endParaRPr lang="en-US" dirty="0"/>
          </a:p>
        </p:txBody>
      </p:sp>
      <p:sp>
        <p:nvSpPr>
          <p:cNvPr id="4" name="Slide Number Placeholder 3"/>
          <p:cNvSpPr>
            <a:spLocks noGrp="1"/>
          </p:cNvSpPr>
          <p:nvPr>
            <p:ph type="sldNum" sz="quarter" idx="10"/>
          </p:nvPr>
        </p:nvSpPr>
        <p:spPr/>
        <p:txBody>
          <a:bodyPr/>
          <a:lstStyle/>
          <a:p>
            <a:pPr>
              <a:defRPr/>
            </a:pPr>
            <a:fld id="{87B07395-D0B5-4A17-A618-6B6D5B8E22E1}" type="slidenum">
              <a:rPr lang="en-US" altLang="en-US" smtClean="0"/>
              <a:pPr>
                <a:defRPr/>
              </a:pPr>
              <a:t>43</a:t>
            </a:fld>
            <a:endParaRPr lang="en-US" altLang="en-US"/>
          </a:p>
        </p:txBody>
      </p:sp>
    </p:spTree>
    <p:extLst>
      <p:ext uri="{BB962C8B-B14F-4D97-AF65-F5344CB8AC3E}">
        <p14:creationId xmlns:p14="http://schemas.microsoft.com/office/powerpoint/2010/main" val="630115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35A4E553-5712-49A9-9F81-EF845AF6A6D4}" type="slidenum">
              <a:rPr lang="en-US" altLang="en-US" smtClean="0">
                <a:latin typeface="Arial" pitchFamily="34" charset="0"/>
              </a:rPr>
              <a:pPr/>
              <a:t>45</a:t>
            </a:fld>
            <a:endParaRPr lang="en-US" alt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648579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04351151-82A4-45B3-B48D-A483B0018466}" type="slidenum">
              <a:rPr lang="en-US" altLang="en-US" smtClean="0">
                <a:latin typeface="Arial" pitchFamily="34" charset="0"/>
              </a:rPr>
              <a:pPr/>
              <a:t>46</a:t>
            </a:fld>
            <a:endParaRPr lang="en-US" altLang="en-US"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7722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D86AE8DA-61FC-41B4-A000-7E31FF6333B6}" type="slidenum">
              <a:rPr lang="en-US" altLang="en-US" smtClean="0">
                <a:latin typeface="Arial" pitchFamily="34" charset="0"/>
              </a:rPr>
              <a:pPr/>
              <a:t>3</a:t>
            </a:fld>
            <a:endParaRPr lang="en-US" alt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359330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4D1DA8AB-9235-4CBF-9DAF-F60CA335B61F}" type="slidenum">
              <a:rPr lang="en-US" altLang="en-US" smtClean="0">
                <a:latin typeface="Arial" pitchFamily="34" charset="0"/>
              </a:rPr>
              <a:pPr/>
              <a:t>47</a:t>
            </a:fld>
            <a:endParaRPr lang="en-US" alt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401550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44BF9BD5-2B1A-4ABE-BBD3-68BA0CFFAE12}" type="slidenum">
              <a:rPr lang="en-US" altLang="en-US" smtClean="0">
                <a:latin typeface="Arial" pitchFamily="34" charset="0"/>
              </a:rPr>
              <a:pPr/>
              <a:t>48</a:t>
            </a:fld>
            <a:endParaRPr lang="en-US" alt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15910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21375FF4-ECDB-48E3-A284-7F776605D93F}" type="slidenum">
              <a:rPr lang="en-US" altLang="en-US" smtClean="0">
                <a:latin typeface="Arial" pitchFamily="34" charset="0"/>
              </a:rPr>
              <a:pPr/>
              <a:t>49</a:t>
            </a:fld>
            <a:endParaRPr lang="en-US" altLang="en-US"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62996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6136D6B5-517B-480B-BA6A-050FF866373B}" type="slidenum">
              <a:rPr lang="en-US" altLang="en-US" smtClean="0">
                <a:latin typeface="Arial" pitchFamily="34" charset="0"/>
              </a:rPr>
              <a:pPr/>
              <a:t>50</a:t>
            </a:fld>
            <a:endParaRPr lang="en-US" altLang="en-US"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057458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952C862B-800A-4A88-8AF7-6F225FB2B307}" type="slidenum">
              <a:rPr lang="en-US" altLang="en-US" smtClean="0">
                <a:latin typeface="Arial" pitchFamily="34" charset="0"/>
              </a:rPr>
              <a:pPr/>
              <a:t>52</a:t>
            </a:fld>
            <a:endParaRPr lang="en-US" altLang="en-US"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92 responses from pediatric program directors </a:t>
            </a:r>
            <a:endParaRPr lang="en-US" altLang="en-US" dirty="0" smtClean="0">
              <a:latin typeface="Arial" pitchFamily="34" charset="0"/>
            </a:endParaRPr>
          </a:p>
        </p:txBody>
      </p:sp>
    </p:spTree>
    <p:extLst>
      <p:ext uri="{BB962C8B-B14F-4D97-AF65-F5344CB8AC3E}">
        <p14:creationId xmlns:p14="http://schemas.microsoft.com/office/powerpoint/2010/main" val="2399982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853E64D7-E413-46A3-B789-54356F295A98}" type="slidenum">
              <a:rPr lang="en-US" altLang="en-US" smtClean="0">
                <a:latin typeface="Arial" pitchFamily="34" charset="0"/>
              </a:rPr>
              <a:pPr/>
              <a:t>53</a:t>
            </a:fld>
            <a:endParaRPr lang="en-US" altLang="en-US"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058679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DAA08303-EE68-403A-BEA0-8790B82BBD0D}" type="slidenum">
              <a:rPr lang="en-US" altLang="en-US" smtClean="0">
                <a:latin typeface="Arial" pitchFamily="34" charset="0"/>
              </a:rPr>
              <a:pPr/>
              <a:t>61</a:t>
            </a:fld>
            <a:endParaRPr lang="en-US" altLang="en-US"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004354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6729AB2A-1347-41F1-9687-AA913F010631}" type="slidenum">
              <a:rPr lang="en-US" altLang="en-US" smtClean="0">
                <a:latin typeface="Arial" pitchFamily="34" charset="0"/>
              </a:rPr>
              <a:pPr/>
              <a:t>64</a:t>
            </a:fld>
            <a:endParaRPr lang="en-US" alt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15860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056297A8-EE82-4C88-9364-D30A7B47BAA7}" type="slidenum">
              <a:rPr lang="en-US" altLang="en-US" smtClean="0">
                <a:latin typeface="Arial" pitchFamily="34" charset="0"/>
              </a:rPr>
              <a:pPr/>
              <a:t>4</a:t>
            </a:fld>
            <a:endParaRPr lang="en-US" alt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87970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8A163EE9-EB53-4476-BB37-0432F90ADAC9}" type="slidenum">
              <a:rPr lang="en-US" altLang="en-US" smtClean="0">
                <a:latin typeface="Arial" pitchFamily="34" charset="0"/>
              </a:rPr>
              <a:pPr/>
              <a:t>5</a:t>
            </a:fld>
            <a:endParaRPr lang="en-US" alt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99464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E8E32908-83DB-4162-B7A7-BD67B45A3DB5}" type="slidenum">
              <a:rPr lang="en-US" altLang="en-US" smtClean="0">
                <a:latin typeface="Arial" pitchFamily="34" charset="0"/>
              </a:rPr>
              <a:pPr/>
              <a:t>6</a:t>
            </a:fld>
            <a:endParaRPr lang="en-US" alt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9222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fld id="{137705F4-0DEA-43D7-9E7F-8A39B18BEBA5}" type="slidenum">
              <a:rPr lang="en-US" altLang="en-US" smtClean="0">
                <a:latin typeface="Arial" pitchFamily="34" charset="0"/>
              </a:rPr>
              <a:pPr/>
              <a:t>7</a:t>
            </a:fld>
            <a:endParaRPr lang="en-US" alt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25365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To give you a taste for the directions your careers can go:</a:t>
            </a:r>
          </a:p>
          <a:p>
            <a:endParaRPr lang="en-US" altLang="en-US" smtClean="0">
              <a:latin typeface="Arial" panose="020B0604020202020204" pitchFamily="34" charset="0"/>
            </a:endParaRPr>
          </a:p>
          <a:p>
            <a:r>
              <a:rPr lang="en-US" altLang="en-US" smtClean="0">
                <a:latin typeface="Arial" panose="020B0604020202020204" pitchFamily="34" charset="0"/>
              </a:rPr>
              <a:t>Jenny G—In pediatric private practice in Northern California, worked for a time at Naval base in Japan</a:t>
            </a:r>
          </a:p>
          <a:p>
            <a:r>
              <a:rPr lang="en-US" altLang="en-US" smtClean="0">
                <a:latin typeface="Arial" panose="020B0604020202020204" pitchFamily="34" charset="0"/>
              </a:rPr>
              <a:t>Bill G—did Cardiology fellowship, then Cardiology attending at academic children’s center with focus on Echo (using engineering background)</a:t>
            </a:r>
          </a:p>
          <a:p>
            <a:r>
              <a:rPr lang="en-US" altLang="en-US" smtClean="0">
                <a:latin typeface="Arial" panose="020B0604020202020204" pitchFamily="34" charset="0"/>
              </a:rPr>
              <a:t>Tom R—first job after residency was for the Indian Health Service in Browning, MT (loan repayment post), worked in a academic center-affiliated general pediatric practice in Chicago, then returned to Montana and now works in a private practice in Boseman, MT</a:t>
            </a:r>
          </a:p>
          <a:p>
            <a:r>
              <a:rPr lang="en-US" altLang="en-US" smtClean="0">
                <a:latin typeface="Arial" panose="020B0604020202020204" pitchFamily="34" charset="0"/>
              </a:rPr>
              <a:t>Mona K—did general peds salaried after finishing, then went back to do pediatric emergency medicine fellowship, has worked in multiple academic and private practice PEM jobs as husband’s career has evolved (with multiple city moves), has worked part and full time</a:t>
            </a:r>
          </a:p>
          <a:p>
            <a:r>
              <a:rPr lang="en-US" altLang="en-US" smtClean="0">
                <a:latin typeface="Arial" panose="020B0604020202020204" pitchFamily="34" charset="0"/>
              </a:rPr>
              <a:t>Elizabeth L.—Initially did Heme/Onc Fellowship with research time at NIH.  Decided to do full time research in private industry.</a:t>
            </a:r>
          </a:p>
          <a:p>
            <a:r>
              <a:rPr lang="en-US" altLang="en-US" smtClean="0">
                <a:latin typeface="Arial" panose="020B0604020202020204" pitchFamily="34" charset="0"/>
              </a:rPr>
              <a:t>Arleen S.—practiced salaried gen peds in city environment as husband finished his training, then moved to Greece, sat for boards there and is in private practice there, has worked part and full time during career </a:t>
            </a:r>
          </a:p>
          <a:p>
            <a:r>
              <a:rPr lang="en-US" altLang="en-US" smtClean="0">
                <a:latin typeface="Arial" panose="020B0604020202020204" pitchFamily="34" charset="0"/>
              </a:rPr>
              <a:t>Jay L—also went to Browning, MT as part of Indian Health Service loan repayment, worked in ED in Texas for a time, returned to MT to work in gen peds private practie</a:t>
            </a:r>
          </a:p>
        </p:txBody>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EBE9D42-0D6E-47E1-B37A-7DD79002940E}"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Tree>
    <p:extLst>
      <p:ext uri="{BB962C8B-B14F-4D97-AF65-F5344CB8AC3E}">
        <p14:creationId xmlns:p14="http://schemas.microsoft.com/office/powerpoint/2010/main" val="204235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AEEBE5C-ED67-4D7B-B07F-AD5B6195E269}"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extLst>
      <p:ext uri="{BB962C8B-B14F-4D97-AF65-F5344CB8AC3E}">
        <p14:creationId xmlns:p14="http://schemas.microsoft.com/office/powerpoint/2010/main" val="299360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0"/>
            <a:ext cx="9144000" cy="4038600"/>
            <a:chOff x="0" y="0"/>
            <a:chExt cx="5760" cy="2544"/>
          </a:xfrm>
        </p:grpSpPr>
        <p:sp>
          <p:nvSpPr>
            <p:cNvPr id="5" name="Rectangle 6" descr="aqbg"/>
            <p:cNvSpPr>
              <a:spLocks noChangeArrowheads="1"/>
            </p:cNvSpPr>
            <p:nvPr/>
          </p:nvSpPr>
          <p:spPr bwMode="auto">
            <a:xfrm>
              <a:off x="0" y="0"/>
              <a:ext cx="5760" cy="220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grpSp>
          <p:nvGrpSpPr>
            <p:cNvPr id="6" name="Group 7"/>
            <p:cNvGrpSpPr>
              <a:grpSpLocks/>
            </p:cNvGrpSpPr>
            <p:nvPr userDrawn="1"/>
          </p:nvGrpSpPr>
          <p:grpSpPr bwMode="auto">
            <a:xfrm>
              <a:off x="0" y="2196"/>
              <a:ext cx="5756" cy="237"/>
              <a:chOff x="0" y="768"/>
              <a:chExt cx="5760" cy="197"/>
            </a:xfrm>
          </p:grpSpPr>
          <p:sp>
            <p:nvSpPr>
              <p:cNvPr id="8" name="Rectangle 8"/>
              <p:cNvSpPr>
                <a:spLocks noChangeArrowheads="1"/>
              </p:cNvSpPr>
              <p:nvPr/>
            </p:nvSpPr>
            <p:spPr bwMode="auto">
              <a:xfrm flipV="1">
                <a:off x="0" y="780"/>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sp>
            <p:nvSpPr>
              <p:cNvPr id="9" name="Rectangle 9"/>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pPr>
                  <a:defRPr/>
                </a:pPr>
                <a:endParaRPr lang="en-US">
                  <a:latin typeface="Tahoma" charset="0"/>
                  <a:ea typeface="+mn-ea"/>
                </a:endParaRPr>
              </a:p>
            </p:txBody>
          </p:sp>
          <p:sp>
            <p:nvSpPr>
              <p:cNvPr id="10" name="Rectangle 10"/>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pPr>
                  <a:defRPr/>
                </a:pPr>
                <a:endParaRPr lang="en-US">
                  <a:latin typeface="Tahoma" charset="0"/>
                  <a:ea typeface="+mn-ea"/>
                </a:endParaRPr>
              </a:p>
            </p:txBody>
          </p:sp>
          <p:sp>
            <p:nvSpPr>
              <p:cNvPr id="11" name="Rectangle 11"/>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a:defRPr/>
                </a:pPr>
                <a:endParaRPr lang="en-US" sz="2400">
                  <a:latin typeface="Times" charset="0"/>
                  <a:ea typeface="+mn-ea"/>
                </a:endParaRPr>
              </a:p>
            </p:txBody>
          </p:sp>
          <p:sp>
            <p:nvSpPr>
              <p:cNvPr id="12" name="Rectangle 12"/>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grpSp>
        <p:sp>
          <p:nvSpPr>
            <p:cNvPr id="7" name="Rectangle 13"/>
            <p:cNvSpPr>
              <a:spLocks noChangeArrowheads="1"/>
            </p:cNvSpPr>
            <p:nvPr/>
          </p:nvSpPr>
          <p:spPr bwMode="auto">
            <a:xfrm>
              <a:off x="2" y="2448"/>
              <a:ext cx="5758" cy="96"/>
            </a:xfrm>
            <a:prstGeom prst="rect">
              <a:avLst/>
            </a:prstGeom>
            <a:gradFill rotWithShape="1">
              <a:gsLst>
                <a:gs pos="0">
                  <a:srgbClr val="777777"/>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grpSp>
      <p:sp>
        <p:nvSpPr>
          <p:cNvPr id="13" name="Rectangle 14"/>
          <p:cNvSpPr>
            <a:spLocks noChangeArrowheads="1"/>
          </p:cNvSpPr>
          <p:nvPr/>
        </p:nvSpPr>
        <p:spPr bwMode="auto">
          <a:xfrm>
            <a:off x="0" y="3470275"/>
            <a:ext cx="9139238" cy="74613"/>
          </a:xfrm>
          <a:prstGeom prst="rect">
            <a:avLst/>
          </a:prstGeom>
          <a:solidFill>
            <a:srgbClr val="777777">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sp>
        <p:nvSpPr>
          <p:cNvPr id="222223" name="Rectangle 15"/>
          <p:cNvSpPr>
            <a:spLocks noGrp="1" noChangeArrowheads="1"/>
          </p:cNvSpPr>
          <p:nvPr>
            <p:ph type="ctrTitle"/>
          </p:nvPr>
        </p:nvSpPr>
        <p:spPr>
          <a:xfrm>
            <a:off x="685800" y="1752600"/>
            <a:ext cx="7772400" cy="1470025"/>
          </a:xfrm>
        </p:spPr>
        <p:txBody>
          <a:bodyPr/>
          <a:lstStyle>
            <a:lvl1pPr>
              <a:defRPr/>
            </a:lvl1pPr>
          </a:lstStyle>
          <a:p>
            <a:r>
              <a:rPr lang="en-US"/>
              <a:t>Click to edit Master title style</a:t>
            </a:r>
          </a:p>
        </p:txBody>
      </p:sp>
      <p:sp>
        <p:nvSpPr>
          <p:cNvPr id="222224" name="Rectangle 16"/>
          <p:cNvSpPr>
            <a:spLocks noGrp="1" noChangeArrowheads="1"/>
          </p:cNvSpPr>
          <p:nvPr>
            <p:ph type="subTitle" idx="1"/>
          </p:nvPr>
        </p:nvSpPr>
        <p:spPr>
          <a:xfrm>
            <a:off x="1371600" y="4114800"/>
            <a:ext cx="6400800" cy="1752600"/>
          </a:xfrm>
        </p:spPr>
        <p:txBody>
          <a:bodyPr/>
          <a:lstStyle>
            <a:lvl1pPr marL="0" indent="0" algn="ctr">
              <a:buFont typeface="Times" charset="0"/>
              <a:buNone/>
              <a:defRPr/>
            </a:lvl1pPr>
          </a:lstStyle>
          <a:p>
            <a:r>
              <a:rPr lang="en-US"/>
              <a:t>Click to edit Master subtitle style</a:t>
            </a:r>
          </a:p>
        </p:txBody>
      </p:sp>
      <p:sp>
        <p:nvSpPr>
          <p:cNvPr id="14" name="Rectangle 2"/>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5" name="Rectangle 3"/>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6" name="Rectangle 4"/>
          <p:cNvSpPr>
            <a:spLocks noGrp="1" noChangeArrowheads="1"/>
          </p:cNvSpPr>
          <p:nvPr>
            <p:ph type="sldNum" sz="quarter" idx="12"/>
          </p:nvPr>
        </p:nvSpPr>
        <p:spPr>
          <a:xfrm>
            <a:off x="6553200" y="6245225"/>
            <a:ext cx="2133600" cy="476250"/>
          </a:xfrm>
        </p:spPr>
        <p:txBody>
          <a:bodyPr/>
          <a:lstStyle>
            <a:lvl1pPr>
              <a:defRPr/>
            </a:lvl1pPr>
          </a:lstStyle>
          <a:p>
            <a:pPr>
              <a:defRPr/>
            </a:pPr>
            <a:fld id="{4D0B7B44-A79C-42DA-B425-1128850F22E4}" type="slidenum">
              <a:rPr lang="en-US" altLang="en-US"/>
              <a:pPr>
                <a:defRPr/>
              </a:pPr>
              <a:t>‹#›</a:t>
            </a:fld>
            <a:endParaRPr lang="en-US" altLang="en-US"/>
          </a:p>
        </p:txBody>
      </p:sp>
    </p:spTree>
    <p:extLst>
      <p:ext uri="{BB962C8B-B14F-4D97-AF65-F5344CB8AC3E}">
        <p14:creationId xmlns:p14="http://schemas.microsoft.com/office/powerpoint/2010/main" val="44859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8EAAB-C0AC-431F-9CA7-60B6860EF09E}" type="slidenum">
              <a:rPr lang="en-US" altLang="en-US"/>
              <a:pPr>
                <a:defRPr/>
              </a:pPr>
              <a:t>‹#›</a:t>
            </a:fld>
            <a:endParaRPr lang="en-US" altLang="en-US"/>
          </a:p>
        </p:txBody>
      </p:sp>
    </p:spTree>
    <p:extLst>
      <p:ext uri="{BB962C8B-B14F-4D97-AF65-F5344CB8AC3E}">
        <p14:creationId xmlns:p14="http://schemas.microsoft.com/office/powerpoint/2010/main" val="34817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CD79B1-2025-4DC4-965F-A1C554EBD976}" type="slidenum">
              <a:rPr lang="en-US" altLang="en-US"/>
              <a:pPr>
                <a:defRPr/>
              </a:pPr>
              <a:t>‹#›</a:t>
            </a:fld>
            <a:endParaRPr lang="en-US" altLang="en-US"/>
          </a:p>
        </p:txBody>
      </p:sp>
    </p:spTree>
    <p:extLst>
      <p:ext uri="{BB962C8B-B14F-4D97-AF65-F5344CB8AC3E}">
        <p14:creationId xmlns:p14="http://schemas.microsoft.com/office/powerpoint/2010/main" val="165692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874838"/>
            <a:ext cx="4038600" cy="4525962"/>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A71F4E-C39C-4136-BE4E-32DF5800D2EA}" type="slidenum">
              <a:rPr lang="en-US" altLang="en-US"/>
              <a:pPr>
                <a:defRPr/>
              </a:pPr>
              <a:t>‹#›</a:t>
            </a:fld>
            <a:endParaRPr lang="en-US" altLang="en-US"/>
          </a:p>
        </p:txBody>
      </p:sp>
    </p:spTree>
    <p:extLst>
      <p:ext uri="{BB962C8B-B14F-4D97-AF65-F5344CB8AC3E}">
        <p14:creationId xmlns:p14="http://schemas.microsoft.com/office/powerpoint/2010/main" val="233676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A50407-4CB9-4E0E-AEE2-22DE77A47FE3}" type="slidenum">
              <a:rPr lang="en-US" altLang="en-US"/>
              <a:pPr>
                <a:defRPr/>
              </a:pPr>
              <a:t>‹#›</a:t>
            </a:fld>
            <a:endParaRPr lang="en-US" altLang="en-US"/>
          </a:p>
        </p:txBody>
      </p:sp>
    </p:spTree>
    <p:extLst>
      <p:ext uri="{BB962C8B-B14F-4D97-AF65-F5344CB8AC3E}">
        <p14:creationId xmlns:p14="http://schemas.microsoft.com/office/powerpoint/2010/main" val="4170387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748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132ADF-5748-4C4D-8EF6-D9A8EDEE7A62}" type="slidenum">
              <a:rPr lang="en-US" altLang="en-US"/>
              <a:pPr>
                <a:defRPr/>
              </a:pPr>
              <a:t>‹#›</a:t>
            </a:fld>
            <a:endParaRPr lang="en-US" altLang="en-US"/>
          </a:p>
        </p:txBody>
      </p:sp>
    </p:spTree>
    <p:extLst>
      <p:ext uri="{BB962C8B-B14F-4D97-AF65-F5344CB8AC3E}">
        <p14:creationId xmlns:p14="http://schemas.microsoft.com/office/powerpoint/2010/main" val="62645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874838"/>
            <a:ext cx="8229600" cy="452596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841761-034A-40D0-9631-3BA9C2C50933}" type="slidenum">
              <a:rPr lang="en-US" altLang="en-US"/>
              <a:pPr>
                <a:defRPr/>
              </a:pPr>
              <a:t>‹#›</a:t>
            </a:fld>
            <a:endParaRPr lang="en-US" altLang="en-US"/>
          </a:p>
        </p:txBody>
      </p:sp>
    </p:spTree>
    <p:extLst>
      <p:ext uri="{BB962C8B-B14F-4D97-AF65-F5344CB8AC3E}">
        <p14:creationId xmlns:p14="http://schemas.microsoft.com/office/powerpoint/2010/main" val="154099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74838"/>
            <a:ext cx="8229600" cy="452596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5D18D1-B900-4B38-A336-F1694CED51E2}" type="slidenum">
              <a:rPr lang="en-US" altLang="en-US"/>
              <a:pPr>
                <a:defRPr/>
              </a:pPr>
              <a:t>‹#›</a:t>
            </a:fld>
            <a:endParaRPr lang="en-US" altLang="en-US"/>
          </a:p>
        </p:txBody>
      </p:sp>
    </p:spTree>
    <p:extLst>
      <p:ext uri="{BB962C8B-B14F-4D97-AF65-F5344CB8AC3E}">
        <p14:creationId xmlns:p14="http://schemas.microsoft.com/office/powerpoint/2010/main" val="30148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5635E-3848-4509-90D8-5F1FD24170D9}" type="slidenum">
              <a:rPr lang="en-US" altLang="en-US"/>
              <a:pPr>
                <a:defRPr/>
              </a:pPr>
              <a:t>‹#›</a:t>
            </a:fld>
            <a:endParaRPr lang="en-US" altLang="en-US"/>
          </a:p>
        </p:txBody>
      </p:sp>
    </p:spTree>
    <p:extLst>
      <p:ext uri="{BB962C8B-B14F-4D97-AF65-F5344CB8AC3E}">
        <p14:creationId xmlns:p14="http://schemas.microsoft.com/office/powerpoint/2010/main" val="188674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8F0CB-39A8-4F57-BD7C-488F794CCE62}" type="slidenum">
              <a:rPr lang="en-US" altLang="en-US"/>
              <a:pPr>
                <a:defRPr/>
              </a:pPr>
              <a:t>‹#›</a:t>
            </a:fld>
            <a:endParaRPr lang="en-US" altLang="en-US"/>
          </a:p>
        </p:txBody>
      </p:sp>
    </p:spTree>
    <p:extLst>
      <p:ext uri="{BB962C8B-B14F-4D97-AF65-F5344CB8AC3E}">
        <p14:creationId xmlns:p14="http://schemas.microsoft.com/office/powerpoint/2010/main" val="358341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2F50E2-7FFE-4734-9A3D-BD5DEA59B76A}" type="slidenum">
              <a:rPr lang="en-US" altLang="en-US"/>
              <a:pPr>
                <a:defRPr/>
              </a:pPr>
              <a:t>‹#›</a:t>
            </a:fld>
            <a:endParaRPr lang="en-US" altLang="en-US"/>
          </a:p>
        </p:txBody>
      </p:sp>
    </p:spTree>
    <p:extLst>
      <p:ext uri="{BB962C8B-B14F-4D97-AF65-F5344CB8AC3E}">
        <p14:creationId xmlns:p14="http://schemas.microsoft.com/office/powerpoint/2010/main" val="128623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836028-50A5-42FB-8118-501FF2DA6DAD}" type="slidenum">
              <a:rPr lang="en-US" altLang="en-US"/>
              <a:pPr>
                <a:defRPr/>
              </a:pPr>
              <a:t>‹#›</a:t>
            </a:fld>
            <a:endParaRPr lang="en-US" altLang="en-US"/>
          </a:p>
        </p:txBody>
      </p:sp>
    </p:spTree>
    <p:extLst>
      <p:ext uri="{BB962C8B-B14F-4D97-AF65-F5344CB8AC3E}">
        <p14:creationId xmlns:p14="http://schemas.microsoft.com/office/powerpoint/2010/main" val="138845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A77674-AD86-4F90-B09E-5CF47B7887FE}" type="slidenum">
              <a:rPr lang="en-US" altLang="en-US"/>
              <a:pPr>
                <a:defRPr/>
              </a:pPr>
              <a:t>‹#›</a:t>
            </a:fld>
            <a:endParaRPr lang="en-US" altLang="en-US"/>
          </a:p>
        </p:txBody>
      </p:sp>
    </p:spTree>
    <p:extLst>
      <p:ext uri="{BB962C8B-B14F-4D97-AF65-F5344CB8AC3E}">
        <p14:creationId xmlns:p14="http://schemas.microsoft.com/office/powerpoint/2010/main" val="107397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105BBD-7ACB-4FC5-8926-437EDBB04D8C}" type="slidenum">
              <a:rPr lang="en-US" altLang="en-US"/>
              <a:pPr>
                <a:defRPr/>
              </a:pPr>
              <a:t>‹#›</a:t>
            </a:fld>
            <a:endParaRPr lang="en-US" altLang="en-US"/>
          </a:p>
        </p:txBody>
      </p:sp>
    </p:spTree>
    <p:extLst>
      <p:ext uri="{BB962C8B-B14F-4D97-AF65-F5344CB8AC3E}">
        <p14:creationId xmlns:p14="http://schemas.microsoft.com/office/powerpoint/2010/main" val="56324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4877E3-E9F5-4BDC-80A7-467D8D7757A7}" type="slidenum">
              <a:rPr lang="en-US" altLang="en-US"/>
              <a:pPr>
                <a:defRPr/>
              </a:pPr>
              <a:t>‹#›</a:t>
            </a:fld>
            <a:endParaRPr lang="en-US" altLang="en-US"/>
          </a:p>
        </p:txBody>
      </p:sp>
    </p:spTree>
    <p:extLst>
      <p:ext uri="{BB962C8B-B14F-4D97-AF65-F5344CB8AC3E}">
        <p14:creationId xmlns:p14="http://schemas.microsoft.com/office/powerpoint/2010/main" val="50383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F4254F-D50A-427A-8A82-B64E0D71FDC5}" type="slidenum">
              <a:rPr lang="en-US" altLang="en-US"/>
              <a:pPr>
                <a:defRPr/>
              </a:pPr>
              <a:t>‹#›</a:t>
            </a:fld>
            <a:endParaRPr lang="en-US" altLang="en-US"/>
          </a:p>
        </p:txBody>
      </p:sp>
    </p:spTree>
    <p:extLst>
      <p:ext uri="{BB962C8B-B14F-4D97-AF65-F5344CB8AC3E}">
        <p14:creationId xmlns:p14="http://schemas.microsoft.com/office/powerpoint/2010/main" val="273862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AutoShape 2"/>
          <p:cNvSpPr>
            <a:spLocks noChangeArrowheads="1"/>
          </p:cNvSpPr>
          <p:nvPr/>
        </p:nvSpPr>
        <p:spPr bwMode="auto">
          <a:xfrm>
            <a:off x="0" y="1905000"/>
            <a:ext cx="381000" cy="4953000"/>
          </a:xfrm>
          <a:prstGeom prst="rtTriangle">
            <a:avLst/>
          </a:prstGeom>
          <a:gradFill rotWithShape="0">
            <a:gsLst>
              <a:gs pos="0">
                <a:schemeClr val="bg1"/>
              </a:gs>
              <a:gs pos="50000">
                <a:schemeClr val="bg1">
                  <a:gamma/>
                  <a:tint val="0"/>
                  <a:invGamma/>
                </a:schemeClr>
              </a:gs>
              <a:gs pos="100000">
                <a:schemeClr val="bg1"/>
              </a:gs>
            </a:gsLst>
            <a:lin ang="18900000" scaled="1"/>
          </a:gradFill>
          <a:ln w="9525">
            <a:noFill/>
            <a:miter lim="800000"/>
            <a:headEnd/>
            <a:tailEnd/>
          </a:ln>
          <a:effectLst/>
        </p:spPr>
        <p:txBody>
          <a:bodyPr wrap="none" anchor="ctr"/>
          <a:lstStyle/>
          <a:p>
            <a:pPr algn="ctr">
              <a:defRPr/>
            </a:pPr>
            <a:endParaRPr lang="en-US" sz="2400">
              <a:latin typeface="Times" charset="0"/>
              <a:ea typeface="+mn-ea"/>
            </a:endParaRPr>
          </a:p>
        </p:txBody>
      </p:sp>
      <p:sp>
        <p:nvSpPr>
          <p:cNvPr id="221187" name="AutoShape 3"/>
          <p:cNvSpPr>
            <a:spLocks noChangeArrowheads="1"/>
          </p:cNvSpPr>
          <p:nvPr/>
        </p:nvSpPr>
        <p:spPr bwMode="auto">
          <a:xfrm flipH="1">
            <a:off x="8686800" y="1905000"/>
            <a:ext cx="454025" cy="4953000"/>
          </a:xfrm>
          <a:prstGeom prst="rtTriangle">
            <a:avLst/>
          </a:prstGeom>
          <a:gradFill rotWithShape="0">
            <a:gsLst>
              <a:gs pos="0">
                <a:schemeClr val="bg1"/>
              </a:gs>
              <a:gs pos="50000">
                <a:schemeClr val="bg1">
                  <a:gamma/>
                  <a:tint val="0"/>
                  <a:invGamma/>
                </a:schemeClr>
              </a:gs>
              <a:gs pos="100000">
                <a:schemeClr val="bg1"/>
              </a:gs>
            </a:gsLst>
            <a:lin ang="2700000" scaled="1"/>
          </a:gradFill>
          <a:ln w="9525">
            <a:noFill/>
            <a:miter lim="800000"/>
            <a:headEnd/>
            <a:tailEnd/>
          </a:ln>
          <a:effectLst/>
        </p:spPr>
        <p:txBody>
          <a:bodyPr wrap="none" anchor="ctr"/>
          <a:lstStyle/>
          <a:p>
            <a:pPr algn="ctr">
              <a:defRPr/>
            </a:pPr>
            <a:endParaRPr lang="en-US" sz="2400">
              <a:latin typeface="Times" charset="0"/>
              <a:ea typeface="+mn-ea"/>
            </a:endParaRPr>
          </a:p>
        </p:txBody>
      </p:sp>
      <p:sp>
        <p:nvSpPr>
          <p:cNvPr id="221188" name="Rectangle 4"/>
          <p:cNvSpPr>
            <a:spLocks noGrp="1" noChangeArrowheads="1"/>
          </p:cNvSpPr>
          <p:nvPr>
            <p:ph type="dt" sz="half" idx="2"/>
          </p:nvPr>
        </p:nvSpPr>
        <p:spPr bwMode="auto">
          <a:xfrm>
            <a:off x="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221189" name="Rectangle 5"/>
          <p:cNvSpPr>
            <a:spLocks noGrp="1" noChangeArrowheads="1"/>
          </p:cNvSpPr>
          <p:nvPr>
            <p:ph type="ftr" sz="quarter" idx="3"/>
          </p:nvPr>
        </p:nvSpPr>
        <p:spPr bwMode="auto">
          <a:xfrm>
            <a:off x="1371600" y="6553200"/>
            <a:ext cx="7162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221190" name="Rectangle 6"/>
          <p:cNvSpPr>
            <a:spLocks noGrp="1" noChangeArrowheads="1"/>
          </p:cNvSpPr>
          <p:nvPr>
            <p:ph type="sldNum" sz="quarter" idx="4"/>
          </p:nvPr>
        </p:nvSpPr>
        <p:spPr bwMode="auto">
          <a:xfrm>
            <a:off x="8686800" y="6324600"/>
            <a:ext cx="45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latin typeface="Arial" pitchFamily="34" charset="0"/>
              </a:defRPr>
            </a:lvl1pPr>
          </a:lstStyle>
          <a:p>
            <a:pPr>
              <a:defRPr/>
            </a:pPr>
            <a:fld id="{38429E25-231F-4FB6-873E-01F60BE9A6F6}" type="slidenum">
              <a:rPr lang="en-US" altLang="en-US"/>
              <a:pPr>
                <a:defRPr/>
              </a:pPr>
              <a:t>‹#›</a:t>
            </a:fld>
            <a:endParaRPr lang="en-US" altLang="en-US"/>
          </a:p>
        </p:txBody>
      </p:sp>
      <p:grpSp>
        <p:nvGrpSpPr>
          <p:cNvPr id="1031" name="Group 7"/>
          <p:cNvGrpSpPr>
            <a:grpSpLocks/>
          </p:cNvGrpSpPr>
          <p:nvPr/>
        </p:nvGrpSpPr>
        <p:grpSpPr bwMode="auto">
          <a:xfrm>
            <a:off x="0" y="0"/>
            <a:ext cx="9144000" cy="1752600"/>
            <a:chOff x="0" y="0"/>
            <a:chExt cx="5760" cy="1104"/>
          </a:xfrm>
        </p:grpSpPr>
        <p:grpSp>
          <p:nvGrpSpPr>
            <p:cNvPr id="1034" name="Group 8"/>
            <p:cNvGrpSpPr>
              <a:grpSpLocks/>
            </p:cNvGrpSpPr>
            <p:nvPr userDrawn="1"/>
          </p:nvGrpSpPr>
          <p:grpSpPr bwMode="auto">
            <a:xfrm>
              <a:off x="4" y="768"/>
              <a:ext cx="5756" cy="240"/>
              <a:chOff x="0" y="768"/>
              <a:chExt cx="5760" cy="197"/>
            </a:xfrm>
          </p:grpSpPr>
          <p:sp>
            <p:nvSpPr>
              <p:cNvPr id="1038" name="Rectangle 9"/>
              <p:cNvSpPr>
                <a:spLocks noChangeArrowheads="1"/>
              </p:cNvSpPr>
              <p:nvPr/>
            </p:nvSpPr>
            <p:spPr bwMode="auto">
              <a:xfrm flipV="1">
                <a:off x="0" y="780"/>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sp>
            <p:nvSpPr>
              <p:cNvPr id="221194" name="Rectangle 10"/>
              <p:cNvSpPr>
                <a:spLocks noChangeArrowheads="1"/>
              </p:cNvSpPr>
              <p:nvPr/>
            </p:nvSpPr>
            <p:spPr bwMode="auto">
              <a:xfrm>
                <a:off x="0" y="828"/>
                <a:ext cx="5760" cy="116"/>
              </a:xfrm>
              <a:prstGeom prst="rect">
                <a:avLst/>
              </a:prstGeom>
              <a:gradFill rotWithShape="0">
                <a:gsLst>
                  <a:gs pos="0">
                    <a:schemeClr val="accent1"/>
                  </a:gs>
                  <a:gs pos="100000">
                    <a:schemeClr val="accent1">
                      <a:gamma/>
                      <a:tint val="42745"/>
                      <a:invGamma/>
                    </a:schemeClr>
                  </a:gs>
                </a:gsLst>
                <a:lin ang="5400000" scaled="1"/>
              </a:gradFill>
              <a:ln w="9525">
                <a:noFill/>
                <a:miter lim="800000"/>
                <a:headEnd/>
                <a:tailEnd/>
              </a:ln>
              <a:effectLst/>
            </p:spPr>
            <p:txBody>
              <a:bodyPr wrap="none" anchor="ctr"/>
              <a:lstStyle/>
              <a:p>
                <a:pPr>
                  <a:defRPr/>
                </a:pPr>
                <a:endParaRPr lang="en-US">
                  <a:latin typeface="Tahoma" charset="0"/>
                  <a:ea typeface="+mn-ea"/>
                </a:endParaRPr>
              </a:p>
            </p:txBody>
          </p:sp>
          <p:sp>
            <p:nvSpPr>
              <p:cNvPr id="221195" name="Rectangle 11"/>
              <p:cNvSpPr>
                <a:spLocks noChangeArrowheads="1"/>
              </p:cNvSpPr>
              <p:nvPr/>
            </p:nvSpPr>
            <p:spPr bwMode="auto">
              <a:xfrm>
                <a:off x="0" y="768"/>
                <a:ext cx="5760" cy="12"/>
              </a:xfrm>
              <a:prstGeom prst="rect">
                <a:avLst/>
              </a:prstGeom>
              <a:gradFill rotWithShape="0">
                <a:gsLst>
                  <a:gs pos="0">
                    <a:schemeClr val="tx2"/>
                  </a:gs>
                  <a:gs pos="100000">
                    <a:schemeClr val="tx2">
                      <a:gamma/>
                      <a:tint val="51765"/>
                      <a:invGamma/>
                    </a:schemeClr>
                  </a:gs>
                </a:gsLst>
                <a:lin ang="5400000" scaled="1"/>
              </a:gradFill>
              <a:ln w="9525">
                <a:noFill/>
                <a:miter lim="800000"/>
                <a:headEnd/>
                <a:tailEnd/>
              </a:ln>
              <a:effectLst/>
            </p:spPr>
            <p:txBody>
              <a:bodyPr wrap="none" anchor="ctr"/>
              <a:lstStyle/>
              <a:p>
                <a:pPr>
                  <a:defRPr/>
                </a:pPr>
                <a:endParaRPr lang="en-US">
                  <a:latin typeface="Tahoma" charset="0"/>
                  <a:ea typeface="+mn-ea"/>
                </a:endParaRPr>
              </a:p>
            </p:txBody>
          </p:sp>
          <p:sp>
            <p:nvSpPr>
              <p:cNvPr id="221196" name="Rectangle 12"/>
              <p:cNvSpPr>
                <a:spLocks noChangeArrowheads="1"/>
              </p:cNvSpPr>
              <p:nvPr/>
            </p:nvSpPr>
            <p:spPr bwMode="auto">
              <a:xfrm flipV="1">
                <a:off x="0" y="942"/>
                <a:ext cx="5760" cy="23"/>
              </a:xfrm>
              <a:prstGeom prst="rect">
                <a:avLst/>
              </a:prstGeom>
              <a:gradFill rotWithShape="0">
                <a:gsLst>
                  <a:gs pos="0">
                    <a:schemeClr val="accent1">
                      <a:gamma/>
                      <a:tint val="42745"/>
                      <a:invGamma/>
                    </a:schemeClr>
                  </a:gs>
                  <a:gs pos="100000">
                    <a:schemeClr val="accent1"/>
                  </a:gs>
                </a:gsLst>
                <a:lin ang="5400000" scaled="1"/>
              </a:gradFill>
              <a:ln w="9525">
                <a:noFill/>
                <a:miter lim="800000"/>
                <a:headEnd/>
                <a:tailEnd/>
              </a:ln>
              <a:effectLst/>
            </p:spPr>
            <p:txBody>
              <a:bodyPr rot="10800000" wrap="none" anchor="ctr"/>
              <a:lstStyle/>
              <a:p>
                <a:pPr algn="ctr">
                  <a:defRPr/>
                </a:pPr>
                <a:endParaRPr lang="en-US" sz="2400">
                  <a:latin typeface="Times" charset="0"/>
                  <a:ea typeface="+mn-ea"/>
                </a:endParaRPr>
              </a:p>
            </p:txBody>
          </p:sp>
          <p:sp>
            <p:nvSpPr>
              <p:cNvPr id="1042" name="Rectangle 13"/>
              <p:cNvSpPr>
                <a:spLocks noChangeArrowheads="1"/>
              </p:cNvSpPr>
              <p:nvPr/>
            </p:nvSpPr>
            <p:spPr bwMode="auto">
              <a:xfrm>
                <a:off x="0" y="824"/>
                <a:ext cx="5760" cy="23"/>
              </a:xfrm>
              <a:prstGeom prst="rect">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grpSp>
        <p:sp>
          <p:nvSpPr>
            <p:cNvPr id="1035" name="Rectangle 14" descr="aqbg"/>
            <p:cNvSpPr>
              <a:spLocks noChangeArrowheads="1"/>
            </p:cNvSpPr>
            <p:nvPr/>
          </p:nvSpPr>
          <p:spPr bwMode="auto">
            <a:xfrm>
              <a:off x="0" y="0"/>
              <a:ext cx="5760" cy="768"/>
            </a:xfrm>
            <a:prstGeom prst="rect">
              <a:avLst/>
            </a:prstGeom>
            <a:blipFill dpi="0" rotWithShape="1">
              <a:blip r:embed="rId1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sp>
          <p:nvSpPr>
            <p:cNvPr id="1036" name="Rectangle 15"/>
            <p:cNvSpPr>
              <a:spLocks noChangeArrowheads="1"/>
            </p:cNvSpPr>
            <p:nvPr/>
          </p:nvSpPr>
          <p:spPr bwMode="auto">
            <a:xfrm>
              <a:off x="2" y="1008"/>
              <a:ext cx="5758" cy="96"/>
            </a:xfrm>
            <a:prstGeom prst="rect">
              <a:avLst/>
            </a:prstGeom>
            <a:gradFill rotWithShape="1">
              <a:gsLst>
                <a:gs pos="0">
                  <a:srgbClr val="777777"/>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sp>
          <p:nvSpPr>
            <p:cNvPr id="1037" name="Rectangle 16"/>
            <p:cNvSpPr>
              <a:spLocks noChangeArrowheads="1"/>
            </p:cNvSpPr>
            <p:nvPr/>
          </p:nvSpPr>
          <p:spPr bwMode="auto">
            <a:xfrm>
              <a:off x="3" y="746"/>
              <a:ext cx="5757" cy="47"/>
            </a:xfrm>
            <a:prstGeom prst="rect">
              <a:avLst/>
            </a:prstGeom>
            <a:solidFill>
              <a:srgbClr val="777777">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endParaRPr lang="en-US" altLang="en-US" sz="1800" smtClean="0"/>
            </a:p>
          </p:txBody>
        </p:sp>
      </p:grpSp>
      <p:sp>
        <p:nvSpPr>
          <p:cNvPr id="1032" name="Rectangle 17"/>
          <p:cNvSpPr>
            <a:spLocks noGrp="1" noChangeArrowheads="1"/>
          </p:cNvSpPr>
          <p:nvPr>
            <p:ph type="title"/>
          </p:nvPr>
        </p:nvSpPr>
        <p:spPr bwMode="auto">
          <a:xfrm>
            <a:off x="152400" y="762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3" name="Rectangle 18"/>
          <p:cNvSpPr>
            <a:spLocks noGrp="1" noChangeArrowheads="1"/>
          </p:cNvSpPr>
          <p:nvPr>
            <p:ph type="body" idx="1"/>
          </p:nvPr>
        </p:nvSpPr>
        <p:spPr bwMode="auto">
          <a:xfrm>
            <a:off x="457200" y="1874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01"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txStyles>
    <p:titleStyle>
      <a:lvl1pPr algn="ctr" rtl="0" eaLnBrk="0" fontAlgn="base" hangingPunct="0">
        <a:spcBef>
          <a:spcPct val="0"/>
        </a:spcBef>
        <a:spcAft>
          <a:spcPct val="0"/>
        </a:spcAft>
        <a:defRPr sz="4400" b="1">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b="1">
          <a:solidFill>
            <a:schemeClr val="tx2"/>
          </a:solidFill>
          <a:latin typeface="Lucida Grande" charset="0"/>
          <a:ea typeface="MS PGothic" pitchFamily="34" charset="-128"/>
          <a:cs typeface="ＭＳ Ｐゴシック" charset="-128"/>
        </a:defRPr>
      </a:lvl2pPr>
      <a:lvl3pPr algn="ctr" rtl="0" eaLnBrk="0" fontAlgn="base" hangingPunct="0">
        <a:spcBef>
          <a:spcPct val="0"/>
        </a:spcBef>
        <a:spcAft>
          <a:spcPct val="0"/>
        </a:spcAft>
        <a:defRPr sz="4400" b="1">
          <a:solidFill>
            <a:schemeClr val="tx2"/>
          </a:solidFill>
          <a:latin typeface="Lucida Grande" charset="0"/>
          <a:ea typeface="MS PGothic" pitchFamily="34" charset="-128"/>
          <a:cs typeface="ＭＳ Ｐゴシック" charset="-128"/>
        </a:defRPr>
      </a:lvl3pPr>
      <a:lvl4pPr algn="ctr" rtl="0" eaLnBrk="0" fontAlgn="base" hangingPunct="0">
        <a:spcBef>
          <a:spcPct val="0"/>
        </a:spcBef>
        <a:spcAft>
          <a:spcPct val="0"/>
        </a:spcAft>
        <a:defRPr sz="4400" b="1">
          <a:solidFill>
            <a:schemeClr val="tx2"/>
          </a:solidFill>
          <a:latin typeface="Lucida Grande" charset="0"/>
          <a:ea typeface="MS PGothic" pitchFamily="34" charset="-128"/>
          <a:cs typeface="ＭＳ Ｐゴシック" charset="-128"/>
        </a:defRPr>
      </a:lvl4pPr>
      <a:lvl5pPr algn="ctr" rtl="0" eaLnBrk="0" fontAlgn="base" hangingPunct="0">
        <a:spcBef>
          <a:spcPct val="0"/>
        </a:spcBef>
        <a:spcAft>
          <a:spcPct val="0"/>
        </a:spcAft>
        <a:defRPr sz="4400" b="1">
          <a:solidFill>
            <a:schemeClr val="tx2"/>
          </a:solidFill>
          <a:latin typeface="Lucida Grande" charset="0"/>
          <a:ea typeface="MS PGothic" pitchFamily="34" charset="-128"/>
          <a:cs typeface="ＭＳ Ｐゴシック" charset="-128"/>
        </a:defRPr>
      </a:lvl5pPr>
      <a:lvl6pPr marL="457200" algn="ctr" rtl="0" fontAlgn="base">
        <a:spcBef>
          <a:spcPct val="0"/>
        </a:spcBef>
        <a:spcAft>
          <a:spcPct val="0"/>
        </a:spcAft>
        <a:defRPr sz="4400" b="1">
          <a:solidFill>
            <a:schemeClr val="tx2"/>
          </a:solidFill>
          <a:latin typeface="Lucida Grande" charset="0"/>
        </a:defRPr>
      </a:lvl6pPr>
      <a:lvl7pPr marL="914400" algn="ctr" rtl="0" fontAlgn="base">
        <a:spcBef>
          <a:spcPct val="0"/>
        </a:spcBef>
        <a:spcAft>
          <a:spcPct val="0"/>
        </a:spcAft>
        <a:defRPr sz="4400" b="1">
          <a:solidFill>
            <a:schemeClr val="tx2"/>
          </a:solidFill>
          <a:latin typeface="Lucida Grande" charset="0"/>
        </a:defRPr>
      </a:lvl7pPr>
      <a:lvl8pPr marL="1371600" algn="ctr" rtl="0" fontAlgn="base">
        <a:spcBef>
          <a:spcPct val="0"/>
        </a:spcBef>
        <a:spcAft>
          <a:spcPct val="0"/>
        </a:spcAft>
        <a:defRPr sz="4400" b="1">
          <a:solidFill>
            <a:schemeClr val="tx2"/>
          </a:solidFill>
          <a:latin typeface="Lucida Grande" charset="0"/>
        </a:defRPr>
      </a:lvl8pPr>
      <a:lvl9pPr marL="1828800" algn="ctr" rtl="0" fontAlgn="base">
        <a:spcBef>
          <a:spcPct val="0"/>
        </a:spcBef>
        <a:spcAft>
          <a:spcPct val="0"/>
        </a:spcAft>
        <a:defRPr sz="4400" b="1">
          <a:solidFill>
            <a:schemeClr val="tx2"/>
          </a:solidFill>
          <a:latin typeface="Lucida Grande" charset="0"/>
        </a:defRPr>
      </a:lvl9pPr>
    </p:titleStyle>
    <p:bodyStyle>
      <a:lvl1pPr marL="342900" indent="-342900" algn="l" rtl="0" eaLnBrk="0" fontAlgn="base" hangingPunct="0">
        <a:spcBef>
          <a:spcPct val="20000"/>
        </a:spcBef>
        <a:spcAft>
          <a:spcPct val="0"/>
        </a:spcAft>
        <a:buClr>
          <a:schemeClr val="accent1"/>
        </a:buClr>
        <a:buFont typeface="Times" charset="0"/>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accent2"/>
        </a:buClr>
        <a:buFont typeface="Wingdings" pitchFamily="2" charset="2"/>
        <a:buChar char="w"/>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itchFamily="34" charset="-128"/>
        </a:defRPr>
      </a:lvl5pPr>
      <a:lvl6pPr marL="22288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chemeClr val="tx2"/>
        </a:buClr>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www.idph.state.il.us/about/rural_health/NHSC_State_LR_program_app.pdf" TargetMode="External"/><Relationship Id="rId2" Type="http://schemas.openxmlformats.org/officeDocument/2006/relationships/hyperlink" Target="http://www.lrp.nih.gov/about_the_programs/pediatric.aspx" TargetMode="External"/><Relationship Id="rId1" Type="http://schemas.openxmlformats.org/officeDocument/2006/relationships/slideLayout" Target="../slideLayouts/slideLayout2.xml"/><Relationship Id="rId4" Type="http://schemas.openxmlformats.org/officeDocument/2006/relationships/hyperlink" Target="https://www.ihs.gov/loanrepay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bp.org/sites/abp/files/pdf/workforcebook.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medscape.com/features/slideshow/compensation/2016/pediatrics" TargetMode="External"/><Relationship Id="rId5" Type="http://schemas.openxmlformats.org/officeDocument/2006/relationships/hyperlink" Target="https://www.abp.org/abpwebsite/publicat/researchpub.pdf" TargetMode="External"/><Relationship Id="rId4" Type="http://schemas.openxmlformats.org/officeDocument/2006/relationships/hyperlink" Target="http://www.nrmp.org/match-data/main-residency-match-data/"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So, You Want To Go Into Pediatrics?</a:t>
            </a:r>
          </a:p>
        </p:txBody>
      </p:sp>
      <p:sp>
        <p:nvSpPr>
          <p:cNvPr id="3075" name="Rectangle 3"/>
          <p:cNvSpPr>
            <a:spLocks noGrp="1" noChangeArrowheads="1"/>
          </p:cNvSpPr>
          <p:nvPr>
            <p:ph type="subTitle" idx="1"/>
          </p:nvPr>
        </p:nvSpPr>
        <p:spPr>
          <a:xfrm>
            <a:off x="304800" y="4267200"/>
            <a:ext cx="4267200" cy="1752600"/>
          </a:xfrm>
        </p:spPr>
        <p:txBody>
          <a:bodyPr/>
          <a:lstStyle/>
          <a:p>
            <a:pPr algn="l" eaLnBrk="1" hangingPunct="1"/>
            <a:r>
              <a:rPr lang="en-US" altLang="en-US" dirty="0" smtClean="0"/>
              <a:t>Jennifer Trainor, MD</a:t>
            </a:r>
          </a:p>
          <a:p>
            <a:pPr algn="l" eaLnBrk="1" hangingPunct="1"/>
            <a:r>
              <a:rPr lang="en-US" altLang="en-US" sz="2300" dirty="0" smtClean="0"/>
              <a:t>Career Advising in Pediatrics</a:t>
            </a:r>
          </a:p>
          <a:p>
            <a:pPr algn="l" eaLnBrk="1" hangingPunct="1"/>
            <a:r>
              <a:rPr lang="en-US" altLang="en-US" sz="2300" dirty="0" smtClean="0"/>
              <a:t>January 19, 2017</a:t>
            </a:r>
            <a:endParaRPr lang="en-US" altLang="en-US" dirty="0" smtClean="0"/>
          </a:p>
        </p:txBody>
      </p:sp>
      <p:pic>
        <p:nvPicPr>
          <p:cNvPr id="3076" name="Picture 6" descr="children-jump"/>
          <p:cNvPicPr>
            <a:picLocks noChangeAspect="1" noChangeArrowheads="1"/>
          </p:cNvPicPr>
          <p:nvPr/>
        </p:nvPicPr>
        <p:blipFill>
          <a:blip r:embed="rId3">
            <a:extLst>
              <a:ext uri="{28A0092B-C50C-407E-A947-70E740481C1C}">
                <a14:useLocalDpi xmlns:a14="http://schemas.microsoft.com/office/drawing/2010/main" val="0"/>
              </a:ext>
            </a:extLst>
          </a:blip>
          <a:srcRect t="7426"/>
          <a:stretch>
            <a:fillRect/>
          </a:stretch>
        </p:blipFill>
        <p:spPr bwMode="auto">
          <a:xfrm>
            <a:off x="4648200" y="4008438"/>
            <a:ext cx="40386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5527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Rectangle 5"/>
          <p:cNvSpPr>
            <a:spLocks noChangeArrowheads="1"/>
          </p:cNvSpPr>
          <p:nvPr/>
        </p:nvSpPr>
        <p:spPr bwMode="auto">
          <a:xfrm>
            <a:off x="3124200" y="1676400"/>
            <a:ext cx="4800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800"/>
              <a:t>Dr. R sees pediatric and adolescent patients at the Lawndale Christian Health Center and is on staff at Mt. Sinai Hospital and St. Anthony’s Hospital for any children who need to be admitted to the hospital.</a:t>
            </a:r>
          </a:p>
        </p:txBody>
      </p:sp>
      <p:pic>
        <p:nvPicPr>
          <p:cNvPr id="12185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276600"/>
            <a:ext cx="3124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itle 8"/>
          <p:cNvSpPr>
            <a:spLocks noGrp="1"/>
          </p:cNvSpPr>
          <p:nvPr>
            <p:ph type="title"/>
          </p:nvPr>
        </p:nvSpPr>
        <p:spPr/>
        <p:txBody>
          <a:bodyPr/>
          <a:lstStyle/>
          <a:p>
            <a:r>
              <a:rPr lang="en-US" altLang="en-US" smtClean="0"/>
              <a:t>Others in Gen Peds practice</a:t>
            </a:r>
          </a:p>
        </p:txBody>
      </p:sp>
    </p:spTree>
    <p:extLst>
      <p:ext uri="{BB962C8B-B14F-4D97-AF65-F5344CB8AC3E}">
        <p14:creationId xmlns:p14="http://schemas.microsoft.com/office/powerpoint/2010/main" val="2463565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altLang="en-US" sz="2400" smtClean="0"/>
              <a:t>Why I am now so glad I went into Pediatrics (quite different than why I chose Pediatrics, when I knew nothing) in no certain order:</a:t>
            </a:r>
          </a:p>
        </p:txBody>
      </p:sp>
      <p:sp>
        <p:nvSpPr>
          <p:cNvPr id="117762" name="Rectangle 5"/>
          <p:cNvSpPr>
            <a:spLocks noChangeArrowheads="1"/>
          </p:cNvSpPr>
          <p:nvPr/>
        </p:nvSpPr>
        <p:spPr bwMode="auto">
          <a:xfrm>
            <a:off x="1828800" y="2133600"/>
            <a:ext cx="7162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 typeface="Arial" pitchFamily="34" charset="0"/>
              <a:buChar char="•"/>
            </a:pPr>
            <a:r>
              <a:rPr lang="en-US" altLang="en-US" sz="2000" dirty="0">
                <a:latin typeface="Tahoma" pitchFamily="34" charset="0"/>
              </a:rPr>
              <a:t>I have never disliked a kid for acting like a kid. I may have disliked a parent or the way a parent treated me, but the relationship with the kid is always awesome. </a:t>
            </a:r>
          </a:p>
          <a:p>
            <a:pPr>
              <a:spcBef>
                <a:spcPct val="0"/>
              </a:spcBef>
              <a:buClrTx/>
              <a:buFont typeface="Arial" pitchFamily="34" charset="0"/>
              <a:buChar char="•"/>
            </a:pPr>
            <a:r>
              <a:rPr lang="en-US" altLang="en-US" sz="2000" dirty="0">
                <a:latin typeface="Tahoma" pitchFamily="34" charset="0"/>
              </a:rPr>
              <a:t>No one can ever say I am only in it for the money. </a:t>
            </a:r>
          </a:p>
          <a:p>
            <a:pPr>
              <a:spcBef>
                <a:spcPct val="0"/>
              </a:spcBef>
              <a:buClrTx/>
              <a:buFont typeface="Arial" pitchFamily="34" charset="0"/>
              <a:buChar char="•"/>
            </a:pPr>
            <a:r>
              <a:rPr lang="en-US" altLang="en-US" sz="2000" dirty="0">
                <a:latin typeface="Tahoma" pitchFamily="34" charset="0"/>
              </a:rPr>
              <a:t>Having our own babies and children is much easier, even if it is just feeling slightly less incompetent. </a:t>
            </a:r>
          </a:p>
          <a:p>
            <a:pPr>
              <a:spcBef>
                <a:spcPct val="0"/>
              </a:spcBef>
              <a:buClrTx/>
              <a:buFont typeface="Arial" pitchFamily="34" charset="0"/>
              <a:buChar char="•"/>
            </a:pPr>
            <a:r>
              <a:rPr lang="en-US" altLang="en-US" sz="2000" dirty="0" smtClean="0">
                <a:latin typeface="Tahoma" pitchFamily="34" charset="0"/>
              </a:rPr>
              <a:t>Fixing </a:t>
            </a:r>
            <a:r>
              <a:rPr lang="en-US" altLang="en-US" sz="2000" dirty="0">
                <a:latin typeface="Tahoma" pitchFamily="34" charset="0"/>
              </a:rPr>
              <a:t>a nursemaid's makes me feel heroic for doing very little.</a:t>
            </a:r>
          </a:p>
          <a:p>
            <a:pPr>
              <a:spcBef>
                <a:spcPct val="0"/>
              </a:spcBef>
              <a:buClrTx/>
              <a:buFont typeface="Arial" pitchFamily="34" charset="0"/>
              <a:buChar char="•"/>
            </a:pPr>
            <a:r>
              <a:rPr lang="en-US" altLang="en-US" sz="2000" dirty="0">
                <a:latin typeface="Tahoma" pitchFamily="34" charset="0"/>
              </a:rPr>
              <a:t>Reassuring our </a:t>
            </a:r>
            <a:r>
              <a:rPr lang="en-US" altLang="en-US" sz="2000" dirty="0" smtClean="0">
                <a:latin typeface="Tahoma" pitchFamily="34" charset="0"/>
              </a:rPr>
              <a:t>over-educated </a:t>
            </a:r>
            <a:r>
              <a:rPr lang="en-US" altLang="en-US" sz="2000" dirty="0">
                <a:latin typeface="Tahoma" pitchFamily="34" charset="0"/>
              </a:rPr>
              <a:t>friends that their normal kids are ok is great. </a:t>
            </a:r>
          </a:p>
          <a:p>
            <a:pPr>
              <a:spcBef>
                <a:spcPct val="0"/>
              </a:spcBef>
              <a:buClrTx/>
              <a:buFont typeface="Arial" pitchFamily="34" charset="0"/>
              <a:buChar char="•"/>
            </a:pPr>
            <a:r>
              <a:rPr lang="en-US" altLang="en-US" sz="2000" dirty="0">
                <a:latin typeface="Tahoma" pitchFamily="34" charset="0"/>
              </a:rPr>
              <a:t>Pediatric residents, for the most part, perhaps because they are not chasing the most lucrative fields, are cooler and funnier to work with, followed by emergency medicine residents.</a:t>
            </a:r>
          </a:p>
        </p:txBody>
      </p:sp>
      <p:pic>
        <p:nvPicPr>
          <p:cNvPr id="11268" name="Picture 2" descr="Screen Shot 2014-01-15 at 6.37.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1563688"/>
            <a:ext cx="17145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77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776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77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algn="l"/>
            <a:r>
              <a:rPr lang="en-US" altLang="en-US" dirty="0" smtClean="0"/>
              <a:t>				Kathy Howard</a:t>
            </a:r>
            <a:endParaRPr lang="en-US" altLang="en-US" dirty="0" smtClean="0"/>
          </a:p>
        </p:txBody>
      </p:sp>
      <p:sp>
        <p:nvSpPr>
          <p:cNvPr id="6" name="Content Placeholder 5"/>
          <p:cNvSpPr>
            <a:spLocks noGrp="1"/>
          </p:cNvSpPr>
          <p:nvPr>
            <p:ph idx="1"/>
          </p:nvPr>
        </p:nvSpPr>
        <p:spPr>
          <a:xfrm>
            <a:off x="152400" y="3276600"/>
            <a:ext cx="8686800" cy="3276600"/>
          </a:xfrm>
        </p:spPr>
        <p:txBody>
          <a:bodyPr/>
          <a:lstStyle/>
          <a:p>
            <a:r>
              <a:rPr lang="en-US" altLang="en-US" sz="2000" smtClean="0"/>
              <a:t>I loved the people who were already practicing it. I wanted to work with those kinds of doctors for the rest of my life. A truly compassionate selfless group of people, who managed to see the joy and humor in life despite dealing with unbelievable sadness and tragedy sometimes. </a:t>
            </a:r>
          </a:p>
          <a:p>
            <a:r>
              <a:rPr lang="en-US" altLang="en-US" sz="2000" smtClean="0"/>
              <a:t>And the children always brought such joy to my days. </a:t>
            </a:r>
          </a:p>
          <a:p>
            <a:r>
              <a:rPr lang="en-US" altLang="en-US" sz="2000" smtClean="0"/>
              <a:t>Plus, I've felt like a child advocate since my own tragic childhood, and whether in a small or large way was compelled to to keep children safe and do whatever I could to help them have happy, successful childhoods. </a:t>
            </a:r>
          </a:p>
          <a:p>
            <a:r>
              <a:rPr lang="en-US" altLang="en-US" sz="2000" smtClean="0"/>
              <a:t>I have never regretted my decision for a second.</a:t>
            </a:r>
          </a:p>
        </p:txBody>
      </p:sp>
      <p:pic>
        <p:nvPicPr>
          <p:cNvPr id="12292" name="Picture 6" descr="Screen Shot 2014-01-15 at 7.40.2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9045" y="1074660"/>
            <a:ext cx="3150417" cy="22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304800" y="0"/>
            <a:ext cx="2981325" cy="3190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altLang="en-US" smtClean="0"/>
              <a:t>				Linda DiMeglio</a:t>
            </a:r>
          </a:p>
        </p:txBody>
      </p:sp>
      <p:sp>
        <p:nvSpPr>
          <p:cNvPr id="3" name="Content Placeholder 2"/>
          <p:cNvSpPr>
            <a:spLocks noGrp="1"/>
          </p:cNvSpPr>
          <p:nvPr>
            <p:ph idx="1"/>
          </p:nvPr>
        </p:nvSpPr>
        <p:spPr>
          <a:xfrm>
            <a:off x="2667000" y="1874838"/>
            <a:ext cx="6019800" cy="4525962"/>
          </a:xfrm>
        </p:spPr>
        <p:txBody>
          <a:bodyPr/>
          <a:lstStyle/>
          <a:p>
            <a:r>
              <a:rPr lang="en-US" altLang="en-US" sz="2000" smtClean="0"/>
              <a:t>I chose it because I was inspired to enter medicine by my own pediatrician. </a:t>
            </a:r>
          </a:p>
          <a:p>
            <a:r>
              <a:rPr lang="en-US" altLang="en-US" sz="2000" smtClean="0"/>
              <a:t>I stayed with it for many of the reasons noted previously. </a:t>
            </a:r>
          </a:p>
          <a:p>
            <a:r>
              <a:rPr lang="en-US" altLang="en-US" sz="2000" smtClean="0"/>
              <a:t>I also feel strongly about advocating for those who legally need adult voices and medically need someone always acting in their best interest. </a:t>
            </a:r>
          </a:p>
          <a:p>
            <a:r>
              <a:rPr lang="en-US" altLang="en-US" sz="2000" smtClean="0"/>
              <a:t>I love watching them grow and develop over the years and then being their friends and colleagues as adults. </a:t>
            </a:r>
          </a:p>
          <a:p>
            <a:r>
              <a:rPr lang="en-US" altLang="en-US" sz="2000" smtClean="0"/>
              <a:t>Shorter medical histories never hurt either! </a:t>
            </a:r>
          </a:p>
        </p:txBody>
      </p:sp>
      <p:pic>
        <p:nvPicPr>
          <p:cNvPr id="13316" name="Picture 3" descr="Screen Shot 2014-01-15 at 8.08.2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2540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Paul Checchia</a:t>
            </a:r>
          </a:p>
        </p:txBody>
      </p:sp>
      <p:sp>
        <p:nvSpPr>
          <p:cNvPr id="3" name="Content Placeholder 2"/>
          <p:cNvSpPr>
            <a:spLocks noGrp="1"/>
          </p:cNvSpPr>
          <p:nvPr>
            <p:ph idx="1"/>
          </p:nvPr>
        </p:nvSpPr>
        <p:spPr>
          <a:xfrm>
            <a:off x="2286000" y="1600200"/>
            <a:ext cx="6705600" cy="4983163"/>
          </a:xfrm>
        </p:spPr>
        <p:txBody>
          <a:bodyPr/>
          <a:lstStyle/>
          <a:p>
            <a:r>
              <a:rPr lang="en-US" altLang="en-US" sz="1800" smtClean="0"/>
              <a:t>Honestly, I'm not 100% sure how I stumbled into peds. I had an overwhelming sense that pediatrics was a "noble" profession. It made far greater of an impact than internal medicine (at least in my mind). </a:t>
            </a:r>
          </a:p>
          <a:p>
            <a:r>
              <a:rPr lang="en-US" altLang="en-US" sz="1800" smtClean="0"/>
              <a:t>I also knew that, in general, I didn't like adults when they were sick. </a:t>
            </a:r>
          </a:p>
          <a:p>
            <a:r>
              <a:rPr lang="en-US" altLang="en-US" sz="1800" smtClean="0"/>
              <a:t>As far as my choice of critical care, I was an adrenaline junky. I remember a senior resident telling me about how you either like sick children or basically well children. If you like sick; you were heading toward PICU, ED, HemeOnc, Cards. If you like basically well children; Gen Peds, ID, Renal. </a:t>
            </a:r>
          </a:p>
          <a:p>
            <a:r>
              <a:rPr lang="en-US" altLang="en-US" sz="1800" smtClean="0"/>
              <a:t>What is more interesting to me is the things that I love about my career now have nothing to do with what I originally liked. The clinical practice is fine, but the research, administration, team building, problem solving have all created fun challenges that I never would have anticipated.</a:t>
            </a:r>
          </a:p>
        </p:txBody>
      </p:sp>
      <p:pic>
        <p:nvPicPr>
          <p:cNvPr id="14340" name="Picture 3" descr="Screen Shot 2014-01-15 at 8.17.5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133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altLang="en-US" sz="4000" smtClean="0"/>
              <a:t>How many pediatricians do we train per year?</a:t>
            </a:r>
          </a:p>
        </p:txBody>
      </p:sp>
      <p:pic>
        <p:nvPicPr>
          <p:cNvPr id="1638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27800"/>
            <a:ext cx="5803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62000" y="2285775"/>
            <a:ext cx="6526194" cy="4279080"/>
          </a:xfrm>
          <a:prstGeom prst="rect">
            <a:avLst/>
          </a:prstGeom>
        </p:spPr>
      </p:pic>
      <p:pic>
        <p:nvPicPr>
          <p:cNvPr id="3" name="Picture 2"/>
          <p:cNvPicPr>
            <a:picLocks noChangeAspect="1"/>
          </p:cNvPicPr>
          <p:nvPr/>
        </p:nvPicPr>
        <p:blipFill>
          <a:blip r:embed="rId5"/>
          <a:stretch>
            <a:fillRect/>
          </a:stretch>
        </p:blipFill>
        <p:spPr>
          <a:xfrm>
            <a:off x="1966912" y="1752600"/>
            <a:ext cx="5286375" cy="8572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altLang="en-US" sz="3600" smtClean="0"/>
              <a:t>What percent of peds residents go into subspecialties?</a:t>
            </a:r>
            <a:endParaRPr lang="en-US" altLang="en-US" smtClean="0"/>
          </a:p>
        </p:txBody>
      </p:sp>
      <p:pic>
        <p:nvPicPr>
          <p:cNvPr id="1741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27800"/>
            <a:ext cx="5803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b="15255"/>
          <a:stretch/>
        </p:blipFill>
        <p:spPr>
          <a:xfrm>
            <a:off x="457200" y="1828800"/>
            <a:ext cx="7660053" cy="4419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What do we know about recent residency graduates?</a:t>
            </a:r>
          </a:p>
        </p:txBody>
      </p:sp>
      <p:sp>
        <p:nvSpPr>
          <p:cNvPr id="18435" name="Rectangle 5"/>
          <p:cNvSpPr>
            <a:spLocks noChangeArrowheads="1"/>
          </p:cNvSpPr>
          <p:nvPr/>
        </p:nvSpPr>
        <p:spPr bwMode="auto">
          <a:xfrm>
            <a:off x="228600" y="6553200"/>
            <a:ext cx="2171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400" dirty="0">
                <a:latin typeface="Tahoma" pitchFamily="34" charset="0"/>
              </a:rPr>
              <a:t>ABP Workforce Data </a:t>
            </a:r>
            <a:r>
              <a:rPr lang="en-US" altLang="en-US" sz="1200" dirty="0" smtClean="0">
                <a:latin typeface="Tahoma" pitchFamily="34" charset="0"/>
              </a:rPr>
              <a:t>2015</a:t>
            </a:r>
            <a:endParaRPr lang="en-US" altLang="en-US" sz="1800" dirty="0">
              <a:latin typeface="Tahoma" pitchFamily="34" charset="0"/>
            </a:endParaRPr>
          </a:p>
        </p:txBody>
      </p:sp>
      <p:pic>
        <p:nvPicPr>
          <p:cNvPr id="2" name="Picture 1"/>
          <p:cNvPicPr>
            <a:picLocks noChangeAspect="1"/>
          </p:cNvPicPr>
          <p:nvPr/>
        </p:nvPicPr>
        <p:blipFill rotWithShape="1">
          <a:blip r:embed="rId3"/>
          <a:srcRect l="6666"/>
          <a:stretch/>
        </p:blipFill>
        <p:spPr>
          <a:xfrm>
            <a:off x="188595" y="2243137"/>
            <a:ext cx="4933950" cy="3209925"/>
          </a:xfrm>
          <a:prstGeom prst="rect">
            <a:avLst/>
          </a:prstGeom>
        </p:spPr>
      </p:pic>
      <p:pic>
        <p:nvPicPr>
          <p:cNvPr id="3" name="Picture 2"/>
          <p:cNvPicPr>
            <a:picLocks noChangeAspect="1"/>
          </p:cNvPicPr>
          <p:nvPr/>
        </p:nvPicPr>
        <p:blipFill>
          <a:blip r:embed="rId4"/>
          <a:stretch>
            <a:fillRect/>
          </a:stretch>
        </p:blipFill>
        <p:spPr>
          <a:xfrm>
            <a:off x="2209800" y="1796415"/>
            <a:ext cx="3105150" cy="752475"/>
          </a:xfrm>
          <a:prstGeom prst="rect">
            <a:avLst/>
          </a:prstGeom>
        </p:spPr>
      </p:pic>
      <p:pic>
        <p:nvPicPr>
          <p:cNvPr id="4" name="Picture 3"/>
          <p:cNvPicPr>
            <a:picLocks noChangeAspect="1"/>
          </p:cNvPicPr>
          <p:nvPr/>
        </p:nvPicPr>
        <p:blipFill>
          <a:blip r:embed="rId5"/>
          <a:stretch>
            <a:fillRect/>
          </a:stretch>
        </p:blipFill>
        <p:spPr>
          <a:xfrm>
            <a:off x="4419600" y="4876800"/>
            <a:ext cx="4639627" cy="1984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In what practice setting do new grads work?</a:t>
            </a:r>
          </a:p>
        </p:txBody>
      </p:sp>
      <p:pic>
        <p:nvPicPr>
          <p:cNvPr id="2" name="Picture 1"/>
          <p:cNvPicPr>
            <a:picLocks noChangeAspect="1"/>
          </p:cNvPicPr>
          <p:nvPr/>
        </p:nvPicPr>
        <p:blipFill>
          <a:blip r:embed="rId2"/>
          <a:stretch>
            <a:fillRect/>
          </a:stretch>
        </p:blipFill>
        <p:spPr>
          <a:xfrm>
            <a:off x="152400" y="1906905"/>
            <a:ext cx="8791575" cy="1038225"/>
          </a:xfrm>
          <a:prstGeom prst="rect">
            <a:avLst/>
          </a:prstGeom>
        </p:spPr>
      </p:pic>
      <p:pic>
        <p:nvPicPr>
          <p:cNvPr id="3" name="Picture 2"/>
          <p:cNvPicPr>
            <a:picLocks noChangeAspect="1"/>
          </p:cNvPicPr>
          <p:nvPr/>
        </p:nvPicPr>
        <p:blipFill>
          <a:blip r:embed="rId3"/>
          <a:stretch>
            <a:fillRect/>
          </a:stretch>
        </p:blipFill>
        <p:spPr>
          <a:xfrm>
            <a:off x="1390650" y="3124200"/>
            <a:ext cx="6438900" cy="3057525"/>
          </a:xfrm>
          <a:prstGeom prst="rect">
            <a:avLst/>
          </a:prstGeom>
        </p:spPr>
      </p:pic>
      <p:pic>
        <p:nvPicPr>
          <p:cNvPr id="4" name="Picture 3"/>
          <p:cNvPicPr>
            <a:picLocks noChangeAspect="1"/>
          </p:cNvPicPr>
          <p:nvPr/>
        </p:nvPicPr>
        <p:blipFill>
          <a:blip r:embed="rId4"/>
          <a:stretch>
            <a:fillRect/>
          </a:stretch>
        </p:blipFill>
        <p:spPr>
          <a:xfrm>
            <a:off x="685800" y="6360795"/>
            <a:ext cx="5803895" cy="292633"/>
          </a:xfrm>
          <a:prstGeom prst="rect">
            <a:avLst/>
          </a:prstGeom>
        </p:spPr>
      </p:pic>
      <p:sp>
        <p:nvSpPr>
          <p:cNvPr id="8" name="TextBox 1"/>
          <p:cNvSpPr txBox="1">
            <a:spLocks noChangeArrowheads="1"/>
          </p:cNvSpPr>
          <p:nvPr/>
        </p:nvSpPr>
        <p:spPr bwMode="auto">
          <a:xfrm>
            <a:off x="2133600" y="6445148"/>
            <a:ext cx="1301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800" dirty="0" smtClean="0">
                <a:latin typeface="Tahoma" pitchFamily="34" charset="0"/>
              </a:rPr>
              <a:t>2015</a:t>
            </a:r>
            <a:endParaRPr lang="en-US" altLang="en-US" sz="800" dirty="0">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altLang="en-US" sz="3600" dirty="0"/>
              <a:t>What subspecialties did pediatricians choose?</a:t>
            </a:r>
            <a:endParaRPr lang="en-US" altLang="en-US" sz="3600" dirty="0" smtClean="0"/>
          </a:p>
        </p:txBody>
      </p:sp>
      <p:sp>
        <p:nvSpPr>
          <p:cNvPr id="21509" name="TextBox 1"/>
          <p:cNvSpPr txBox="1">
            <a:spLocks noChangeArrowheads="1"/>
          </p:cNvSpPr>
          <p:nvPr/>
        </p:nvSpPr>
        <p:spPr bwMode="auto">
          <a:xfrm>
            <a:off x="1905000" y="6478588"/>
            <a:ext cx="1301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800" dirty="0" smtClean="0">
                <a:latin typeface="Tahoma" pitchFamily="34" charset="0"/>
              </a:rPr>
              <a:t>2015</a:t>
            </a:r>
            <a:endParaRPr lang="en-US" altLang="en-US" sz="800" dirty="0">
              <a:latin typeface="Tahoma" pitchFamily="34"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402388"/>
            <a:ext cx="5803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85800" y="1676400"/>
            <a:ext cx="7848600" cy="4572000"/>
          </a:xfrm>
          <a:prstGeom prst="rect">
            <a:avLst/>
          </a:prstGeom>
        </p:spPr>
      </p:pic>
      <p:pic>
        <p:nvPicPr>
          <p:cNvPr id="4" name="Picture 3"/>
          <p:cNvPicPr>
            <a:picLocks noChangeAspect="1"/>
          </p:cNvPicPr>
          <p:nvPr/>
        </p:nvPicPr>
        <p:blipFill rotWithShape="1">
          <a:blip r:embed="rId5"/>
          <a:srcRect b="29652"/>
          <a:stretch/>
        </p:blipFill>
        <p:spPr>
          <a:xfrm>
            <a:off x="1676400" y="1905000"/>
            <a:ext cx="4257040" cy="533400"/>
          </a:xfrm>
          <a:prstGeom prst="rect">
            <a:avLst/>
          </a:prstGeom>
        </p:spPr>
      </p:pic>
    </p:spTree>
    <p:extLst>
      <p:ext uri="{BB962C8B-B14F-4D97-AF65-F5344CB8AC3E}">
        <p14:creationId xmlns:p14="http://schemas.microsoft.com/office/powerpoint/2010/main" val="71743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What</a:t>
            </a:r>
            <a:r>
              <a:rPr lang="ja-JP" altLang="en-US" smtClean="0"/>
              <a:t>’</a:t>
            </a:r>
            <a:r>
              <a:rPr lang="en-US" altLang="ja-JP" smtClean="0"/>
              <a:t>s the attraction?</a:t>
            </a:r>
            <a:endParaRPr lang="en-US" altLang="en-US" smtClean="0"/>
          </a:p>
        </p:txBody>
      </p:sp>
      <p:sp>
        <p:nvSpPr>
          <p:cNvPr id="4099" name="Rectangle 3"/>
          <p:cNvSpPr>
            <a:spLocks noGrp="1" noChangeArrowheads="1"/>
          </p:cNvSpPr>
          <p:nvPr>
            <p:ph type="body" sz="half" idx="1"/>
          </p:nvPr>
        </p:nvSpPr>
        <p:spPr/>
        <p:txBody>
          <a:bodyPr/>
          <a:lstStyle/>
          <a:p>
            <a:pPr eaLnBrk="1" hangingPunct="1">
              <a:buFont typeface="Times" charset="0"/>
              <a:buNone/>
            </a:pPr>
            <a:r>
              <a:rPr lang="en-US" altLang="en-US" sz="2800" smtClean="0"/>
              <a:t>Kids:</a:t>
            </a:r>
          </a:p>
          <a:p>
            <a:pPr eaLnBrk="1" hangingPunct="1"/>
            <a:r>
              <a:rPr lang="en-US" altLang="en-US" sz="2800" smtClean="0"/>
              <a:t>are cuter than adults</a:t>
            </a:r>
          </a:p>
          <a:p>
            <a:pPr eaLnBrk="1" hangingPunct="1"/>
            <a:r>
              <a:rPr lang="en-US" altLang="en-US" sz="2800" smtClean="0"/>
              <a:t>get better faster than adults</a:t>
            </a:r>
          </a:p>
          <a:p>
            <a:pPr eaLnBrk="1" hangingPunct="1"/>
            <a:r>
              <a:rPr lang="en-US" altLang="en-US" sz="2800" smtClean="0"/>
              <a:t>don</a:t>
            </a:r>
            <a:r>
              <a:rPr lang="ja-JP" altLang="en-US" sz="2800" smtClean="0"/>
              <a:t>’</a:t>
            </a:r>
            <a:r>
              <a:rPr lang="en-US" altLang="ja-JP" sz="2800" smtClean="0"/>
              <a:t>t whine as much as adults </a:t>
            </a:r>
          </a:p>
          <a:p>
            <a:pPr eaLnBrk="1" hangingPunct="1"/>
            <a:r>
              <a:rPr lang="en-US" altLang="en-US" sz="2800" smtClean="0"/>
              <a:t>usually don</a:t>
            </a:r>
            <a:r>
              <a:rPr lang="ja-JP" altLang="en-US" sz="2800" smtClean="0"/>
              <a:t>’</a:t>
            </a:r>
            <a:r>
              <a:rPr lang="en-US" altLang="ja-JP" sz="2800" smtClean="0"/>
              <a:t>t cause their own illness</a:t>
            </a:r>
            <a:endParaRPr lang="en-US" altLang="en-US" sz="2800" smtClean="0"/>
          </a:p>
        </p:txBody>
      </p:sp>
      <p:pic>
        <p:nvPicPr>
          <p:cNvPr id="4100" name="Picture 8" descr="cutekidwith bubble words"/>
          <p:cNvPicPr>
            <a:picLocks noChangeAspect="1" noChangeArrowheads="1"/>
          </p:cNvPicPr>
          <p:nvPr/>
        </p:nvPicPr>
        <p:blipFill>
          <a:blip r:embed="rId3">
            <a:extLst>
              <a:ext uri="{28A0092B-C50C-407E-A947-70E740481C1C}">
                <a14:useLocalDpi xmlns:a14="http://schemas.microsoft.com/office/drawing/2010/main" val="0"/>
              </a:ext>
            </a:extLst>
          </a:blip>
          <a:srcRect b="4553"/>
          <a:stretch>
            <a:fillRect/>
          </a:stretch>
        </p:blipFill>
        <p:spPr bwMode="auto">
          <a:xfrm>
            <a:off x="4373563" y="3810000"/>
            <a:ext cx="46910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9"/>
          <p:cNvSpPr txBox="1">
            <a:spLocks noChangeArrowheads="1"/>
          </p:cNvSpPr>
          <p:nvPr/>
        </p:nvSpPr>
        <p:spPr bwMode="auto">
          <a:xfrm>
            <a:off x="4572000" y="4114800"/>
            <a:ext cx="1066800" cy="600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100">
                <a:latin typeface="Tahoma" pitchFamily="34" charset="0"/>
              </a:rPr>
              <a:t>Don</a:t>
            </a:r>
            <a:r>
              <a:rPr lang="ja-JP" altLang="en-US" sz="1100">
                <a:latin typeface="Tahoma" pitchFamily="34" charset="0"/>
              </a:rPr>
              <a:t>’</a:t>
            </a:r>
            <a:r>
              <a:rPr lang="en-US" altLang="ja-JP" sz="1100">
                <a:latin typeface="Tahoma" pitchFamily="34" charset="0"/>
              </a:rPr>
              <a:t>t you</a:t>
            </a:r>
          </a:p>
          <a:p>
            <a:pPr>
              <a:spcBef>
                <a:spcPct val="0"/>
              </a:spcBef>
              <a:buClrTx/>
              <a:buFontTx/>
              <a:buNone/>
            </a:pPr>
            <a:r>
              <a:rPr lang="en-US" altLang="en-US" sz="1100">
                <a:latin typeface="Tahoma" pitchFamily="34" charset="0"/>
              </a:rPr>
              <a:t>want to take</a:t>
            </a:r>
          </a:p>
          <a:p>
            <a:pPr>
              <a:spcBef>
                <a:spcPct val="0"/>
              </a:spcBef>
              <a:buClrTx/>
              <a:buFontTx/>
              <a:buNone/>
            </a:pPr>
            <a:r>
              <a:rPr lang="en-US" altLang="en-US" sz="1100">
                <a:latin typeface="Tahoma" pitchFamily="34" charset="0"/>
              </a:rPr>
              <a:t>care of 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altLang="en-US" smtClean="0"/>
              <a:t>Where are the pediatricians?</a:t>
            </a:r>
          </a:p>
        </p:txBody>
      </p:sp>
      <p:pic>
        <p:nvPicPr>
          <p:cNvPr id="2253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529388"/>
            <a:ext cx="5803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2600"/>
            <a:ext cx="6172200" cy="47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Are pediatricians happy?</a:t>
            </a:r>
          </a:p>
        </p:txBody>
      </p:sp>
      <p:pic>
        <p:nvPicPr>
          <p:cNvPr id="2355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676400"/>
            <a:ext cx="6510338" cy="4525963"/>
          </a:xfrm>
          <a:noFill/>
        </p:spPr>
      </p:pic>
      <p:sp>
        <p:nvSpPr>
          <p:cNvPr id="2" name="Rectangle 1"/>
          <p:cNvSpPr>
            <a:spLocks noChangeArrowheads="1"/>
          </p:cNvSpPr>
          <p:nvPr/>
        </p:nvSpPr>
        <p:spPr bwMode="auto">
          <a:xfrm>
            <a:off x="1219200" y="2971800"/>
            <a:ext cx="5943600" cy="228600"/>
          </a:xfrm>
          <a:prstGeom prst="rect">
            <a:avLst/>
          </a:prstGeom>
          <a:solidFill>
            <a:srgbClr val="FFFF00">
              <a:alpha val="39999"/>
            </a:srgbClr>
          </a:solidFill>
          <a:ln w="9525">
            <a:solidFill>
              <a:schemeClr val="tx1"/>
            </a:solidFill>
            <a:round/>
            <a:headEnd/>
            <a:tailEnd/>
          </a:ln>
        </p:spPr>
        <p:txBody>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endParaRPr lang="en-US" altLang="en-US" sz="1800">
              <a:solidFill>
                <a:srgbClr val="FFFF00"/>
              </a:solidFill>
              <a:latin typeface="Tahoma" pitchFamily="34" charset="0"/>
            </a:endParaRPr>
          </a:p>
        </p:txBody>
      </p:sp>
      <p:sp>
        <p:nvSpPr>
          <p:cNvPr id="6" name="Rectangle 5"/>
          <p:cNvSpPr>
            <a:spLocks noChangeArrowheads="1"/>
          </p:cNvSpPr>
          <p:nvPr/>
        </p:nvSpPr>
        <p:spPr bwMode="auto">
          <a:xfrm>
            <a:off x="1219200" y="3505200"/>
            <a:ext cx="5943600" cy="838200"/>
          </a:xfrm>
          <a:prstGeom prst="rect">
            <a:avLst/>
          </a:prstGeom>
          <a:solidFill>
            <a:srgbClr val="FFFF00">
              <a:alpha val="39999"/>
            </a:srgbClr>
          </a:solidFill>
          <a:ln w="9525">
            <a:solidFill>
              <a:schemeClr val="tx1"/>
            </a:solidFill>
            <a:round/>
            <a:headEnd/>
            <a:tailEnd/>
          </a:ln>
        </p:spPr>
        <p:txBody>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endParaRPr lang="en-US" altLang="en-US" sz="1800">
              <a:solidFill>
                <a:srgbClr val="FFFF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3300" smtClean="0"/>
              <a:t>Now let</a:t>
            </a:r>
            <a:r>
              <a:rPr lang="ja-JP" altLang="en-US" sz="3300" smtClean="0"/>
              <a:t>’</a:t>
            </a:r>
            <a:r>
              <a:rPr lang="en-US" altLang="ja-JP" sz="3300" smtClean="0"/>
              <a:t>s get to what you really want to know…</a:t>
            </a:r>
            <a:endParaRPr lang="en-US" altLang="en-US" smtClean="0"/>
          </a:p>
        </p:txBody>
      </p:sp>
      <p:pic>
        <p:nvPicPr>
          <p:cNvPr id="24579" name="Picture 4" descr="nitty grit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76488" y="1874838"/>
            <a:ext cx="4391025" cy="452596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pic>
        <p:nvPicPr>
          <p:cNvPr id="2" name="Picture 1"/>
          <p:cNvPicPr>
            <a:picLocks noChangeAspect="1"/>
          </p:cNvPicPr>
          <p:nvPr/>
        </p:nvPicPr>
        <p:blipFill>
          <a:blip r:embed="rId3"/>
          <a:stretch>
            <a:fillRect/>
          </a:stretch>
        </p:blipFill>
        <p:spPr>
          <a:xfrm>
            <a:off x="914400" y="1828800"/>
            <a:ext cx="7048500" cy="40767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2971800"/>
            <a:ext cx="6362700" cy="3667125"/>
          </a:xfrm>
          <a:prstGeom prst="rect">
            <a:avLst/>
          </a:prstGeom>
        </p:spPr>
      </p:pic>
      <p:pic>
        <p:nvPicPr>
          <p:cNvPr id="3" name="Picture 2"/>
          <p:cNvPicPr>
            <a:picLocks noChangeAspect="1"/>
          </p:cNvPicPr>
          <p:nvPr/>
        </p:nvPicPr>
        <p:blipFill>
          <a:blip r:embed="rId4"/>
          <a:stretch>
            <a:fillRect/>
          </a:stretch>
        </p:blipFill>
        <p:spPr>
          <a:xfrm>
            <a:off x="685800" y="762000"/>
            <a:ext cx="3943350" cy="2028825"/>
          </a:xfrm>
          <a:prstGeom prst="rect">
            <a:avLst/>
          </a:prstGeom>
        </p:spPr>
      </p:pic>
    </p:spTree>
    <p:extLst>
      <p:ext uri="{BB962C8B-B14F-4D97-AF65-F5344CB8AC3E}">
        <p14:creationId xmlns:p14="http://schemas.microsoft.com/office/powerpoint/2010/main" val="311673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Overall Physician Compensation</a:t>
            </a:r>
            <a:br>
              <a:rPr lang="en-US" altLang="en-US" dirty="0" smtClean="0"/>
            </a:br>
            <a:r>
              <a:rPr lang="en-US" altLang="en-US" sz="2800" dirty="0" smtClean="0"/>
              <a:t>2016</a:t>
            </a:r>
          </a:p>
        </p:txBody>
      </p:sp>
      <p:pic>
        <p:nvPicPr>
          <p:cNvPr id="2" name="Picture 1"/>
          <p:cNvPicPr>
            <a:picLocks noChangeAspect="1"/>
          </p:cNvPicPr>
          <p:nvPr/>
        </p:nvPicPr>
        <p:blipFill>
          <a:blip r:embed="rId2"/>
          <a:stretch>
            <a:fillRect/>
          </a:stretch>
        </p:blipFill>
        <p:spPr>
          <a:xfrm>
            <a:off x="1295400" y="1524000"/>
            <a:ext cx="6257925" cy="5219700"/>
          </a:xfrm>
          <a:prstGeom prst="rect">
            <a:avLst/>
          </a:prstGeom>
        </p:spPr>
      </p:pic>
    </p:spTree>
    <p:extLst>
      <p:ext uri="{BB962C8B-B14F-4D97-AF65-F5344CB8AC3E}">
        <p14:creationId xmlns:p14="http://schemas.microsoft.com/office/powerpoint/2010/main" val="1969513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altLang="en-US" smtClean="0"/>
              <a:t>Compensation by Geographic Area</a:t>
            </a:r>
          </a:p>
        </p:txBody>
      </p:sp>
      <p:pic>
        <p:nvPicPr>
          <p:cNvPr id="2" name="Picture 1"/>
          <p:cNvPicPr>
            <a:picLocks noChangeAspect="1"/>
          </p:cNvPicPr>
          <p:nvPr/>
        </p:nvPicPr>
        <p:blipFill>
          <a:blip r:embed="rId2"/>
          <a:stretch>
            <a:fillRect/>
          </a:stretch>
        </p:blipFill>
        <p:spPr>
          <a:xfrm>
            <a:off x="1371600" y="1828800"/>
            <a:ext cx="6477000" cy="4572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altLang="en-US" dirty="0" smtClean="0"/>
              <a:t>2016 Practice Setting Income</a:t>
            </a:r>
          </a:p>
        </p:txBody>
      </p:sp>
      <p:pic>
        <p:nvPicPr>
          <p:cNvPr id="2" name="Picture 1"/>
          <p:cNvPicPr>
            <a:picLocks noChangeAspect="1"/>
          </p:cNvPicPr>
          <p:nvPr/>
        </p:nvPicPr>
        <p:blipFill>
          <a:blip r:embed="rId2"/>
          <a:stretch>
            <a:fillRect/>
          </a:stretch>
        </p:blipFill>
        <p:spPr>
          <a:xfrm>
            <a:off x="1447800" y="1676400"/>
            <a:ext cx="6067425" cy="497002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Career Satisfaction</a:t>
            </a:r>
          </a:p>
        </p:txBody>
      </p:sp>
      <p:pic>
        <p:nvPicPr>
          <p:cNvPr id="2" name="Picture 1"/>
          <p:cNvPicPr>
            <a:picLocks noChangeAspect="1"/>
          </p:cNvPicPr>
          <p:nvPr/>
        </p:nvPicPr>
        <p:blipFill rotWithShape="1">
          <a:blip r:embed="rId2"/>
          <a:srcRect b="4762"/>
          <a:stretch/>
        </p:blipFill>
        <p:spPr>
          <a:xfrm>
            <a:off x="762000" y="1752600"/>
            <a:ext cx="7536641" cy="4876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Rewards of the Job</a:t>
            </a:r>
          </a:p>
        </p:txBody>
      </p:sp>
      <p:pic>
        <p:nvPicPr>
          <p:cNvPr id="2" name="Picture 1"/>
          <p:cNvPicPr>
            <a:picLocks noChangeAspect="1"/>
          </p:cNvPicPr>
          <p:nvPr/>
        </p:nvPicPr>
        <p:blipFill>
          <a:blip r:embed="rId2"/>
          <a:stretch>
            <a:fillRect/>
          </a:stretch>
        </p:blipFill>
        <p:spPr>
          <a:xfrm>
            <a:off x="1143000" y="1371600"/>
            <a:ext cx="6524625" cy="52768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Common Myths</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sz="2800" smtClean="0"/>
              <a:t>All pediatricians do is see kids with runny noses &amp; vomiting/diarrhea</a:t>
            </a:r>
          </a:p>
          <a:p>
            <a:pPr eaLnBrk="1" hangingPunct="1">
              <a:lnSpc>
                <a:spcPct val="90000"/>
              </a:lnSpc>
            </a:pPr>
            <a:r>
              <a:rPr lang="en-US" altLang="en-US" sz="2800" smtClean="0"/>
              <a:t>If you are AOA with great board scores, you shouldn</a:t>
            </a:r>
            <a:r>
              <a:rPr lang="ja-JP" altLang="en-US" sz="2800" smtClean="0"/>
              <a:t>’</a:t>
            </a:r>
            <a:r>
              <a:rPr lang="en-US" altLang="ja-JP" sz="2800" smtClean="0"/>
              <a:t>t </a:t>
            </a:r>
            <a:r>
              <a:rPr lang="ja-JP" altLang="en-US" sz="2800" smtClean="0"/>
              <a:t>“</a:t>
            </a:r>
            <a:r>
              <a:rPr lang="en-US" altLang="ja-JP" sz="2800" smtClean="0"/>
              <a:t>waste</a:t>
            </a:r>
            <a:r>
              <a:rPr lang="ja-JP" altLang="en-US" sz="2800" smtClean="0"/>
              <a:t>”</a:t>
            </a:r>
            <a:r>
              <a:rPr lang="en-US" altLang="ja-JP" sz="2800" smtClean="0"/>
              <a:t> your hard work by going into an easy-to-match specialty</a:t>
            </a:r>
          </a:p>
          <a:p>
            <a:pPr eaLnBrk="1" hangingPunct="1">
              <a:lnSpc>
                <a:spcPct val="90000"/>
              </a:lnSpc>
            </a:pPr>
            <a:r>
              <a:rPr lang="en-US" altLang="en-US" sz="2800" smtClean="0"/>
              <a:t>All pediatricians have low salaries</a:t>
            </a:r>
          </a:p>
          <a:p>
            <a:pPr eaLnBrk="1" hangingPunct="1">
              <a:lnSpc>
                <a:spcPct val="90000"/>
              </a:lnSpc>
            </a:pPr>
            <a:r>
              <a:rPr lang="en-US" altLang="en-US" sz="2800" smtClean="0"/>
              <a:t>A career in pediatrics won</a:t>
            </a:r>
            <a:r>
              <a:rPr lang="ja-JP" altLang="en-US" sz="2800" smtClean="0"/>
              <a:t>’</a:t>
            </a:r>
            <a:r>
              <a:rPr lang="en-US" altLang="ja-JP" sz="2800" smtClean="0"/>
              <a:t>t offer enough intellectual stimulation</a:t>
            </a:r>
          </a:p>
          <a:p>
            <a:pPr eaLnBrk="1" hangingPunct="1">
              <a:lnSpc>
                <a:spcPct val="90000"/>
              </a:lnSpc>
            </a:pPr>
            <a:r>
              <a:rPr lang="en-US" altLang="en-US" sz="2800" smtClean="0"/>
              <a:t>Only women go into pediatrics </a:t>
            </a:r>
          </a:p>
          <a:p>
            <a:pPr eaLnBrk="1" hangingPunct="1">
              <a:lnSpc>
                <a:spcPct val="90000"/>
              </a:lnSpc>
            </a:pPr>
            <a:endParaRPr lang="en-US" altLang="en-US"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3700" smtClean="0"/>
              <a:t>Average salary</a:t>
            </a:r>
            <a:br>
              <a:rPr lang="en-US" altLang="en-US" sz="3700" smtClean="0"/>
            </a:br>
            <a:r>
              <a:rPr lang="en-US" altLang="en-US" sz="3700" smtClean="0"/>
              <a:t>by pediatric subspecialty</a:t>
            </a:r>
            <a:endParaRPr lang="en-US" altLang="en-US" smtClean="0"/>
          </a:p>
        </p:txBody>
      </p:sp>
      <p:graphicFrame>
        <p:nvGraphicFramePr>
          <p:cNvPr id="283711" name="Group 63"/>
          <p:cNvGraphicFramePr>
            <a:graphicFrameLocks noGrp="1"/>
          </p:cNvGraphicFramePr>
          <p:nvPr>
            <p:ph type="tbl" idx="1"/>
          </p:nvPr>
        </p:nvGraphicFramePr>
        <p:xfrm>
          <a:off x="1447800" y="1828800"/>
          <a:ext cx="6629400" cy="4267200"/>
        </p:xfrm>
        <a:graphic>
          <a:graphicData uri="http://schemas.openxmlformats.org/drawingml/2006/table">
            <a:tbl>
              <a:tblPr/>
              <a:tblGrid>
                <a:gridCol w="4071938"/>
                <a:gridCol w="2557462"/>
              </a:tblGrid>
              <a:tr h="4254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200" b="0" i="0" u="none" strike="noStrike" cap="none" normalizeH="0" baseline="0">
                        <a:ln>
                          <a:noFill/>
                        </a:ln>
                        <a:solidFill>
                          <a:schemeClr val="tx1"/>
                        </a:solidFill>
                        <a:effectLst/>
                        <a:latin typeface="Lucida Grand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Annual Salary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Endocrinology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185,901</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Gastroenterology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236,700</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Hematology/Oncology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205,999</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Intensive 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265,913</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Nephrology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217,767</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Neurology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209,955</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Pulmonology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176,974</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Infectious 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199,165</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a:ln>
                            <a:noFill/>
                          </a:ln>
                          <a:solidFill>
                            <a:schemeClr val="tx1"/>
                          </a:solidFill>
                          <a:effectLst/>
                          <a:latin typeface="Lucida Grande" charset="0"/>
                        </a:rPr>
                        <a:t>Cardiology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200" b="0" i="0" u="none" strike="noStrike" cap="none" normalizeH="0" baseline="0" dirty="0" smtClean="0">
                          <a:ln>
                            <a:noFill/>
                          </a:ln>
                          <a:solidFill>
                            <a:schemeClr val="tx1"/>
                          </a:solidFill>
                          <a:effectLst/>
                          <a:latin typeface="Lucida Grande" charset="0"/>
                        </a:rPr>
                        <a:t>244,944</a:t>
                      </a:r>
                      <a:endParaRPr kumimoji="0" lang="en-US" sz="2200" b="0" i="0" u="none" strike="noStrike" cap="none" normalizeH="0" baseline="0" dirty="0">
                        <a:ln>
                          <a:noFill/>
                        </a:ln>
                        <a:solidFill>
                          <a:schemeClr val="tx1"/>
                        </a:solidFill>
                        <a:effectLst/>
                        <a:latin typeface="Lucida Grand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78" name="Text Box 64"/>
          <p:cNvSpPr txBox="1">
            <a:spLocks noChangeArrowheads="1"/>
          </p:cNvSpPr>
          <p:nvPr/>
        </p:nvSpPr>
        <p:spPr bwMode="auto">
          <a:xfrm>
            <a:off x="381000" y="6324600"/>
            <a:ext cx="8358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800">
                <a:latin typeface="Tahoma" pitchFamily="34" charset="0"/>
              </a:rPr>
              <a:t>2009 Physician Compensation Survey by the American Medical Group Association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Loan Repayment Options</a:t>
            </a:r>
          </a:p>
        </p:txBody>
      </p:sp>
      <p:sp>
        <p:nvSpPr>
          <p:cNvPr id="36867" name="Rectangle 4"/>
          <p:cNvSpPr>
            <a:spLocks noGrp="1" noChangeArrowheads="1"/>
          </p:cNvSpPr>
          <p:nvPr>
            <p:ph type="body" idx="1"/>
          </p:nvPr>
        </p:nvSpPr>
        <p:spPr>
          <a:xfrm>
            <a:off x="457200" y="1874838"/>
            <a:ext cx="8458200" cy="4525962"/>
          </a:xfrm>
        </p:spPr>
        <p:txBody>
          <a:bodyPr/>
          <a:lstStyle/>
          <a:p>
            <a:pPr eaLnBrk="1" hangingPunct="1">
              <a:lnSpc>
                <a:spcPct val="90000"/>
              </a:lnSpc>
            </a:pPr>
            <a:r>
              <a:rPr lang="en-US" altLang="en-US" sz="2400" dirty="0" smtClean="0">
                <a:latin typeface="Arial" pitchFamily="34" charset="0"/>
              </a:rPr>
              <a:t>NIH Extramural Pediatric Research Loan Repayment Program </a:t>
            </a:r>
          </a:p>
          <a:p>
            <a:pPr lvl="1" eaLnBrk="1" hangingPunct="1">
              <a:lnSpc>
                <a:spcPct val="90000"/>
              </a:lnSpc>
            </a:pPr>
            <a:r>
              <a:rPr lang="en-US" altLang="en-US" sz="2000" dirty="0" smtClean="0">
                <a:solidFill>
                  <a:srgbClr val="FFC000"/>
                </a:solidFill>
                <a:hlinkClick r:id="rId2"/>
              </a:rPr>
              <a:t>http://www.lrp.nih.gov/about_the_programs/pediatric.aspx</a:t>
            </a:r>
            <a:endParaRPr lang="en-US" altLang="en-US" sz="2000" dirty="0" smtClean="0">
              <a:solidFill>
                <a:srgbClr val="FFC000"/>
              </a:solidFill>
            </a:endParaRPr>
          </a:p>
          <a:p>
            <a:pPr lvl="1" eaLnBrk="1" hangingPunct="1">
              <a:lnSpc>
                <a:spcPct val="90000"/>
              </a:lnSpc>
            </a:pPr>
            <a:r>
              <a:rPr lang="en-US" altLang="en-US" sz="2000" dirty="0" smtClean="0"/>
              <a:t>Pediatric investigators, up to $35,000/year</a:t>
            </a:r>
          </a:p>
          <a:p>
            <a:pPr eaLnBrk="1" hangingPunct="1">
              <a:lnSpc>
                <a:spcPct val="90000"/>
              </a:lnSpc>
            </a:pPr>
            <a:r>
              <a:rPr lang="en-US" altLang="en-US" sz="2400" dirty="0" smtClean="0"/>
              <a:t>National Health Service Corps </a:t>
            </a:r>
          </a:p>
          <a:p>
            <a:pPr lvl="1" eaLnBrk="1" hangingPunct="1">
              <a:lnSpc>
                <a:spcPct val="90000"/>
              </a:lnSpc>
            </a:pPr>
            <a:r>
              <a:rPr lang="en-US" altLang="en-US" sz="2000" dirty="0" smtClean="0">
                <a:solidFill>
                  <a:srgbClr val="FFC000"/>
                </a:solidFill>
                <a:hlinkClick r:id="rId3"/>
              </a:rPr>
              <a:t>http://www.idph.state.il.us/about/rural_health/NHSC_State_LR_program_app.pdf</a:t>
            </a:r>
            <a:endParaRPr lang="en-US" altLang="en-US" sz="2000" dirty="0" smtClean="0">
              <a:solidFill>
                <a:srgbClr val="FFC000"/>
              </a:solidFill>
            </a:endParaRPr>
          </a:p>
          <a:p>
            <a:pPr lvl="1" eaLnBrk="1" hangingPunct="1">
              <a:lnSpc>
                <a:spcPct val="90000"/>
              </a:lnSpc>
            </a:pPr>
            <a:r>
              <a:rPr lang="en-US" altLang="en-US" sz="2000" dirty="0" smtClean="0"/>
              <a:t>Up to $120,000 total for 4 year commitment</a:t>
            </a:r>
          </a:p>
          <a:p>
            <a:pPr lvl="1" eaLnBrk="1" hangingPunct="1">
              <a:lnSpc>
                <a:spcPct val="90000"/>
              </a:lnSpc>
            </a:pPr>
            <a:r>
              <a:rPr lang="en-US" altLang="en-US" sz="2000" dirty="0" smtClean="0"/>
              <a:t>Primary care pediatrics</a:t>
            </a:r>
          </a:p>
          <a:p>
            <a:pPr eaLnBrk="1" hangingPunct="1">
              <a:lnSpc>
                <a:spcPct val="90000"/>
              </a:lnSpc>
            </a:pPr>
            <a:r>
              <a:rPr lang="en-US" altLang="en-US" sz="2400" dirty="0" smtClean="0"/>
              <a:t>Indian Health Service</a:t>
            </a:r>
          </a:p>
          <a:p>
            <a:pPr lvl="1" eaLnBrk="1" hangingPunct="1">
              <a:lnSpc>
                <a:spcPct val="90000"/>
              </a:lnSpc>
            </a:pPr>
            <a:r>
              <a:rPr lang="en-US" altLang="en-US" sz="2000" dirty="0" smtClean="0">
                <a:hlinkClick r:id="rId4"/>
              </a:rPr>
              <a:t>https://www.ihs.gov/loanrepayment/</a:t>
            </a:r>
            <a:endParaRPr lang="en-US" altLang="en-US" sz="2000" dirty="0" smtClean="0"/>
          </a:p>
          <a:p>
            <a:pPr lvl="1" eaLnBrk="1" hangingPunct="1">
              <a:lnSpc>
                <a:spcPct val="90000"/>
              </a:lnSpc>
            </a:pPr>
            <a:r>
              <a:rPr lang="en-US" altLang="en-US" sz="2000" dirty="0" smtClean="0"/>
              <a:t>Up to $20,000/</a:t>
            </a:r>
            <a:r>
              <a:rPr lang="en-US" altLang="en-US" sz="2000" dirty="0" err="1" smtClean="0"/>
              <a:t>yr</a:t>
            </a:r>
            <a:r>
              <a:rPr lang="en-US" altLang="en-US" sz="2000" dirty="0" smtClean="0"/>
              <a:t>, min 2 year commitment, plus additional 20% to offset tax liability</a:t>
            </a:r>
            <a:endParaRPr lang="en-US" alt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pPr eaLnBrk="1" hangingPunct="1"/>
            <a:r>
              <a:rPr lang="en-US" altLang="en-US" smtClean="0"/>
              <a:t>What do we know about the match in pediatrics?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1981200"/>
            <a:ext cx="7852550" cy="4424172"/>
          </a:xfrm>
          <a:prstGeom prst="rect">
            <a:avLst/>
          </a:prstGeom>
        </p:spPr>
      </p:pic>
    </p:spTree>
    <p:extLst>
      <p:ext uri="{BB962C8B-B14F-4D97-AF65-F5344CB8AC3E}">
        <p14:creationId xmlns:p14="http://schemas.microsoft.com/office/powerpoint/2010/main" val="1354863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447800"/>
            <a:ext cx="8362034" cy="4695369"/>
          </a:xfrm>
          <a:prstGeom prst="rect">
            <a:avLst/>
          </a:prstGeom>
        </p:spPr>
      </p:pic>
    </p:spTree>
    <p:extLst>
      <p:ext uri="{BB962C8B-B14F-4D97-AF65-F5344CB8AC3E}">
        <p14:creationId xmlns:p14="http://schemas.microsoft.com/office/powerpoint/2010/main" val="705045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How Many Students Go Into Pediatrics?</a:t>
            </a:r>
          </a:p>
        </p:txBody>
      </p:sp>
      <p:graphicFrame>
        <p:nvGraphicFramePr>
          <p:cNvPr id="2" name="Chart 3"/>
          <p:cNvGraphicFramePr>
            <a:graphicFrameLocks/>
          </p:cNvGraphicFramePr>
          <p:nvPr>
            <p:extLst>
              <p:ext uri="{D42A27DB-BD31-4B8C-83A1-F6EECF244321}">
                <p14:modId xmlns:p14="http://schemas.microsoft.com/office/powerpoint/2010/main" val="4210049395"/>
              </p:ext>
            </p:extLst>
          </p:nvPr>
        </p:nvGraphicFramePr>
        <p:xfrm>
          <a:off x="1828800" y="2286000"/>
          <a:ext cx="5599113" cy="3514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337174305"/>
              </p:ext>
            </p:extLst>
          </p:nvPr>
        </p:nvGraphicFramePr>
        <p:xfrm>
          <a:off x="990600" y="1981200"/>
          <a:ext cx="7391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0383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900" dirty="0" smtClean="0"/>
              <a:t>Where do Feinberg Students Go?</a:t>
            </a:r>
            <a:br>
              <a:rPr lang="en-US" altLang="en-US" sz="3900" dirty="0" smtClean="0"/>
            </a:br>
            <a:r>
              <a:rPr lang="en-US" altLang="en-US" sz="1400" dirty="0" smtClean="0"/>
              <a:t>Matches in Pediatrics 2005-2016</a:t>
            </a:r>
            <a:endParaRPr lang="en-US" altLang="en-US" dirty="0" smtClean="0"/>
          </a:p>
        </p:txBody>
      </p:sp>
      <p:graphicFrame>
        <p:nvGraphicFramePr>
          <p:cNvPr id="293067" name="Group 203"/>
          <p:cNvGraphicFramePr>
            <a:graphicFrameLocks noGrp="1"/>
          </p:cNvGraphicFramePr>
          <p:nvPr>
            <p:ph type="tbl" idx="1"/>
            <p:extLst>
              <p:ext uri="{D42A27DB-BD31-4B8C-83A1-F6EECF244321}">
                <p14:modId xmlns:p14="http://schemas.microsoft.com/office/powerpoint/2010/main" val="1198740454"/>
              </p:ext>
            </p:extLst>
          </p:nvPr>
        </p:nvGraphicFramePr>
        <p:xfrm>
          <a:off x="381000" y="1752600"/>
          <a:ext cx="8229600" cy="5048563"/>
        </p:xfrm>
        <a:graphic>
          <a:graphicData uri="http://schemas.openxmlformats.org/drawingml/2006/table">
            <a:tbl>
              <a:tblPr/>
              <a:tblGrid>
                <a:gridCol w="2743200"/>
                <a:gridCol w="609600"/>
                <a:gridCol w="228600"/>
                <a:gridCol w="3962400"/>
                <a:gridCol w="685800"/>
              </a:tblGrid>
              <a:tr h="47466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err="1" smtClean="0">
                          <a:ln>
                            <a:noFill/>
                          </a:ln>
                          <a:solidFill>
                            <a:schemeClr val="tx1"/>
                          </a:solidFill>
                          <a:effectLst/>
                          <a:latin typeface="Lucida Grande" charset="0"/>
                          <a:ea typeface="MS PGothic" pitchFamily="34" charset="-128"/>
                        </a:rPr>
                        <a:t>McGaw</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/CMH/Lurie Children’s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29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UCLA, Cornell , Pittsburg Children’s</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4</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MCOW Children</a:t>
                      </a:r>
                      <a:r>
                        <a:rPr kumimoji="0" lang="ja-JP" altLang="en-US" sz="1400" b="1" i="0" u="none" strike="noStrike" cap="none" normalizeH="0" baseline="0" dirty="0" smtClean="0">
                          <a:ln>
                            <a:noFill/>
                          </a:ln>
                          <a:solidFill>
                            <a:schemeClr val="tx1"/>
                          </a:solidFill>
                          <a:effectLst/>
                          <a:latin typeface="Lucida Grande" charset="0"/>
                          <a:ea typeface="MS PGothic" pitchFamily="34" charset="-128"/>
                        </a:rPr>
                        <a:t>’</a:t>
                      </a:r>
                      <a:r>
                        <a:rPr kumimoji="0" lang="en-US" altLang="ja-JP" sz="1400" b="1" i="0" u="none" strike="noStrike" cap="none" normalizeH="0" baseline="0" dirty="0" smtClean="0">
                          <a:ln>
                            <a:noFill/>
                          </a:ln>
                          <a:solidFill>
                            <a:schemeClr val="tx1"/>
                          </a:solidFill>
                          <a:effectLst/>
                          <a:latin typeface="Lucida Grande" charset="0"/>
                          <a:ea typeface="MS PGothic" pitchFamily="34" charset="-128"/>
                        </a:rPr>
                        <a:t>s/Milwaukee</a:t>
                      </a:r>
                      <a:endParaRPr kumimoji="0" lang="en-US" altLang="en-US" sz="1400" b="1" i="0" u="none" strike="noStrike" cap="none" normalizeH="0" baseline="0" dirty="0" smtClean="0">
                        <a:ln>
                          <a:noFill/>
                        </a:ln>
                        <a:solidFill>
                          <a:schemeClr val="tx1"/>
                        </a:solidFill>
                        <a:effectLst/>
                        <a:latin typeface="Lucida Grande" charset="0"/>
                        <a:ea typeface="MS PGothic" pitchFamily="34" charset="-128"/>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Harbor UCLA</a:t>
                      </a:r>
                      <a:r>
                        <a:rPr kumimoji="0" lang="en-US" altLang="en-US" sz="1400" b="0" i="0" u="none" strike="noStrike" cap="none" normalizeH="0" baseline="0" dirty="0" smtClean="0">
                          <a:ln>
                            <a:noFill/>
                          </a:ln>
                          <a:solidFill>
                            <a:schemeClr val="tx1"/>
                          </a:solidFill>
                          <a:effectLst/>
                          <a:latin typeface="Lucida Grande" charset="0"/>
                          <a:ea typeface="MS PGothic" pitchFamily="34" charset="-128"/>
                        </a:rPr>
                        <a:t>, Rush, </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Lutheran</a:t>
                      </a:r>
                      <a:endParaRPr kumimoji="0" lang="en-US" altLang="en-US" sz="1400" b="0" i="0" u="none" strike="noStrike" cap="none" normalizeH="0" baseline="0" dirty="0" smtClean="0">
                        <a:ln>
                          <a:noFill/>
                        </a:ln>
                        <a:solidFill>
                          <a:schemeClr val="tx1"/>
                        </a:solidFill>
                        <a:effectLst/>
                        <a:latin typeface="Lucida Grande" charset="0"/>
                        <a:ea typeface="MS PGothic" pitchFamily="34" charset="-128"/>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4</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University of Chicago/Comer</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U Vermont, USC-LAC, UC San Diego</a:t>
                      </a:r>
                      <a:endParaRPr kumimoji="0" lang="en-US" altLang="en-US" sz="1400" b="0" i="0" u="none" strike="noStrike" cap="none" normalizeH="0" baseline="0" dirty="0" smtClean="0">
                        <a:ln>
                          <a:noFill/>
                        </a:ln>
                        <a:solidFill>
                          <a:schemeClr val="tx1"/>
                        </a:solidFill>
                        <a:effectLst/>
                        <a:latin typeface="Lucida Grande" charset="0"/>
                        <a:ea typeface="MS PGothic" pitchFamily="34" charset="-128"/>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3</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Boston Children’s (BCMC)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Nationwide (OH)</a:t>
                      </a:r>
                      <a:r>
                        <a:rPr kumimoji="0" lang="en-US" altLang="en-US" sz="1400" b="0" i="0" u="none" strike="noStrike" cap="none" normalizeH="0" baseline="0" dirty="0" smtClean="0">
                          <a:ln>
                            <a:noFill/>
                          </a:ln>
                          <a:solidFill>
                            <a:schemeClr val="tx1"/>
                          </a:solidFill>
                          <a:effectLst/>
                          <a:latin typeface="Lucida Grande" charset="0"/>
                          <a:ea typeface="MS PGothic" pitchFamily="34" charset="-128"/>
                        </a:rPr>
                        <a:t>, </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Miami Children’s, </a:t>
                      </a:r>
                      <a:r>
                        <a:rPr kumimoji="0" lang="en-US" altLang="en-US" sz="1400" b="0" i="0" u="none" strike="noStrike" cap="none" normalizeH="0" baseline="0" dirty="0" smtClean="0">
                          <a:ln>
                            <a:noFill/>
                          </a:ln>
                          <a:solidFill>
                            <a:schemeClr val="tx1"/>
                          </a:solidFill>
                          <a:effectLst/>
                          <a:latin typeface="Lucida Grande" charset="0"/>
                          <a:ea typeface="MS PGothic" pitchFamily="34" charset="-128"/>
                        </a:rPr>
                        <a:t> </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U Arizona</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3</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defRPr/>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Children</a:t>
                      </a:r>
                      <a:r>
                        <a:rPr kumimoji="0" lang="ja-JP" altLang="en-US" sz="1400" b="1" i="0" u="none" strike="noStrike" cap="none" normalizeH="0" baseline="0" dirty="0" smtClean="0">
                          <a:ln>
                            <a:noFill/>
                          </a:ln>
                          <a:solidFill>
                            <a:schemeClr val="tx1"/>
                          </a:solidFill>
                          <a:effectLst/>
                          <a:latin typeface="Lucida Grande" charset="0"/>
                          <a:ea typeface="MS PGothic" pitchFamily="34" charset="-128"/>
                        </a:rPr>
                        <a:t>’</a:t>
                      </a:r>
                      <a:r>
                        <a:rPr kumimoji="0" lang="en-US" altLang="ja-JP" sz="1400" b="1" i="0" u="none" strike="noStrike" cap="none" normalizeH="0" baseline="0" dirty="0" smtClean="0">
                          <a:ln>
                            <a:noFill/>
                          </a:ln>
                          <a:solidFill>
                            <a:schemeClr val="tx1"/>
                          </a:solidFill>
                          <a:effectLst/>
                          <a:latin typeface="Lucida Grande" charset="0"/>
                          <a:ea typeface="MS PGothic" pitchFamily="34" charset="-128"/>
                        </a:rPr>
                        <a:t>s Los Angeles</a:t>
                      </a:r>
                      <a:endParaRPr kumimoji="0" lang="en-US" altLang="en-US" sz="1400" b="1" i="0" u="none" strike="noStrike" cap="none" normalizeH="0" baseline="0" dirty="0" smtClean="0">
                        <a:ln>
                          <a:noFill/>
                        </a:ln>
                        <a:solidFill>
                          <a:schemeClr val="tx1"/>
                        </a:solidFill>
                        <a:effectLst/>
                        <a:latin typeface="Lucida Grande" charset="0"/>
                        <a:ea typeface="MS PGothic" pitchFamily="34" charset="-128"/>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5</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Stanford, Johns Hopkins, Duke</a:t>
                      </a:r>
                      <a:r>
                        <a:rPr kumimoji="0" lang="en-US" altLang="en-US" sz="1400" b="0" i="0" u="none" strike="noStrike" cap="none" normalizeH="0" baseline="0" dirty="0" smtClean="0">
                          <a:ln>
                            <a:noFill/>
                          </a:ln>
                          <a:solidFill>
                            <a:schemeClr val="tx1"/>
                          </a:solidFill>
                          <a:effectLst/>
                          <a:latin typeface="Lucida Grande" charset="0"/>
                          <a:ea typeface="MS PGothic" pitchFamily="34" charset="-128"/>
                        </a:rPr>
                        <a:t>, </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Denver</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2</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DC Children’</a:t>
                      </a:r>
                      <a:r>
                        <a:rPr kumimoji="0" lang="en-US" altLang="ja-JP" sz="1400" b="1" i="0" u="none" strike="noStrike" cap="none" normalizeH="0" baseline="0" dirty="0" smtClean="0">
                          <a:ln>
                            <a:noFill/>
                          </a:ln>
                          <a:solidFill>
                            <a:schemeClr val="tx1"/>
                          </a:solidFill>
                          <a:effectLst/>
                          <a:latin typeface="Lucida Grande" charset="0"/>
                          <a:ea typeface="MS PGothic" pitchFamily="34" charset="-128"/>
                        </a:rPr>
                        <a:t>s</a:t>
                      </a:r>
                      <a:endParaRPr kumimoji="0" lang="en-US" altLang="en-US" sz="1400" b="1" i="0" u="none" strike="noStrike" cap="none" normalizeH="0" baseline="0" dirty="0" smtClean="0">
                        <a:ln>
                          <a:noFill/>
                        </a:ln>
                        <a:solidFill>
                          <a:schemeClr val="tx1"/>
                        </a:solidFill>
                        <a:effectLst/>
                        <a:latin typeface="Lucida Grande" charset="0"/>
                        <a:ea typeface="MS PGothic" pitchFamily="34" charset="-128"/>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5</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Columbia, UNC, Loma Linda, UCSF, Monte</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2</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Indiana U/Riley Children</a:t>
                      </a:r>
                      <a:r>
                        <a:rPr kumimoji="0" lang="ja-JP" altLang="en-US" sz="1400" b="1" i="0" u="none" strike="noStrike" cap="none" normalizeH="0" baseline="0" dirty="0" smtClean="0">
                          <a:ln>
                            <a:noFill/>
                          </a:ln>
                          <a:solidFill>
                            <a:schemeClr val="tx1"/>
                          </a:solidFill>
                          <a:effectLst/>
                          <a:latin typeface="Lucida Grande" charset="0"/>
                          <a:ea typeface="MS PGothic" pitchFamily="34" charset="-128"/>
                        </a:rPr>
                        <a:t>’</a:t>
                      </a:r>
                      <a:r>
                        <a:rPr kumimoji="0" lang="en-US" altLang="ja-JP" sz="1400" b="1" i="0" u="none" strike="noStrike" cap="none" normalizeH="0" baseline="0" dirty="0" smtClean="0">
                          <a:ln>
                            <a:noFill/>
                          </a:ln>
                          <a:solidFill>
                            <a:schemeClr val="tx1"/>
                          </a:solidFill>
                          <a:effectLst/>
                          <a:latin typeface="Lucida Grande" charset="0"/>
                          <a:ea typeface="MS PGothic" pitchFamily="34" charset="-128"/>
                        </a:rPr>
                        <a:t>s</a:t>
                      </a:r>
                      <a:endParaRPr kumimoji="0" lang="en-US" altLang="en-US" sz="1400" b="1" i="0" u="none" strike="noStrike" cap="none" normalizeH="0" baseline="0" dirty="0" smtClean="0">
                        <a:ln>
                          <a:noFill/>
                        </a:ln>
                        <a:solidFill>
                          <a:schemeClr val="tx1"/>
                        </a:solidFill>
                        <a:effectLst/>
                        <a:latin typeface="Lucida Grande" charset="0"/>
                        <a:ea typeface="MS PGothic" pitchFamily="34" charset="-128"/>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Case Western, UCI, Christ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2</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Oakland Children’s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defTabSz="45720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defTabSz="4572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defTabSz="4572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defTabSz="4572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Yale, UVA, Mt. Sinai, NYU, U Conn, Children’s Mercy/KS, U Minnesota, SUNY Syracuse, Primary Children’s (Utah)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defTabSz="45720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defTabSz="4572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defTabSz="4572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defTabSz="4572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1</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defRPr/>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Baylor/Houston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defTabSz="45720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defTabSz="4572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defTabSz="4572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defTabSz="4572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Cleveland Clinic, U MD, U </a:t>
                      </a:r>
                      <a:r>
                        <a:rPr kumimoji="0" lang="en-US" altLang="en-US" sz="1400" b="1" i="0" u="none" strike="noStrike" cap="none" normalizeH="0" baseline="0" dirty="0" err="1" smtClean="0">
                          <a:ln>
                            <a:noFill/>
                          </a:ln>
                          <a:solidFill>
                            <a:schemeClr val="tx1"/>
                          </a:solidFill>
                          <a:effectLst/>
                          <a:latin typeface="Lucida Grande" charset="0"/>
                          <a:ea typeface="MS PGothic" pitchFamily="34" charset="-128"/>
                        </a:rPr>
                        <a:t>Wisc</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/Mad</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defTabSz="45720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defTabSz="4572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defTabSz="4572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defTabSz="4572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1</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Cincinnati, CHOP, Seattle, Wash U, Cincinnati </a:t>
                      </a:r>
                      <a:r>
                        <a:rPr kumimoji="0" lang="en-US" altLang="en-US" sz="1400" b="1" i="0" u="none" strike="noStrike" cap="none" normalizeH="0" baseline="0" dirty="0" err="1" smtClean="0">
                          <a:ln>
                            <a:noFill/>
                          </a:ln>
                          <a:solidFill>
                            <a:schemeClr val="tx1"/>
                          </a:solidFill>
                          <a:effectLst/>
                          <a:latin typeface="Lucida Grande" charset="0"/>
                          <a:ea typeface="MS PGothic" pitchFamily="34" charset="-128"/>
                        </a:rPr>
                        <a:t>Childrens</a:t>
                      </a:r>
                      <a:endParaRPr kumimoji="0" lang="en-US" altLang="en-US" sz="1400" b="1" i="0" u="none" strike="noStrike" cap="none" normalizeH="0" baseline="0" dirty="0" smtClean="0">
                        <a:ln>
                          <a:noFill/>
                        </a:ln>
                        <a:solidFill>
                          <a:schemeClr val="tx1"/>
                        </a:solidFill>
                        <a:effectLst/>
                        <a:latin typeface="Lucida Grande" charset="0"/>
                        <a:ea typeface="MS PGothic" pitchFamily="34" charset="-128"/>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altLang="en-US" sz="1400" b="0" i="0" u="none" strike="noStrike" cap="none" normalizeH="0" baseline="0" smtClean="0">
                        <a:ln>
                          <a:noFill/>
                        </a:ln>
                        <a:solidFill>
                          <a:schemeClr val="tx1"/>
                        </a:solidFill>
                        <a:effectLst/>
                        <a:latin typeface="Lucida Grande" charset="0"/>
                        <a:ea typeface="MS PGothic"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defTabSz="45720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defTabSz="4572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defTabSz="4572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defTabSz="4572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UT/</a:t>
                      </a:r>
                      <a:r>
                        <a:rPr kumimoji="0" lang="en-US" altLang="en-US" sz="1400" b="1" i="0" u="none" strike="noStrike" cap="none" normalizeH="0" baseline="0" dirty="0" err="1" smtClean="0">
                          <a:ln>
                            <a:noFill/>
                          </a:ln>
                          <a:solidFill>
                            <a:schemeClr val="tx1"/>
                          </a:solidFill>
                          <a:effectLst/>
                          <a:latin typeface="Lucida Grande" charset="0"/>
                          <a:ea typeface="MS PGothic" pitchFamily="34" charset="-128"/>
                        </a:rPr>
                        <a:t>Houston,U</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 Tennessee, Wake Forest, Loyola, UVA, </a:t>
                      </a:r>
                      <a:r>
                        <a:rPr kumimoji="0" lang="en-US" altLang="en-US" sz="1400" b="1" i="0" u="none" strike="noStrike" cap="none" normalizeH="0" baseline="0" dirty="0" err="1" smtClean="0">
                          <a:ln>
                            <a:noFill/>
                          </a:ln>
                          <a:solidFill>
                            <a:schemeClr val="tx1"/>
                          </a:solidFill>
                          <a:effectLst/>
                          <a:latin typeface="Lucida Grande" charset="0"/>
                          <a:ea typeface="MS PGothic" pitchFamily="34" charset="-128"/>
                        </a:rPr>
                        <a:t>USD,Military</a:t>
                      </a: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accent1"/>
                        </a:buClr>
                        <a:buFont typeface="Times" charset="0"/>
                        <a:defRPr sz="2800">
                          <a:solidFill>
                            <a:schemeClr val="tx1"/>
                          </a:solidFill>
                          <a:latin typeface="Lucida Grande" charset="0"/>
                          <a:ea typeface="MS PGothic" pitchFamily="34" charset="-128"/>
                        </a:defRPr>
                      </a:lvl1pPr>
                      <a:lvl2pPr marL="742950" indent="-285750" defTabSz="457200">
                        <a:spcBef>
                          <a:spcPct val="20000"/>
                        </a:spcBef>
                        <a:buClr>
                          <a:schemeClr val="accent2"/>
                        </a:buClr>
                        <a:buFont typeface="Wingdings" pitchFamily="2" charset="2"/>
                        <a:defRPr sz="2400">
                          <a:solidFill>
                            <a:schemeClr val="tx1"/>
                          </a:solidFill>
                          <a:latin typeface="Lucida Grande" charset="0"/>
                          <a:ea typeface="MS PGothic" pitchFamily="34" charset="-128"/>
                        </a:defRPr>
                      </a:lvl2pPr>
                      <a:lvl3pPr marL="1143000" indent="-228600" defTabSz="457200">
                        <a:spcBef>
                          <a:spcPct val="20000"/>
                        </a:spcBef>
                        <a:buClr>
                          <a:schemeClr val="accent1"/>
                        </a:buClr>
                        <a:buFont typeface="Wingdings" pitchFamily="2" charset="2"/>
                        <a:defRPr sz="2000">
                          <a:solidFill>
                            <a:schemeClr val="tx1"/>
                          </a:solidFill>
                          <a:latin typeface="Lucida Grande" charset="0"/>
                          <a:ea typeface="MS PGothic" pitchFamily="34" charset="-128"/>
                        </a:defRPr>
                      </a:lvl3pPr>
                      <a:lvl4pPr marL="1600200" indent="-228600" defTabSz="457200">
                        <a:spcBef>
                          <a:spcPct val="20000"/>
                        </a:spcBef>
                        <a:buClr>
                          <a:schemeClr val="accent2"/>
                        </a:buClr>
                        <a:buFont typeface="Times" charset="0"/>
                        <a:defRPr>
                          <a:solidFill>
                            <a:schemeClr val="tx1"/>
                          </a:solidFill>
                          <a:latin typeface="Lucida Grande" charset="0"/>
                          <a:ea typeface="MS PGothic" pitchFamily="34" charset="-128"/>
                        </a:defRPr>
                      </a:lvl4pPr>
                      <a:lvl5pPr marL="2057400" indent="-228600" defTabSz="457200">
                        <a:spcBef>
                          <a:spcPct val="20000"/>
                        </a:spcBef>
                        <a:buClr>
                          <a:schemeClr val="tx2"/>
                        </a:buClr>
                        <a:buFont typeface="Wingdings" pitchFamily="2" charset="2"/>
                        <a:defRPr>
                          <a:solidFill>
                            <a:schemeClr val="tx1"/>
                          </a:solidFill>
                          <a:latin typeface="Lucida Grande" charset="0"/>
                          <a:ea typeface="MS PGothic" pitchFamily="34" charset="-128"/>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Lucida Grande"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Lucida Grande" charset="0"/>
                          <a:ea typeface="MS PGothic" pitchFamily="34" charset="-128"/>
                        </a:rPr>
                        <a:t>1</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Planning for next year</a:t>
            </a:r>
          </a:p>
        </p:txBody>
      </p:sp>
      <p:sp>
        <p:nvSpPr>
          <p:cNvPr id="53251" name="Rectangle 3"/>
          <p:cNvSpPr>
            <a:spLocks noGrp="1" noChangeArrowheads="1"/>
          </p:cNvSpPr>
          <p:nvPr>
            <p:ph type="body" idx="1"/>
          </p:nvPr>
        </p:nvSpPr>
        <p:spPr/>
        <p:txBody>
          <a:bodyPr/>
          <a:lstStyle/>
          <a:p>
            <a:pPr eaLnBrk="1" hangingPunct="1">
              <a:lnSpc>
                <a:spcPct val="90000"/>
              </a:lnSpc>
            </a:pPr>
            <a:r>
              <a:rPr lang="en-US" altLang="en-US" sz="2800" dirty="0" smtClean="0"/>
              <a:t>Sign up for an advisor if you think you may be interested in pediatrics</a:t>
            </a:r>
          </a:p>
          <a:p>
            <a:pPr eaLnBrk="1" hangingPunct="1">
              <a:lnSpc>
                <a:spcPct val="90000"/>
              </a:lnSpc>
            </a:pPr>
            <a:r>
              <a:rPr lang="en-US" altLang="en-US" sz="2800" dirty="0" smtClean="0"/>
              <a:t>Note if you have a previous relationship/special interest</a:t>
            </a:r>
          </a:p>
          <a:p>
            <a:pPr eaLnBrk="1" hangingPunct="1">
              <a:lnSpc>
                <a:spcPct val="90000"/>
              </a:lnSpc>
            </a:pPr>
            <a:r>
              <a:rPr lang="en-US" altLang="en-US" sz="2800" dirty="0" smtClean="0"/>
              <a:t>Set up a meeting in February to discuss plans</a:t>
            </a:r>
          </a:p>
          <a:p>
            <a:pPr eaLnBrk="1" hangingPunct="1">
              <a:lnSpc>
                <a:spcPct val="90000"/>
              </a:lnSpc>
            </a:pPr>
            <a:r>
              <a:rPr lang="en-US" altLang="en-US" sz="2800" dirty="0" smtClean="0"/>
              <a:t>Bring transcript, narrative evaluations for clerkships</a:t>
            </a:r>
          </a:p>
          <a:p>
            <a:pPr eaLnBrk="1" hangingPunct="1">
              <a:lnSpc>
                <a:spcPct val="90000"/>
              </a:lnSpc>
            </a:pPr>
            <a:r>
              <a:rPr lang="en-US" altLang="en-US" sz="2800" dirty="0" smtClean="0"/>
              <a:t>Make sure you sign up for pediatric </a:t>
            </a:r>
            <a:r>
              <a:rPr lang="en-US" altLang="en-US" sz="2800" dirty="0" err="1" smtClean="0"/>
              <a:t>subinternship</a:t>
            </a:r>
            <a:r>
              <a:rPr lang="en-US" altLang="en-US" sz="2800" dirty="0" smtClean="0"/>
              <a:t> </a:t>
            </a:r>
          </a:p>
          <a:p>
            <a:pPr eaLnBrk="1" hangingPunct="1">
              <a:lnSpc>
                <a:spcPct val="90000"/>
              </a:lnSpc>
            </a:pPr>
            <a:r>
              <a:rPr lang="en-US" altLang="en-US" sz="2800" dirty="0" smtClean="0"/>
              <a:t>Avoid taking all pediatric electives</a:t>
            </a:r>
          </a:p>
          <a:p>
            <a:pPr eaLnBrk="1" hangingPunct="1">
              <a:lnSpc>
                <a:spcPct val="90000"/>
              </a:lnSpc>
            </a:pPr>
            <a:endParaRPr lang="en-US" altLang="en-U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Planning for residency match</a:t>
            </a:r>
          </a:p>
        </p:txBody>
      </p:sp>
      <p:sp>
        <p:nvSpPr>
          <p:cNvPr id="54275" name="Rectangle 3"/>
          <p:cNvSpPr>
            <a:spLocks noGrp="1" noChangeArrowheads="1"/>
          </p:cNvSpPr>
          <p:nvPr>
            <p:ph type="body" idx="1"/>
          </p:nvPr>
        </p:nvSpPr>
        <p:spPr/>
        <p:txBody>
          <a:bodyPr/>
          <a:lstStyle/>
          <a:p>
            <a:pPr eaLnBrk="1" hangingPunct="1">
              <a:lnSpc>
                <a:spcPct val="90000"/>
              </a:lnSpc>
            </a:pPr>
            <a:r>
              <a:rPr lang="en-US" altLang="en-US" sz="2800" dirty="0" smtClean="0"/>
              <a:t>Plan at least one elective over the spring/summer to allow a pediatric faculty member to get to know you well for LOR</a:t>
            </a:r>
          </a:p>
          <a:p>
            <a:pPr eaLnBrk="1" hangingPunct="1">
              <a:lnSpc>
                <a:spcPct val="90000"/>
              </a:lnSpc>
            </a:pPr>
            <a:r>
              <a:rPr lang="en-US" altLang="en-US" sz="2800" dirty="0" smtClean="0"/>
              <a:t>Work on essay and CV over the late spring/early summer</a:t>
            </a:r>
          </a:p>
          <a:p>
            <a:pPr eaLnBrk="1" hangingPunct="1">
              <a:lnSpc>
                <a:spcPct val="90000"/>
              </a:lnSpc>
            </a:pPr>
            <a:r>
              <a:rPr lang="en-US" altLang="en-US" sz="2800" dirty="0" smtClean="0"/>
              <a:t>Meet with the chair for advising/chair letter</a:t>
            </a:r>
          </a:p>
          <a:p>
            <a:pPr eaLnBrk="1" hangingPunct="1">
              <a:lnSpc>
                <a:spcPct val="90000"/>
              </a:lnSpc>
            </a:pPr>
            <a:r>
              <a:rPr lang="en-US" altLang="en-US" sz="2800" dirty="0" smtClean="0"/>
              <a:t>Get your application materials into ERAS as early as possible, especially if you are a weaker applicant GOAL SEPT 1. Apply SEPT 15.</a:t>
            </a:r>
          </a:p>
          <a:p>
            <a:pPr eaLnBrk="1" hangingPunct="1">
              <a:lnSpc>
                <a:spcPct val="90000"/>
              </a:lnSpc>
            </a:pPr>
            <a:r>
              <a:rPr lang="en-US" altLang="en-US" sz="2800" dirty="0"/>
              <a:t>W</a:t>
            </a:r>
            <a:r>
              <a:rPr lang="en-US" altLang="en-US" sz="2800" dirty="0" smtClean="0"/>
              <a:t>hen programs will grant interviews has been a moving target, some October, some November</a:t>
            </a:r>
          </a:p>
          <a:p>
            <a:pPr eaLnBrk="1" hangingPunct="1">
              <a:lnSpc>
                <a:spcPct val="90000"/>
              </a:lnSpc>
            </a:pPr>
            <a:endParaRPr lang="en-US" alt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endParaRPr lang="en-US" sz="4800" dirty="0">
              <a:ea typeface="ＭＳ Ｐゴシック" charset="-128"/>
            </a:endParaRPr>
          </a:p>
        </p:txBody>
      </p:sp>
      <p:sp>
        <p:nvSpPr>
          <p:cNvPr id="55299" name="Text Placeholder 4"/>
          <p:cNvSpPr>
            <a:spLocks noGrp="1"/>
          </p:cNvSpPr>
          <p:nvPr>
            <p:ph type="body" idx="1"/>
          </p:nvPr>
        </p:nvSpPr>
        <p:spPr/>
        <p:txBody>
          <a:bodyPr/>
          <a:lstStyle/>
          <a:p>
            <a:pPr algn="ctr"/>
            <a:r>
              <a:rPr lang="en-US" altLang="en-US" sz="6000" b="1" smtClean="0"/>
              <a:t>Bibliography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Pediatricians can:</a:t>
            </a:r>
          </a:p>
        </p:txBody>
      </p:sp>
      <p:sp>
        <p:nvSpPr>
          <p:cNvPr id="6147" name="Rectangle 3"/>
          <p:cNvSpPr>
            <a:spLocks noGrp="1" noChangeArrowheads="1"/>
          </p:cNvSpPr>
          <p:nvPr>
            <p:ph type="body" sz="half" idx="1"/>
          </p:nvPr>
        </p:nvSpPr>
        <p:spPr/>
        <p:txBody>
          <a:bodyPr/>
          <a:lstStyle/>
          <a:p>
            <a:pPr eaLnBrk="1" hangingPunct="1">
              <a:lnSpc>
                <a:spcPct val="90000"/>
              </a:lnSpc>
            </a:pPr>
            <a:r>
              <a:rPr lang="en-US" altLang="en-US" sz="2400" smtClean="0"/>
              <a:t>Be primary care providers</a:t>
            </a:r>
          </a:p>
          <a:p>
            <a:pPr eaLnBrk="1" hangingPunct="1">
              <a:lnSpc>
                <a:spcPct val="90000"/>
              </a:lnSpc>
            </a:pPr>
            <a:r>
              <a:rPr lang="en-US" altLang="en-US" sz="2400" smtClean="0"/>
              <a:t>Have longitudinal relationships with children and families</a:t>
            </a:r>
          </a:p>
          <a:p>
            <a:pPr eaLnBrk="1" hangingPunct="1">
              <a:lnSpc>
                <a:spcPct val="90000"/>
              </a:lnSpc>
            </a:pPr>
            <a:r>
              <a:rPr lang="en-US" altLang="en-US" sz="2400" smtClean="0"/>
              <a:t>Resuscitate newborns in the delivery room &amp; counsel adolescents on substance abuse &amp; sexually transmitted illness both in the same day</a:t>
            </a:r>
          </a:p>
        </p:txBody>
      </p:sp>
      <p:pic>
        <p:nvPicPr>
          <p:cNvPr id="6148" name="Picture 6" descr="general pediatrician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4413" y="1874838"/>
            <a:ext cx="3686175" cy="452596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Bibliography</a:t>
            </a:r>
          </a:p>
        </p:txBody>
      </p:sp>
      <p:pic>
        <p:nvPicPr>
          <p:cNvPr id="57347"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2087563"/>
            <a:ext cx="8229600" cy="409892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3448050" y="4741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endParaRPr lang="en-US" altLang="en-US" sz="1800">
              <a:latin typeface="Tahoma" pitchFamily="34" charset="0"/>
            </a:endParaRPr>
          </a:p>
        </p:txBody>
      </p:sp>
      <p:sp>
        <p:nvSpPr>
          <p:cNvPr id="58371" name="Rectangle 10"/>
          <p:cNvSpPr>
            <a:spLocks noGrp="1" noChangeArrowheads="1"/>
          </p:cNvSpPr>
          <p:nvPr>
            <p:ph type="title"/>
          </p:nvPr>
        </p:nvSpPr>
        <p:spPr/>
        <p:txBody>
          <a:bodyPr/>
          <a:lstStyle/>
          <a:p>
            <a:pPr eaLnBrk="1" hangingPunct="1"/>
            <a:r>
              <a:rPr lang="en-US" altLang="en-US" smtClean="0"/>
              <a:t>Bibliography</a:t>
            </a:r>
          </a:p>
        </p:txBody>
      </p:sp>
      <p:sp>
        <p:nvSpPr>
          <p:cNvPr id="58372" name="Rectangle 11"/>
          <p:cNvSpPr>
            <a:spLocks noGrp="1" noChangeArrowheads="1"/>
          </p:cNvSpPr>
          <p:nvPr>
            <p:ph type="body" idx="1"/>
          </p:nvPr>
        </p:nvSpPr>
        <p:spPr/>
        <p:txBody>
          <a:bodyPr/>
          <a:lstStyle/>
          <a:p>
            <a:pPr eaLnBrk="1" hangingPunct="1"/>
            <a:r>
              <a:rPr lang="en-US" altLang="en-US" sz="2200" dirty="0" smtClean="0"/>
              <a:t>American Board of Pediatrics Workforce Data</a:t>
            </a:r>
          </a:p>
          <a:p>
            <a:pPr eaLnBrk="1" hangingPunct="1"/>
            <a:r>
              <a:rPr lang="en-US" altLang="en-US" sz="2200" dirty="0" smtClean="0"/>
              <a:t>Available online at </a:t>
            </a:r>
            <a:r>
              <a:rPr lang="en-US" altLang="en-US" sz="2200" dirty="0">
                <a:hlinkClick r:id="rId3"/>
              </a:rPr>
              <a:t>https://</a:t>
            </a:r>
            <a:r>
              <a:rPr lang="en-US" altLang="en-US" sz="2200" dirty="0" smtClean="0">
                <a:hlinkClick r:id="rId3"/>
              </a:rPr>
              <a:t>www.abp.org/sites/abp/files/pdf/workforcebook.pdf</a:t>
            </a:r>
            <a:endParaRPr lang="en-US" altLang="en-US" sz="2200" dirty="0" smtClean="0"/>
          </a:p>
          <a:p>
            <a:pPr eaLnBrk="1" hangingPunct="1"/>
            <a:r>
              <a:rPr lang="en-US" altLang="en-US" sz="2200" dirty="0"/>
              <a:t>Match Data: </a:t>
            </a:r>
            <a:r>
              <a:rPr lang="en-US" altLang="en-US" sz="2200" dirty="0">
                <a:hlinkClick r:id="rId4"/>
              </a:rPr>
              <a:t>http://www.nrmp.org/match-data/main-residency-match-data</a:t>
            </a:r>
            <a:r>
              <a:rPr lang="en-US" altLang="en-US" sz="2200" dirty="0" smtClean="0">
                <a:hlinkClick r:id="rId4"/>
              </a:rPr>
              <a:t>/</a:t>
            </a:r>
            <a:r>
              <a:rPr lang="en-US" altLang="en-US" sz="2200" dirty="0" smtClean="0"/>
              <a:t> </a:t>
            </a:r>
            <a:endParaRPr lang="en-US" altLang="en-US" sz="2200" dirty="0" smtClean="0"/>
          </a:p>
          <a:p>
            <a:pPr eaLnBrk="1" hangingPunct="1"/>
            <a:r>
              <a:rPr lang="en-US" altLang="en-US" sz="2200" dirty="0" smtClean="0"/>
              <a:t>Lots of other interesting information available on this site as </a:t>
            </a:r>
            <a:r>
              <a:rPr lang="en-US" altLang="en-US" sz="2200" dirty="0" smtClean="0"/>
              <a:t>well: </a:t>
            </a:r>
            <a:r>
              <a:rPr lang="en-US" altLang="en-US" sz="2200" dirty="0" smtClean="0">
                <a:hlinkClick r:id="rId5"/>
              </a:rPr>
              <a:t>https</a:t>
            </a:r>
            <a:r>
              <a:rPr lang="en-US" altLang="en-US" sz="2200" dirty="0" smtClean="0">
                <a:hlinkClick r:id="rId5"/>
              </a:rPr>
              <a:t>://www.</a:t>
            </a:r>
            <a:r>
              <a:rPr lang="en-US" altLang="en-US" sz="2200" b="1" dirty="0" smtClean="0">
                <a:hlinkClick r:id="rId5"/>
              </a:rPr>
              <a:t>abp</a:t>
            </a:r>
            <a:r>
              <a:rPr lang="en-US" altLang="en-US" sz="2200" dirty="0" smtClean="0">
                <a:hlinkClick r:id="rId5"/>
              </a:rPr>
              <a:t>.org/</a:t>
            </a:r>
            <a:r>
              <a:rPr lang="en-US" altLang="en-US" sz="2200" b="1" dirty="0" smtClean="0">
                <a:hlinkClick r:id="rId5"/>
              </a:rPr>
              <a:t>abp</a:t>
            </a:r>
            <a:r>
              <a:rPr lang="en-US" altLang="en-US" sz="2200" dirty="0" smtClean="0">
                <a:hlinkClick r:id="rId5"/>
              </a:rPr>
              <a:t>website/publicat/researchpub.pdf</a:t>
            </a:r>
            <a:endParaRPr lang="en-US" altLang="en-US" sz="2200" dirty="0" smtClean="0"/>
          </a:p>
          <a:p>
            <a:pPr eaLnBrk="1" hangingPunct="1"/>
            <a:r>
              <a:rPr lang="en-US" altLang="en-US" sz="2200" dirty="0" smtClean="0"/>
              <a:t>Salary data: </a:t>
            </a:r>
            <a:r>
              <a:rPr lang="en-US" altLang="en-US" sz="2200" dirty="0" smtClean="0">
                <a:hlinkClick r:id="rId6"/>
              </a:rPr>
              <a:t>http://</a:t>
            </a:r>
            <a:r>
              <a:rPr lang="en-US" altLang="en-US" sz="2200" dirty="0" smtClean="0">
                <a:hlinkClick r:id="rId6"/>
              </a:rPr>
              <a:t>www.medscape.com/features/slideshow/compensation/2016/pediatrics</a:t>
            </a:r>
            <a:endParaRPr lang="en-US" altLang="en-US" sz="2200" dirty="0" smtClean="0"/>
          </a:p>
          <a:p>
            <a:pPr eaLnBrk="1" hangingPunct="1">
              <a:buFont typeface="Times" charset="0"/>
              <a:buNone/>
            </a:pPr>
            <a:endParaRPr lang="en-US" altLang="en-US" sz="2800" dirty="0" smtClean="0"/>
          </a:p>
          <a:p>
            <a:pPr>
              <a:buFont typeface="Times" charset="0"/>
              <a:buNone/>
            </a:pPr>
            <a:endParaRPr lang="en-US" altLang="en-US" dirty="0" smtClean="0"/>
          </a:p>
          <a:p>
            <a:pPr>
              <a:buFont typeface="Times" charset="0"/>
              <a:buNone/>
            </a:pPr>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altLang="en-US" smtClean="0"/>
          </a:p>
        </p:txBody>
      </p:sp>
      <p:sp>
        <p:nvSpPr>
          <p:cNvPr id="2" name="Rectangle 1"/>
          <p:cNvSpPr/>
          <p:nvPr/>
        </p:nvSpPr>
        <p:spPr>
          <a:xfrm>
            <a:off x="457200" y="6019800"/>
            <a:ext cx="8077200" cy="646331"/>
          </a:xfrm>
          <a:prstGeom prst="rect">
            <a:avLst/>
          </a:prstGeom>
        </p:spPr>
        <p:txBody>
          <a:bodyPr wrap="square">
            <a:spAutoFit/>
          </a:bodyPr>
          <a:lstStyle/>
          <a:p>
            <a:r>
              <a:rPr lang="en-US" dirty="0">
                <a:latin typeface="Times New Roman" panose="02020603050405020304" pitchFamily="18" charset="0"/>
              </a:rPr>
              <a:t>National Resident Matching Program, Results and Data: 2016 Main Residency Match</a:t>
            </a:r>
            <a:r>
              <a:rPr lang="en-US" b="1" dirty="0">
                <a:latin typeface="Calibri-Bold"/>
              </a:rPr>
              <a:t>®</a:t>
            </a:r>
            <a:r>
              <a:rPr lang="en-US" dirty="0">
                <a:latin typeface="Times New Roman" panose="02020603050405020304" pitchFamily="18" charset="0"/>
              </a:rPr>
              <a:t>. National </a:t>
            </a:r>
            <a:r>
              <a:rPr lang="en-US" dirty="0" smtClean="0">
                <a:latin typeface="Times New Roman" panose="02020603050405020304" pitchFamily="18" charset="0"/>
              </a:rPr>
              <a:t>Resident Matching </a:t>
            </a:r>
            <a:r>
              <a:rPr lang="en-US" dirty="0">
                <a:latin typeface="Times New Roman" panose="02020603050405020304" pitchFamily="18" charset="0"/>
              </a:rPr>
              <a:t>Program, Washington, DC. 2016.</a:t>
            </a:r>
            <a:endParaRPr lang="en-US" dirty="0"/>
          </a:p>
        </p:txBody>
      </p:sp>
      <p:pic>
        <p:nvPicPr>
          <p:cNvPr id="3" name="Picture 2"/>
          <p:cNvPicPr>
            <a:picLocks noChangeAspect="1"/>
          </p:cNvPicPr>
          <p:nvPr/>
        </p:nvPicPr>
        <p:blipFill>
          <a:blip r:embed="rId2"/>
          <a:stretch>
            <a:fillRect/>
          </a:stretch>
        </p:blipFill>
        <p:spPr>
          <a:xfrm>
            <a:off x="1733550" y="1777365"/>
            <a:ext cx="5524500" cy="36766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dirty="0" smtClean="0"/>
              <a:t>NRMP</a:t>
            </a:r>
            <a:br>
              <a:rPr lang="en-US" altLang="en-US" dirty="0" smtClean="0"/>
            </a:br>
            <a:r>
              <a:rPr lang="en-US" altLang="en-US" sz="2800" dirty="0" smtClean="0"/>
              <a:t>Charting Outcomes in the Match </a:t>
            </a:r>
            <a:r>
              <a:rPr lang="en-US" altLang="en-US" sz="2800" dirty="0" smtClean="0"/>
              <a:t>2016</a:t>
            </a:r>
            <a:endParaRPr lang="en-US" altLang="en-US" sz="2800" dirty="0" smtClean="0"/>
          </a:p>
        </p:txBody>
      </p:sp>
      <p:pic>
        <p:nvPicPr>
          <p:cNvPr id="2" name="Picture 1"/>
          <p:cNvPicPr>
            <a:picLocks noChangeAspect="1"/>
          </p:cNvPicPr>
          <p:nvPr/>
        </p:nvPicPr>
        <p:blipFill>
          <a:blip r:embed="rId3"/>
          <a:stretch>
            <a:fillRect/>
          </a:stretch>
        </p:blipFill>
        <p:spPr>
          <a:xfrm>
            <a:off x="914400" y="1676400"/>
            <a:ext cx="7029450" cy="497779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Probability of Matching by Number of Programs Ranked</a:t>
            </a:r>
            <a:endParaRPr lang="en-US" sz="3200" dirty="0"/>
          </a:p>
        </p:txBody>
      </p:sp>
      <p:pic>
        <p:nvPicPr>
          <p:cNvPr id="3" name="Picture 2"/>
          <p:cNvPicPr>
            <a:picLocks noChangeAspect="1"/>
          </p:cNvPicPr>
          <p:nvPr/>
        </p:nvPicPr>
        <p:blipFill>
          <a:blip r:embed="rId2"/>
          <a:stretch>
            <a:fillRect/>
          </a:stretch>
        </p:blipFill>
        <p:spPr>
          <a:xfrm>
            <a:off x="685800" y="1447800"/>
            <a:ext cx="7550055" cy="5410200"/>
          </a:xfrm>
          <a:prstGeom prst="rect">
            <a:avLst/>
          </a:prstGeom>
        </p:spPr>
      </p:pic>
    </p:spTree>
    <p:extLst>
      <p:ext uri="{BB962C8B-B14F-4D97-AF65-F5344CB8AC3E}">
        <p14:creationId xmlns:p14="http://schemas.microsoft.com/office/powerpoint/2010/main" val="3682369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700" smtClean="0"/>
              <a:t>Distribution of USMLE Step 1 Scores</a:t>
            </a:r>
            <a:endParaRPr lang="en-US" altLang="en-US" smtClean="0"/>
          </a:p>
        </p:txBody>
      </p:sp>
      <p:sp>
        <p:nvSpPr>
          <p:cNvPr id="39939" name="TextBox 1"/>
          <p:cNvSpPr txBox="1">
            <a:spLocks noChangeArrowheads="1"/>
          </p:cNvSpPr>
          <p:nvPr/>
        </p:nvSpPr>
        <p:spPr bwMode="auto">
          <a:xfrm>
            <a:off x="533400" y="6400800"/>
            <a:ext cx="370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400" dirty="0">
                <a:latin typeface="Tahoma" pitchFamily="34" charset="0"/>
              </a:rPr>
              <a:t>Charting Outcomes in the Match NRMP </a:t>
            </a:r>
            <a:r>
              <a:rPr lang="en-US" altLang="en-US" sz="1400" dirty="0" smtClean="0">
                <a:latin typeface="Tahoma" pitchFamily="34" charset="0"/>
              </a:rPr>
              <a:t>2016</a:t>
            </a:r>
            <a:endParaRPr lang="en-US" altLang="en-US" sz="1400" dirty="0">
              <a:latin typeface="Tahoma" pitchFamily="34" charset="0"/>
            </a:endParaRPr>
          </a:p>
        </p:txBody>
      </p:sp>
      <p:pic>
        <p:nvPicPr>
          <p:cNvPr id="2" name="Picture 1"/>
          <p:cNvPicPr>
            <a:picLocks noChangeAspect="1"/>
          </p:cNvPicPr>
          <p:nvPr/>
        </p:nvPicPr>
        <p:blipFill>
          <a:blip r:embed="rId3"/>
          <a:stretch>
            <a:fillRect/>
          </a:stretch>
        </p:blipFill>
        <p:spPr>
          <a:xfrm>
            <a:off x="168229" y="2057400"/>
            <a:ext cx="8907191" cy="31908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700" smtClean="0"/>
              <a:t>Distribution of USMLE Step 2 Scores</a:t>
            </a:r>
            <a:endParaRPr lang="en-US" altLang="en-US" smtClean="0"/>
          </a:p>
        </p:txBody>
      </p:sp>
      <p:sp>
        <p:nvSpPr>
          <p:cNvPr id="40964" name="Rectangle 1"/>
          <p:cNvSpPr>
            <a:spLocks noChangeArrowheads="1"/>
          </p:cNvSpPr>
          <p:nvPr/>
        </p:nvSpPr>
        <p:spPr bwMode="auto">
          <a:xfrm>
            <a:off x="457200" y="6237288"/>
            <a:ext cx="579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800" dirty="0">
                <a:latin typeface="Tahoma" pitchFamily="34" charset="0"/>
              </a:rPr>
              <a:t>Charting Outcomes in the Match NRMP </a:t>
            </a:r>
            <a:r>
              <a:rPr lang="en-US" altLang="en-US" sz="1800" dirty="0" smtClean="0">
                <a:latin typeface="Tahoma" pitchFamily="34" charset="0"/>
              </a:rPr>
              <a:t>2016</a:t>
            </a:r>
            <a:endParaRPr lang="en-US" altLang="en-US" sz="1800" dirty="0">
              <a:latin typeface="Tahoma" pitchFamily="34" charset="0"/>
            </a:endParaRPr>
          </a:p>
        </p:txBody>
      </p:sp>
      <p:pic>
        <p:nvPicPr>
          <p:cNvPr id="2" name="Picture 1"/>
          <p:cNvPicPr>
            <a:picLocks noChangeAspect="1"/>
          </p:cNvPicPr>
          <p:nvPr/>
        </p:nvPicPr>
        <p:blipFill>
          <a:blip r:embed="rId3"/>
          <a:stretch>
            <a:fillRect/>
          </a:stretch>
        </p:blipFill>
        <p:spPr>
          <a:xfrm>
            <a:off x="152400" y="1981200"/>
            <a:ext cx="8804888" cy="322421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US" altLang="en-US" sz="4000" smtClean="0"/>
              <a:t>Numbers of programs students rank</a:t>
            </a:r>
            <a:endParaRPr lang="en-US" altLang="en-US" smtClean="0"/>
          </a:p>
        </p:txBody>
      </p:sp>
      <p:sp>
        <p:nvSpPr>
          <p:cNvPr id="43011" name="Rectangle 1"/>
          <p:cNvSpPr>
            <a:spLocks noChangeArrowheads="1"/>
          </p:cNvSpPr>
          <p:nvPr/>
        </p:nvSpPr>
        <p:spPr bwMode="auto">
          <a:xfrm>
            <a:off x="381000" y="5943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800" dirty="0">
                <a:latin typeface="Tahoma" pitchFamily="34" charset="0"/>
              </a:rPr>
              <a:t>Charting Outcomes in the Match NRMP </a:t>
            </a:r>
            <a:r>
              <a:rPr lang="en-US" altLang="en-US" sz="1800" dirty="0" smtClean="0">
                <a:latin typeface="Tahoma" pitchFamily="34" charset="0"/>
              </a:rPr>
              <a:t>2016</a:t>
            </a:r>
            <a:endParaRPr lang="en-US" altLang="en-US" sz="1800" dirty="0">
              <a:latin typeface="Tahoma" pitchFamily="34" charset="0"/>
            </a:endParaRPr>
          </a:p>
        </p:txBody>
      </p:sp>
      <p:pic>
        <p:nvPicPr>
          <p:cNvPr id="2" name="Picture 1"/>
          <p:cNvPicPr>
            <a:picLocks noChangeAspect="1"/>
          </p:cNvPicPr>
          <p:nvPr/>
        </p:nvPicPr>
        <p:blipFill>
          <a:blip r:embed="rId3"/>
          <a:stretch>
            <a:fillRect/>
          </a:stretch>
        </p:blipFill>
        <p:spPr>
          <a:xfrm>
            <a:off x="304800" y="1905000"/>
            <a:ext cx="8517660" cy="3276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altLang="en-US" smtClean="0"/>
              <a:t> Is it important to be AOA?</a:t>
            </a:r>
          </a:p>
        </p:txBody>
      </p:sp>
      <p:sp>
        <p:nvSpPr>
          <p:cNvPr id="44036" name="Rectangle 1"/>
          <p:cNvSpPr>
            <a:spLocks noChangeArrowheads="1"/>
          </p:cNvSpPr>
          <p:nvPr/>
        </p:nvSpPr>
        <p:spPr bwMode="auto">
          <a:xfrm>
            <a:off x="457200" y="6097588"/>
            <a:ext cx="586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800" dirty="0">
                <a:latin typeface="Tahoma" pitchFamily="34" charset="0"/>
              </a:rPr>
              <a:t>Charting Outcomes in the Match NRMP </a:t>
            </a:r>
            <a:r>
              <a:rPr lang="en-US" altLang="en-US" sz="1800" dirty="0" smtClean="0">
                <a:latin typeface="Tahoma" pitchFamily="34" charset="0"/>
              </a:rPr>
              <a:t>2016</a:t>
            </a:r>
            <a:endParaRPr lang="en-US" altLang="en-US" sz="1800" dirty="0">
              <a:latin typeface="Tahoma" pitchFamily="34" charset="0"/>
            </a:endParaRPr>
          </a:p>
        </p:txBody>
      </p:sp>
      <p:pic>
        <p:nvPicPr>
          <p:cNvPr id="2" name="Picture 1"/>
          <p:cNvPicPr>
            <a:picLocks noChangeAspect="1"/>
          </p:cNvPicPr>
          <p:nvPr/>
        </p:nvPicPr>
        <p:blipFill>
          <a:blip r:embed="rId3"/>
          <a:stretch>
            <a:fillRect/>
          </a:stretch>
        </p:blipFill>
        <p:spPr>
          <a:xfrm>
            <a:off x="1981200" y="1752600"/>
            <a:ext cx="4829175" cy="4038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altLang="en-US" smtClean="0"/>
              <a:t>How many have published?</a:t>
            </a:r>
          </a:p>
        </p:txBody>
      </p:sp>
      <p:pic>
        <p:nvPicPr>
          <p:cNvPr id="2" name="Picture 1"/>
          <p:cNvPicPr>
            <a:picLocks noChangeAspect="1"/>
          </p:cNvPicPr>
          <p:nvPr/>
        </p:nvPicPr>
        <p:blipFill>
          <a:blip r:embed="rId3"/>
          <a:stretch>
            <a:fillRect/>
          </a:stretch>
        </p:blipFill>
        <p:spPr>
          <a:xfrm>
            <a:off x="533400" y="1981200"/>
            <a:ext cx="8413116" cy="3200400"/>
          </a:xfrm>
          <a:prstGeom prst="rect">
            <a:avLst/>
          </a:prstGeom>
        </p:spPr>
      </p:pic>
      <p:sp>
        <p:nvSpPr>
          <p:cNvPr id="6" name="Rectangle 1"/>
          <p:cNvSpPr>
            <a:spLocks noChangeArrowheads="1"/>
          </p:cNvSpPr>
          <p:nvPr/>
        </p:nvSpPr>
        <p:spPr bwMode="auto">
          <a:xfrm>
            <a:off x="457200" y="6097588"/>
            <a:ext cx="586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800" dirty="0">
                <a:latin typeface="Tahoma" pitchFamily="34" charset="0"/>
              </a:rPr>
              <a:t>Charting Outcomes in the Match NRMP </a:t>
            </a:r>
            <a:r>
              <a:rPr lang="en-US" altLang="en-US" sz="1800" dirty="0" smtClean="0">
                <a:latin typeface="Tahoma" pitchFamily="34" charset="0"/>
              </a:rPr>
              <a:t>2016</a:t>
            </a:r>
            <a:endParaRPr lang="en-US" altLang="en-US" sz="1800" dirty="0">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Pediatricians can:</a:t>
            </a:r>
          </a:p>
        </p:txBody>
      </p:sp>
      <p:sp>
        <p:nvSpPr>
          <p:cNvPr id="7171" name="Rectangle 3"/>
          <p:cNvSpPr>
            <a:spLocks noGrp="1" noChangeArrowheads="1"/>
          </p:cNvSpPr>
          <p:nvPr>
            <p:ph type="body" sz="half" idx="1"/>
          </p:nvPr>
        </p:nvSpPr>
        <p:spPr/>
        <p:txBody>
          <a:bodyPr/>
          <a:lstStyle/>
          <a:p>
            <a:pPr eaLnBrk="1" hangingPunct="1"/>
            <a:r>
              <a:rPr lang="en-US" altLang="en-US" sz="2800" dirty="0" smtClean="0"/>
              <a:t>Be subspecialty care providers</a:t>
            </a:r>
          </a:p>
          <a:p>
            <a:pPr eaLnBrk="1" hangingPunct="1"/>
            <a:r>
              <a:rPr lang="en-US" altLang="en-US" sz="2800" dirty="0" smtClean="0"/>
              <a:t>Perform procedures multiple days per week </a:t>
            </a:r>
          </a:p>
          <a:p>
            <a:pPr eaLnBrk="1" hangingPunct="1"/>
            <a:r>
              <a:rPr lang="en-US" altLang="en-US" sz="2800" u="sng" dirty="0" smtClean="0"/>
              <a:t>OR</a:t>
            </a:r>
            <a:r>
              <a:rPr lang="en-US" altLang="en-US" sz="2800" dirty="0" smtClean="0"/>
              <a:t> never perform procedures</a:t>
            </a:r>
          </a:p>
        </p:txBody>
      </p:sp>
      <p:pic>
        <p:nvPicPr>
          <p:cNvPr id="7172" name="Picture 6" descr="pediatric cath la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590800"/>
            <a:ext cx="4724400" cy="3167063"/>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title"/>
          </p:nvPr>
        </p:nvSpPr>
        <p:spPr/>
        <p:txBody>
          <a:bodyPr/>
          <a:lstStyle/>
          <a:p>
            <a:pPr eaLnBrk="1" hangingPunct="1"/>
            <a:r>
              <a:rPr lang="en-US" altLang="en-US" smtClean="0"/>
              <a:t>Done research?</a:t>
            </a:r>
          </a:p>
        </p:txBody>
      </p:sp>
      <p:sp>
        <p:nvSpPr>
          <p:cNvPr id="5" name="Rectangle 1"/>
          <p:cNvSpPr>
            <a:spLocks noChangeArrowheads="1"/>
          </p:cNvSpPr>
          <p:nvPr/>
        </p:nvSpPr>
        <p:spPr bwMode="auto">
          <a:xfrm>
            <a:off x="457200" y="6097588"/>
            <a:ext cx="586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1800" dirty="0">
                <a:latin typeface="Tahoma" pitchFamily="34" charset="0"/>
              </a:rPr>
              <a:t>Charting Outcomes in the Match NRMP </a:t>
            </a:r>
            <a:r>
              <a:rPr lang="en-US" altLang="en-US" sz="1800" dirty="0" smtClean="0">
                <a:latin typeface="Tahoma" pitchFamily="34" charset="0"/>
              </a:rPr>
              <a:t>2016</a:t>
            </a:r>
            <a:endParaRPr lang="en-US" altLang="en-US" sz="1800" dirty="0">
              <a:latin typeface="Tahoma" pitchFamily="34" charset="0"/>
            </a:endParaRPr>
          </a:p>
        </p:txBody>
      </p:sp>
      <p:pic>
        <p:nvPicPr>
          <p:cNvPr id="2" name="Picture 1"/>
          <p:cNvPicPr>
            <a:picLocks noChangeAspect="1"/>
          </p:cNvPicPr>
          <p:nvPr/>
        </p:nvPicPr>
        <p:blipFill>
          <a:blip r:embed="rId3"/>
          <a:stretch>
            <a:fillRect/>
          </a:stretch>
        </p:blipFill>
        <p:spPr>
          <a:xfrm>
            <a:off x="152400" y="1981200"/>
            <a:ext cx="8720137" cy="298258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More comparative </a:t>
            </a:r>
            <a:r>
              <a:rPr lang="en-US" altLang="en-US" dirty="0" smtClean="0"/>
              <a:t>data 2016</a:t>
            </a:r>
            <a:endParaRPr lang="en-US" altLang="en-US" dirty="0" smtClean="0"/>
          </a:p>
        </p:txBody>
      </p:sp>
      <p:pic>
        <p:nvPicPr>
          <p:cNvPr id="2" name="Picture 1"/>
          <p:cNvPicPr>
            <a:picLocks noChangeAspect="1"/>
          </p:cNvPicPr>
          <p:nvPr/>
        </p:nvPicPr>
        <p:blipFill>
          <a:blip r:embed="rId2"/>
          <a:stretch>
            <a:fillRect/>
          </a:stretch>
        </p:blipFill>
        <p:spPr>
          <a:xfrm>
            <a:off x="485775" y="1219200"/>
            <a:ext cx="8248650" cy="547687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600" smtClean="0"/>
              <a:t>How do program directors select people to interview?</a:t>
            </a:r>
            <a:endParaRPr lang="en-US" altLang="en-US" smtClean="0"/>
          </a:p>
        </p:txBody>
      </p:sp>
      <p:pic>
        <p:nvPicPr>
          <p:cNvPr id="2" name="Picture 1"/>
          <p:cNvPicPr>
            <a:picLocks noChangeAspect="1"/>
          </p:cNvPicPr>
          <p:nvPr/>
        </p:nvPicPr>
        <p:blipFill>
          <a:blip r:embed="rId3"/>
          <a:stretch>
            <a:fillRect/>
          </a:stretch>
        </p:blipFill>
        <p:spPr>
          <a:xfrm>
            <a:off x="2286000" y="1295400"/>
            <a:ext cx="4133190" cy="543877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Applicant Ranking</a:t>
            </a:r>
            <a:br>
              <a:rPr lang="en-US" altLang="en-US" smtClean="0"/>
            </a:br>
            <a:r>
              <a:rPr lang="en-US" altLang="en-US" smtClean="0"/>
              <a:t>What</a:t>
            </a:r>
            <a:r>
              <a:rPr lang="ja-JP" altLang="en-US" smtClean="0"/>
              <a:t>’</a:t>
            </a:r>
            <a:r>
              <a:rPr lang="en-US" altLang="ja-JP" smtClean="0"/>
              <a:t>s important?</a:t>
            </a:r>
            <a:endParaRPr lang="en-US" altLang="en-US" smtClean="0"/>
          </a:p>
        </p:txBody>
      </p:sp>
      <p:pic>
        <p:nvPicPr>
          <p:cNvPr id="49155" name="Picture 5"/>
          <p:cNvPicPr>
            <a:picLocks noChangeAspect="1" noChangeArrowheads="1"/>
          </p:cNvPicPr>
          <p:nvPr/>
        </p:nvPicPr>
        <p:blipFill>
          <a:blip r:embed="rId3">
            <a:extLst>
              <a:ext uri="{28A0092B-C50C-407E-A947-70E740481C1C}">
                <a14:useLocalDpi xmlns:a14="http://schemas.microsoft.com/office/drawing/2010/main" val="0"/>
              </a:ext>
            </a:extLst>
          </a:blip>
          <a:srcRect l="22585" t="15456" r="24217" b="8354"/>
          <a:stretch>
            <a:fillRect/>
          </a:stretch>
        </p:blipFill>
        <p:spPr bwMode="auto">
          <a:xfrm>
            <a:off x="1828800" y="1676400"/>
            <a:ext cx="5367338"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What about Couples Match?</a:t>
            </a:r>
          </a:p>
        </p:txBody>
      </p:sp>
      <p:pic>
        <p:nvPicPr>
          <p:cNvPr id="2" name="Picture 1"/>
          <p:cNvPicPr>
            <a:picLocks noChangeAspect="1"/>
          </p:cNvPicPr>
          <p:nvPr/>
        </p:nvPicPr>
        <p:blipFill>
          <a:blip r:embed="rId2"/>
          <a:stretch>
            <a:fillRect/>
          </a:stretch>
        </p:blipFill>
        <p:spPr>
          <a:xfrm>
            <a:off x="152400" y="1676400"/>
            <a:ext cx="8764762" cy="501967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Reassuring Match Rates</a:t>
            </a:r>
            <a:br>
              <a:rPr lang="en-US" altLang="en-US" smtClean="0"/>
            </a:br>
            <a:r>
              <a:rPr lang="en-US" altLang="en-US" smtClean="0"/>
              <a:t>US Seniors</a:t>
            </a:r>
          </a:p>
        </p:txBody>
      </p:sp>
      <p:pic>
        <p:nvPicPr>
          <p:cNvPr id="3" name="Picture 2"/>
          <p:cNvPicPr>
            <a:picLocks noChangeAspect="1"/>
          </p:cNvPicPr>
          <p:nvPr/>
        </p:nvPicPr>
        <p:blipFill>
          <a:blip r:embed="rId2"/>
          <a:stretch>
            <a:fillRect/>
          </a:stretch>
        </p:blipFill>
        <p:spPr>
          <a:xfrm>
            <a:off x="381000" y="6385654"/>
            <a:ext cx="6191250" cy="409575"/>
          </a:xfrm>
          <a:prstGeom prst="rect">
            <a:avLst/>
          </a:prstGeom>
        </p:spPr>
      </p:pic>
      <p:pic>
        <p:nvPicPr>
          <p:cNvPr id="4" name="Picture 3"/>
          <p:cNvPicPr>
            <a:picLocks noChangeAspect="1"/>
          </p:cNvPicPr>
          <p:nvPr/>
        </p:nvPicPr>
        <p:blipFill rotWithShape="1">
          <a:blip r:embed="rId3"/>
          <a:srcRect b="17742"/>
          <a:stretch/>
        </p:blipFill>
        <p:spPr>
          <a:xfrm>
            <a:off x="504825" y="1527904"/>
            <a:ext cx="8210550" cy="48577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Overall Match #s </a:t>
            </a:r>
            <a:br>
              <a:rPr lang="en-US" altLang="en-US" smtClean="0"/>
            </a:br>
            <a:r>
              <a:rPr lang="en-US" altLang="en-US" smtClean="0"/>
              <a:t>US Allopathic graduates</a:t>
            </a:r>
          </a:p>
        </p:txBody>
      </p:sp>
      <p:pic>
        <p:nvPicPr>
          <p:cNvPr id="2" name="Picture 1"/>
          <p:cNvPicPr>
            <a:picLocks noChangeAspect="1"/>
          </p:cNvPicPr>
          <p:nvPr/>
        </p:nvPicPr>
        <p:blipFill>
          <a:blip r:embed="rId2"/>
          <a:stretch>
            <a:fillRect/>
          </a:stretch>
        </p:blipFill>
        <p:spPr>
          <a:xfrm>
            <a:off x="457200" y="2438400"/>
            <a:ext cx="8453437" cy="1547593"/>
          </a:xfrm>
          <a:prstGeom prst="rect">
            <a:avLst/>
          </a:prstGeom>
        </p:spPr>
      </p:pic>
      <p:pic>
        <p:nvPicPr>
          <p:cNvPr id="3" name="Picture 2"/>
          <p:cNvPicPr>
            <a:picLocks noChangeAspect="1"/>
          </p:cNvPicPr>
          <p:nvPr/>
        </p:nvPicPr>
        <p:blipFill>
          <a:blip r:embed="rId3"/>
          <a:stretch>
            <a:fillRect/>
          </a:stretch>
        </p:blipFill>
        <p:spPr>
          <a:xfrm>
            <a:off x="457200" y="5791200"/>
            <a:ext cx="8348662" cy="48179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ltLang="en-US" smtClean="0"/>
          </a:p>
        </p:txBody>
      </p:sp>
      <p:pic>
        <p:nvPicPr>
          <p:cNvPr id="2" name="Picture 1"/>
          <p:cNvPicPr>
            <a:picLocks noChangeAspect="1"/>
          </p:cNvPicPr>
          <p:nvPr/>
        </p:nvPicPr>
        <p:blipFill>
          <a:blip r:embed="rId2"/>
          <a:stretch>
            <a:fillRect/>
          </a:stretch>
        </p:blipFill>
        <p:spPr>
          <a:xfrm>
            <a:off x="1676400" y="228600"/>
            <a:ext cx="5548313" cy="6429459"/>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What about USMLE?</a:t>
            </a:r>
          </a:p>
        </p:txBody>
      </p:sp>
      <p:pic>
        <p:nvPicPr>
          <p:cNvPr id="4" name="Picture 3"/>
          <p:cNvPicPr>
            <a:picLocks noChangeAspect="1"/>
          </p:cNvPicPr>
          <p:nvPr/>
        </p:nvPicPr>
        <p:blipFill>
          <a:blip r:embed="rId2"/>
          <a:stretch>
            <a:fillRect/>
          </a:stretch>
        </p:blipFill>
        <p:spPr>
          <a:xfrm>
            <a:off x="691800" y="5867400"/>
            <a:ext cx="3533775" cy="352425"/>
          </a:xfrm>
          <a:prstGeom prst="rect">
            <a:avLst/>
          </a:prstGeom>
        </p:spPr>
      </p:pic>
      <p:pic>
        <p:nvPicPr>
          <p:cNvPr id="6" name="Chart Placeholder 5"/>
          <p:cNvPicPr>
            <a:picLocks noGrp="1" noChangeAspect="1"/>
          </p:cNvPicPr>
          <p:nvPr>
            <p:ph type="chart" idx="1"/>
          </p:nvPr>
        </p:nvPicPr>
        <p:blipFill>
          <a:blip r:embed="rId3"/>
          <a:stretch>
            <a:fillRect/>
          </a:stretch>
        </p:blipFill>
        <p:spPr>
          <a:xfrm>
            <a:off x="310686" y="1905000"/>
            <a:ext cx="7814140" cy="30480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USMLE Step 2</a:t>
            </a:r>
          </a:p>
        </p:txBody>
      </p:sp>
      <p:pic>
        <p:nvPicPr>
          <p:cNvPr id="66563" name="Picture 2"/>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447675" y="2286000"/>
            <a:ext cx="7981950" cy="3119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2805112" y="3252787"/>
            <a:ext cx="3533775" cy="3524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Pediatricians can:</a:t>
            </a:r>
          </a:p>
        </p:txBody>
      </p:sp>
      <p:sp>
        <p:nvSpPr>
          <p:cNvPr id="8195" name="Rectangle 3"/>
          <p:cNvSpPr>
            <a:spLocks noGrp="1" noChangeArrowheads="1"/>
          </p:cNvSpPr>
          <p:nvPr>
            <p:ph type="body" sz="half" idx="1"/>
          </p:nvPr>
        </p:nvSpPr>
        <p:spPr/>
        <p:txBody>
          <a:bodyPr/>
          <a:lstStyle/>
          <a:p>
            <a:pPr eaLnBrk="1" hangingPunct="1">
              <a:lnSpc>
                <a:spcPct val="90000"/>
              </a:lnSpc>
            </a:pPr>
            <a:r>
              <a:rPr lang="en-US" altLang="en-US" sz="2000" smtClean="0"/>
              <a:t>Work exclusively in hospital-based practice</a:t>
            </a:r>
          </a:p>
          <a:p>
            <a:pPr lvl="1" eaLnBrk="1" hangingPunct="1">
              <a:lnSpc>
                <a:spcPct val="90000"/>
              </a:lnSpc>
            </a:pPr>
            <a:r>
              <a:rPr lang="en-US" altLang="en-US" sz="1800" smtClean="0"/>
              <a:t>In an academic environment</a:t>
            </a:r>
          </a:p>
          <a:p>
            <a:pPr lvl="1" eaLnBrk="1" hangingPunct="1">
              <a:lnSpc>
                <a:spcPct val="90000"/>
              </a:lnSpc>
            </a:pPr>
            <a:r>
              <a:rPr lang="en-US" altLang="en-US" sz="1800" smtClean="0"/>
              <a:t>In a community environment</a:t>
            </a:r>
          </a:p>
          <a:p>
            <a:pPr eaLnBrk="1" hangingPunct="1">
              <a:lnSpc>
                <a:spcPct val="90000"/>
              </a:lnSpc>
            </a:pPr>
            <a:r>
              <a:rPr lang="en-US" altLang="en-US" sz="2000" smtClean="0"/>
              <a:t>Work exclusively in an outpatient-based practice</a:t>
            </a:r>
          </a:p>
          <a:p>
            <a:pPr lvl="1" eaLnBrk="1" hangingPunct="1">
              <a:lnSpc>
                <a:spcPct val="90000"/>
              </a:lnSpc>
            </a:pPr>
            <a:r>
              <a:rPr lang="en-US" altLang="en-US" sz="1800" smtClean="0"/>
              <a:t>As clinicians </a:t>
            </a:r>
          </a:p>
          <a:p>
            <a:pPr lvl="1" eaLnBrk="1" hangingPunct="1">
              <a:lnSpc>
                <a:spcPct val="90000"/>
              </a:lnSpc>
            </a:pPr>
            <a:r>
              <a:rPr lang="en-US" altLang="en-US" sz="1800" smtClean="0"/>
              <a:t>As clinician-educators</a:t>
            </a:r>
          </a:p>
          <a:p>
            <a:pPr lvl="1" eaLnBrk="1" hangingPunct="1">
              <a:lnSpc>
                <a:spcPct val="90000"/>
              </a:lnSpc>
            </a:pPr>
            <a:r>
              <a:rPr lang="en-US" altLang="en-US" sz="1800" smtClean="0"/>
              <a:t>As clinician-educator, researcher</a:t>
            </a:r>
          </a:p>
          <a:p>
            <a:pPr eaLnBrk="1" hangingPunct="1">
              <a:lnSpc>
                <a:spcPct val="90000"/>
              </a:lnSpc>
            </a:pPr>
            <a:r>
              <a:rPr lang="en-US" altLang="en-US" sz="2000" smtClean="0"/>
              <a:t>Combine the two</a:t>
            </a:r>
          </a:p>
        </p:txBody>
      </p:sp>
      <p:pic>
        <p:nvPicPr>
          <p:cNvPr id="8196" name="Picture 11" descr="PICURounds_Y5S137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792413"/>
            <a:ext cx="4038600" cy="2690812"/>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Are there thresholds?</a:t>
            </a:r>
          </a:p>
        </p:txBody>
      </p:sp>
      <p:pic>
        <p:nvPicPr>
          <p:cNvPr id="2" name="Picture 1"/>
          <p:cNvPicPr>
            <a:picLocks noChangeAspect="1"/>
          </p:cNvPicPr>
          <p:nvPr/>
        </p:nvPicPr>
        <p:blipFill>
          <a:blip r:embed="rId2"/>
          <a:stretch>
            <a:fillRect/>
          </a:stretch>
        </p:blipFill>
        <p:spPr>
          <a:xfrm>
            <a:off x="445770" y="5820727"/>
            <a:ext cx="3533775" cy="352425"/>
          </a:xfrm>
          <a:prstGeom prst="rect">
            <a:avLst/>
          </a:prstGeom>
        </p:spPr>
      </p:pic>
      <p:pic>
        <p:nvPicPr>
          <p:cNvPr id="4" name="Chart Placeholder 3"/>
          <p:cNvPicPr>
            <a:picLocks noGrp="1" noChangeAspect="1"/>
          </p:cNvPicPr>
          <p:nvPr>
            <p:ph type="chart" idx="1"/>
          </p:nvPr>
        </p:nvPicPr>
        <p:blipFill>
          <a:blip r:embed="rId3"/>
          <a:stretch>
            <a:fillRect/>
          </a:stretch>
        </p:blipFill>
        <p:spPr>
          <a:xfrm>
            <a:off x="434340" y="1714500"/>
            <a:ext cx="8077200" cy="3810000"/>
          </a:xfrm>
          <a:prstGeom prst="rect">
            <a:avLst/>
          </a:prstGeom>
        </p:spPr>
      </p:pic>
      <p:sp>
        <p:nvSpPr>
          <p:cNvPr id="5" name="TextBox 4"/>
          <p:cNvSpPr txBox="1"/>
          <p:nvPr/>
        </p:nvSpPr>
        <p:spPr>
          <a:xfrm>
            <a:off x="152400" y="6211669"/>
            <a:ext cx="7757160" cy="646331"/>
          </a:xfrm>
          <a:prstGeom prst="rect">
            <a:avLst/>
          </a:prstGeom>
          <a:noFill/>
        </p:spPr>
        <p:txBody>
          <a:bodyPr wrap="square" rtlCol="0">
            <a:spAutoFit/>
          </a:bodyPr>
          <a:lstStyle/>
          <a:p>
            <a:r>
              <a:rPr lang="en-US" dirty="0" smtClean="0"/>
              <a:t>Please note the small #s of responses from PDs here—30-40 responded. May not be representative.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When are interviews offered?</a:t>
            </a:r>
          </a:p>
        </p:txBody>
      </p:sp>
      <p:pic>
        <p:nvPicPr>
          <p:cNvPr id="2" name="Picture 1"/>
          <p:cNvPicPr>
            <a:picLocks noChangeAspect="1"/>
          </p:cNvPicPr>
          <p:nvPr/>
        </p:nvPicPr>
        <p:blipFill>
          <a:blip r:embed="rId3"/>
          <a:stretch>
            <a:fillRect/>
          </a:stretch>
        </p:blipFill>
        <p:spPr>
          <a:xfrm>
            <a:off x="381000" y="6274435"/>
            <a:ext cx="3533775" cy="352425"/>
          </a:xfrm>
          <a:prstGeom prst="rect">
            <a:avLst/>
          </a:prstGeom>
        </p:spPr>
      </p:pic>
      <p:pic>
        <p:nvPicPr>
          <p:cNvPr id="3" name="Picture 2"/>
          <p:cNvPicPr>
            <a:picLocks noChangeAspect="1"/>
          </p:cNvPicPr>
          <p:nvPr/>
        </p:nvPicPr>
        <p:blipFill>
          <a:blip r:embed="rId4"/>
          <a:stretch>
            <a:fillRect/>
          </a:stretch>
        </p:blipFill>
        <p:spPr>
          <a:xfrm>
            <a:off x="342900" y="1732280"/>
            <a:ext cx="8201025" cy="395287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 PDs think is important in predicting success in residency?</a:t>
            </a:r>
            <a:endParaRPr lang="en-US" sz="3200" dirty="0"/>
          </a:p>
        </p:txBody>
      </p:sp>
      <p:pic>
        <p:nvPicPr>
          <p:cNvPr id="4" name="Chart Placeholder 3"/>
          <p:cNvPicPr>
            <a:picLocks noGrp="1" noChangeAspect="1"/>
          </p:cNvPicPr>
          <p:nvPr>
            <p:ph type="chart" idx="1"/>
          </p:nvPr>
        </p:nvPicPr>
        <p:blipFill>
          <a:blip r:embed="rId2"/>
          <a:stretch>
            <a:fillRect/>
          </a:stretch>
        </p:blipFill>
        <p:spPr>
          <a:xfrm>
            <a:off x="533400" y="1981200"/>
            <a:ext cx="7858125" cy="3952875"/>
          </a:xfrm>
          <a:prstGeom prst="rect">
            <a:avLst/>
          </a:prstGeom>
        </p:spPr>
      </p:pic>
      <p:pic>
        <p:nvPicPr>
          <p:cNvPr id="5" name="Picture 4"/>
          <p:cNvPicPr>
            <a:picLocks noChangeAspect="1"/>
          </p:cNvPicPr>
          <p:nvPr/>
        </p:nvPicPr>
        <p:blipFill>
          <a:blip r:embed="rId3"/>
          <a:stretch>
            <a:fillRect/>
          </a:stretch>
        </p:blipFill>
        <p:spPr>
          <a:xfrm>
            <a:off x="518160" y="6172200"/>
            <a:ext cx="3529890" cy="353599"/>
          </a:xfrm>
          <a:prstGeom prst="rect">
            <a:avLst/>
          </a:prstGeom>
        </p:spPr>
      </p:pic>
    </p:spTree>
    <p:extLst>
      <p:ext uri="{BB962C8B-B14F-4D97-AF65-F5344CB8AC3E}">
        <p14:creationId xmlns:p14="http://schemas.microsoft.com/office/powerpoint/2010/main" val="1782735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r>
              <a:rPr lang="en-US" altLang="en-US" smtClean="0"/>
              <a:t>How many applications did students submit?</a:t>
            </a:r>
          </a:p>
        </p:txBody>
      </p:sp>
      <p:pic>
        <p:nvPicPr>
          <p:cNvPr id="2" name="Picture 1"/>
          <p:cNvPicPr>
            <a:picLocks noChangeAspect="1"/>
          </p:cNvPicPr>
          <p:nvPr/>
        </p:nvPicPr>
        <p:blipFill>
          <a:blip r:embed="rId2"/>
          <a:stretch>
            <a:fillRect/>
          </a:stretch>
        </p:blipFill>
        <p:spPr>
          <a:xfrm>
            <a:off x="762000" y="6055715"/>
            <a:ext cx="7019925" cy="704850"/>
          </a:xfrm>
          <a:prstGeom prst="rect">
            <a:avLst/>
          </a:prstGeom>
        </p:spPr>
      </p:pic>
      <p:pic>
        <p:nvPicPr>
          <p:cNvPr id="3" name="Picture 2"/>
          <p:cNvPicPr>
            <a:picLocks noChangeAspect="1"/>
          </p:cNvPicPr>
          <p:nvPr/>
        </p:nvPicPr>
        <p:blipFill>
          <a:blip r:embed="rId3"/>
          <a:stretch>
            <a:fillRect/>
          </a:stretch>
        </p:blipFill>
        <p:spPr>
          <a:xfrm>
            <a:off x="914400" y="1804987"/>
            <a:ext cx="6553200" cy="394116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altLang="en-US" sz="3300" dirty="0" smtClean="0"/>
              <a:t>What subspecialties did pediatricians choose?</a:t>
            </a:r>
            <a:endParaRPr lang="en-US" altLang="en-US" dirty="0" smtClean="0"/>
          </a:p>
        </p:txBody>
      </p:sp>
      <p:sp>
        <p:nvSpPr>
          <p:cNvPr id="21509" name="TextBox 1"/>
          <p:cNvSpPr txBox="1">
            <a:spLocks noChangeArrowheads="1"/>
          </p:cNvSpPr>
          <p:nvPr/>
        </p:nvSpPr>
        <p:spPr bwMode="auto">
          <a:xfrm>
            <a:off x="1905000" y="6478588"/>
            <a:ext cx="1301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charset="0"/>
              <a:buChar char="•"/>
              <a:defRPr sz="3200">
                <a:solidFill>
                  <a:schemeClr val="tx1"/>
                </a:solidFill>
                <a:latin typeface="Lucida Grande" charset="0"/>
                <a:ea typeface="MS PGothic" pitchFamily="34" charset="-128"/>
              </a:defRPr>
            </a:lvl1pPr>
            <a:lvl2pPr marL="742950" indent="-285750">
              <a:spcBef>
                <a:spcPct val="20000"/>
              </a:spcBef>
              <a:buClr>
                <a:schemeClr val="accent2"/>
              </a:buClr>
              <a:buFont typeface="Wingdings" pitchFamily="2" charset="2"/>
              <a:buChar char="w"/>
              <a:defRPr sz="2800">
                <a:solidFill>
                  <a:schemeClr val="tx1"/>
                </a:solidFill>
                <a:latin typeface="Lucida Grande" charset="0"/>
                <a:ea typeface="MS PGothic" pitchFamily="34" charset="-128"/>
              </a:defRPr>
            </a:lvl2pPr>
            <a:lvl3pPr marL="1143000" indent="-228600">
              <a:spcBef>
                <a:spcPct val="20000"/>
              </a:spcBef>
              <a:buClr>
                <a:schemeClr val="accent1"/>
              </a:buClr>
              <a:buFont typeface="Wingdings" pitchFamily="2" charset="2"/>
              <a:buChar char="§"/>
              <a:defRPr sz="2400">
                <a:solidFill>
                  <a:schemeClr val="tx1"/>
                </a:solidFill>
                <a:latin typeface="Lucida Grande" charset="0"/>
                <a:ea typeface="MS PGothic" pitchFamily="34" charset="-128"/>
              </a:defRPr>
            </a:lvl3pPr>
            <a:lvl4pPr marL="1600200" indent="-228600">
              <a:spcBef>
                <a:spcPct val="20000"/>
              </a:spcBef>
              <a:buClr>
                <a:schemeClr val="accent2"/>
              </a:buClr>
              <a:buFont typeface="Times" charset="0"/>
              <a:buChar char="•"/>
              <a:defRPr sz="2000">
                <a:solidFill>
                  <a:schemeClr val="tx1"/>
                </a:solidFill>
                <a:latin typeface="Lucida Grande" charset="0"/>
                <a:ea typeface="MS PGothic" pitchFamily="34" charset="-128"/>
              </a:defRPr>
            </a:lvl4pPr>
            <a:lvl5pPr marL="2057400" indent="-228600">
              <a:spcBef>
                <a:spcPct val="20000"/>
              </a:spcBef>
              <a:buClr>
                <a:schemeClr val="tx2"/>
              </a:buClr>
              <a:buFont typeface="Wingdings" pitchFamily="2" charset="2"/>
              <a:buChar char="§"/>
              <a:defRPr sz="2000">
                <a:solidFill>
                  <a:schemeClr val="tx1"/>
                </a:solidFill>
                <a:latin typeface="Lucida Grande"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2000">
                <a:solidFill>
                  <a:schemeClr val="tx1"/>
                </a:solidFill>
                <a:latin typeface="Lucida Grande" charset="0"/>
                <a:ea typeface="MS PGothic" pitchFamily="34" charset="-128"/>
              </a:defRPr>
            </a:lvl9pPr>
          </a:lstStyle>
          <a:p>
            <a:pPr>
              <a:spcBef>
                <a:spcPct val="0"/>
              </a:spcBef>
              <a:buClrTx/>
              <a:buFontTx/>
              <a:buNone/>
            </a:pPr>
            <a:r>
              <a:rPr lang="en-US" altLang="en-US" sz="800" dirty="0" smtClean="0">
                <a:latin typeface="Tahoma" pitchFamily="34" charset="0"/>
              </a:rPr>
              <a:t>2015</a:t>
            </a:r>
            <a:endParaRPr lang="en-US" altLang="en-US" sz="800" dirty="0">
              <a:latin typeface="Tahoma" pitchFamily="34" charset="0"/>
            </a:endParaRPr>
          </a:p>
        </p:txBody>
      </p:sp>
      <p:pic>
        <p:nvPicPr>
          <p:cNvPr id="2" name="Picture 1"/>
          <p:cNvPicPr>
            <a:picLocks noChangeAspect="1"/>
          </p:cNvPicPr>
          <p:nvPr/>
        </p:nvPicPr>
        <p:blipFill>
          <a:blip r:embed="rId3"/>
          <a:stretch>
            <a:fillRect/>
          </a:stretch>
        </p:blipFill>
        <p:spPr>
          <a:xfrm>
            <a:off x="156210" y="1752599"/>
            <a:ext cx="8378190" cy="4543629"/>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02388"/>
            <a:ext cx="5803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Pediatricians can:</a:t>
            </a:r>
          </a:p>
        </p:txBody>
      </p:sp>
      <p:sp>
        <p:nvSpPr>
          <p:cNvPr id="9219" name="Rectangle 3"/>
          <p:cNvSpPr>
            <a:spLocks noGrp="1" noChangeArrowheads="1"/>
          </p:cNvSpPr>
          <p:nvPr>
            <p:ph type="body" sz="half" idx="1"/>
          </p:nvPr>
        </p:nvSpPr>
        <p:spPr/>
        <p:txBody>
          <a:bodyPr/>
          <a:lstStyle/>
          <a:p>
            <a:pPr eaLnBrk="1" hangingPunct="1"/>
            <a:r>
              <a:rPr lang="en-US" altLang="en-US" sz="2800" dirty="0" smtClean="0"/>
              <a:t>Focus on health policy &amp; public health</a:t>
            </a:r>
          </a:p>
          <a:p>
            <a:pPr eaLnBrk="1" hangingPunct="1"/>
            <a:r>
              <a:rPr lang="en-US" altLang="en-US" sz="2800" dirty="0" smtClean="0"/>
              <a:t>Focus on advocacy</a:t>
            </a:r>
          </a:p>
          <a:p>
            <a:pPr eaLnBrk="1" hangingPunct="1"/>
            <a:r>
              <a:rPr lang="en-US" altLang="en-US" sz="2800" dirty="0" smtClean="0"/>
              <a:t>Participate in international health opportunities</a:t>
            </a:r>
          </a:p>
          <a:p>
            <a:pPr eaLnBrk="1" hangingPunct="1"/>
            <a:r>
              <a:rPr lang="en-US" altLang="en-US" sz="2800" dirty="0" smtClean="0"/>
              <a:t>Focus on research—basic science, translational, clinical</a:t>
            </a:r>
          </a:p>
        </p:txBody>
      </p:sp>
      <p:pic>
        <p:nvPicPr>
          <p:cNvPr id="9220" name="Picture 5" descr="tanzania_children_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7125" y="1874838"/>
            <a:ext cx="3460750" cy="4525962"/>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4"/>
          <p:cNvSpPr>
            <a:spLocks noGrp="1"/>
          </p:cNvSpPr>
          <p:nvPr>
            <p:ph type="title"/>
          </p:nvPr>
        </p:nvSpPr>
        <p:spPr/>
        <p:txBody>
          <a:bodyPr/>
          <a:lstStyle/>
          <a:p>
            <a:r>
              <a:rPr lang="en-US" altLang="en-US" smtClean="0"/>
              <a:t>My Residency Classmates</a:t>
            </a:r>
          </a:p>
        </p:txBody>
      </p:sp>
      <p:pic>
        <p:nvPicPr>
          <p:cNvPr id="119810" name="Picture 5" descr="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724400"/>
            <a:ext cx="27432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25908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9"/>
          <p:cNvPicPr>
            <a:picLocks noChangeAspect="1"/>
          </p:cNvPicPr>
          <p:nvPr/>
        </p:nvPicPr>
        <p:blipFill>
          <a:blip r:embed="rId6">
            <a:extLst>
              <a:ext uri="{28A0092B-C50C-407E-A947-70E740481C1C}">
                <a14:useLocalDpi xmlns:a14="http://schemas.microsoft.com/office/drawing/2010/main" val="0"/>
              </a:ext>
            </a:extLst>
          </a:blip>
          <a:srcRect t="16853"/>
          <a:stretch>
            <a:fillRect/>
          </a:stretch>
        </p:blipFill>
        <p:spPr bwMode="auto">
          <a:xfrm>
            <a:off x="5257800" y="4343400"/>
            <a:ext cx="3987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10"/>
          <p:cNvPicPr>
            <a:picLocks noChangeAspect="1"/>
          </p:cNvPicPr>
          <p:nvPr/>
        </p:nvPicPr>
        <p:blipFill>
          <a:blip r:embed="rId7">
            <a:extLst>
              <a:ext uri="{28A0092B-C50C-407E-A947-70E740481C1C}">
                <a14:useLocalDpi xmlns:a14="http://schemas.microsoft.com/office/drawing/2010/main" val="0"/>
              </a:ext>
            </a:extLst>
          </a:blip>
          <a:srcRect t="8392"/>
          <a:stretch>
            <a:fillRect/>
          </a:stretch>
        </p:blipFill>
        <p:spPr bwMode="auto">
          <a:xfrm>
            <a:off x="-36513" y="4670425"/>
            <a:ext cx="2387601"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11"/>
          <p:cNvPicPr>
            <a:picLocks noChangeAspect="1"/>
          </p:cNvPicPr>
          <p:nvPr/>
        </p:nvPicPr>
        <p:blipFill>
          <a:blip r:embed="rId8">
            <a:extLst>
              <a:ext uri="{28A0092B-C50C-407E-A947-70E740481C1C}">
                <a14:useLocalDpi xmlns:a14="http://schemas.microsoft.com/office/drawing/2010/main" val="0"/>
              </a:ext>
            </a:extLst>
          </a:blip>
          <a:srcRect t="4449" b="23116"/>
          <a:stretch>
            <a:fillRect/>
          </a:stretch>
        </p:blipFill>
        <p:spPr bwMode="auto">
          <a:xfrm>
            <a:off x="1447800" y="3048000"/>
            <a:ext cx="18097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13"/>
          <p:cNvPicPr>
            <a:picLocks noChangeAspect="1"/>
          </p:cNvPicPr>
          <p:nvPr/>
        </p:nvPicPr>
        <p:blipFill>
          <a:blip r:embed="rId9">
            <a:extLst>
              <a:ext uri="{28A0092B-C50C-407E-A947-70E740481C1C}">
                <a14:useLocalDpi xmlns:a14="http://schemas.microsoft.com/office/drawing/2010/main" val="0"/>
              </a:ext>
            </a:extLst>
          </a:blip>
          <a:srcRect l="17531" t="6502" r="15144" b="46503"/>
          <a:stretch>
            <a:fillRect/>
          </a:stretch>
        </p:blipFill>
        <p:spPr bwMode="auto">
          <a:xfrm>
            <a:off x="5867400" y="1676400"/>
            <a:ext cx="328453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34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4"/>
          <p:cNvSpPr>
            <a:spLocks noGrp="1"/>
          </p:cNvSpPr>
          <p:nvPr>
            <p:ph type="title"/>
          </p:nvPr>
        </p:nvSpPr>
        <p:spPr/>
        <p:txBody>
          <a:bodyPr/>
          <a:lstStyle/>
          <a:p>
            <a:r>
              <a:rPr lang="en-US" altLang="en-US" smtClean="0"/>
              <a:t>Classmates w/ Traditional Subspecialty Academic Jobs</a:t>
            </a:r>
          </a:p>
        </p:txBody>
      </p:sp>
      <p:pic>
        <p:nvPicPr>
          <p:cNvPr id="1208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33147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6"/>
          <p:cNvSpPr>
            <a:spLocks noChangeArrowheads="1"/>
          </p:cNvSpPr>
          <p:nvPr/>
        </p:nvSpPr>
        <p:spPr bwMode="auto">
          <a:xfrm>
            <a:off x="3505200" y="175260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800"/>
              <a:t>Dr. Martin studies the impact of nutrition on the development of innate immunity in premature infants and its effect on acute short-term morbidities and long-term outcomes.</a:t>
            </a:r>
          </a:p>
        </p:txBody>
      </p:sp>
      <p:sp>
        <p:nvSpPr>
          <p:cNvPr id="120836" name="Rectangle 7"/>
          <p:cNvSpPr>
            <a:spLocks noChangeArrowheads="1"/>
          </p:cNvSpPr>
          <p:nvPr/>
        </p:nvSpPr>
        <p:spPr bwMode="auto">
          <a:xfrm>
            <a:off x="3505200" y="3124200"/>
            <a:ext cx="478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800"/>
              <a:t>Beth Israel Deaconess Medical Center</a:t>
            </a:r>
          </a:p>
        </p:txBody>
      </p:sp>
      <p:pic>
        <p:nvPicPr>
          <p:cNvPr id="12083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81400"/>
            <a:ext cx="23622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9"/>
          <p:cNvSpPr>
            <a:spLocks noChangeArrowheads="1"/>
          </p:cNvSpPr>
          <p:nvPr/>
        </p:nvSpPr>
        <p:spPr bwMode="auto">
          <a:xfrm>
            <a:off x="5791200" y="4028638"/>
            <a:ext cx="3352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800" dirty="0"/>
              <a:t>Jordan Symons, MD, is an Associate Professor of Pediatrics at the University of Washington and Director of the Acute Dialysis Program at Seattle Children’s, where he treats general nephrology, kidney transplant and dialysis patients. </a:t>
            </a:r>
          </a:p>
        </p:txBody>
      </p:sp>
    </p:spTree>
    <p:extLst>
      <p:ext uri="{BB962C8B-B14F-4D97-AF65-F5344CB8AC3E}">
        <p14:creationId xmlns:p14="http://schemas.microsoft.com/office/powerpoint/2010/main" val="2178435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bar">
  <a:themeElements>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fontScheme name="Lightbar">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2004:Templates:Presentations:Designs:Lightbar</Template>
  <TotalTime>21371</TotalTime>
  <Words>2154</Words>
  <Application>Microsoft Office PowerPoint</Application>
  <PresentationFormat>On-screen Show (4:3)</PresentationFormat>
  <Paragraphs>272</Paragraphs>
  <Slides>64</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ＭＳ Ｐゴシック</vt:lpstr>
      <vt:lpstr>ＭＳ Ｐゴシック</vt:lpstr>
      <vt:lpstr>Arial</vt:lpstr>
      <vt:lpstr>Calibri-Bold</vt:lpstr>
      <vt:lpstr>Lucida Grande</vt:lpstr>
      <vt:lpstr>Tahoma</vt:lpstr>
      <vt:lpstr>Times</vt:lpstr>
      <vt:lpstr>Times New Roman</vt:lpstr>
      <vt:lpstr>Wingdings</vt:lpstr>
      <vt:lpstr>Lightbar</vt:lpstr>
      <vt:lpstr>So, You Want To Go Into Pediatrics?</vt:lpstr>
      <vt:lpstr>What’s the attraction?</vt:lpstr>
      <vt:lpstr>Common Myths</vt:lpstr>
      <vt:lpstr>Pediatricians can:</vt:lpstr>
      <vt:lpstr>Pediatricians can:</vt:lpstr>
      <vt:lpstr>Pediatricians can:</vt:lpstr>
      <vt:lpstr>Pediatricians can:</vt:lpstr>
      <vt:lpstr>My Residency Classmates</vt:lpstr>
      <vt:lpstr>Classmates w/ Traditional Subspecialty Academic Jobs</vt:lpstr>
      <vt:lpstr>Others in Gen Peds practice</vt:lpstr>
      <vt:lpstr>Why I am now so glad I went into Pediatrics (quite different than why I chose Pediatrics, when I knew nothing) in no certain order:</vt:lpstr>
      <vt:lpstr>    Kathy Howard</vt:lpstr>
      <vt:lpstr>    Linda DiMeglio</vt:lpstr>
      <vt:lpstr>Paul Checchia</vt:lpstr>
      <vt:lpstr>How many pediatricians do we train per year?</vt:lpstr>
      <vt:lpstr>What percent of peds residents go into subspecialties?</vt:lpstr>
      <vt:lpstr>What do we know about recent residency graduates?</vt:lpstr>
      <vt:lpstr>In what practice setting do new grads work?</vt:lpstr>
      <vt:lpstr>What subspecialties did pediatricians choose?</vt:lpstr>
      <vt:lpstr>Where are the pediatricians?</vt:lpstr>
      <vt:lpstr>Are pediatricians happy?</vt:lpstr>
      <vt:lpstr>Now let’s get to what you really want to know…</vt:lpstr>
      <vt:lpstr>PowerPoint Presentation</vt:lpstr>
      <vt:lpstr>PowerPoint Presentation</vt:lpstr>
      <vt:lpstr>Overall Physician Compensation 2016</vt:lpstr>
      <vt:lpstr>Compensation by Geographic Area</vt:lpstr>
      <vt:lpstr>2016 Practice Setting Income</vt:lpstr>
      <vt:lpstr>Career Satisfaction</vt:lpstr>
      <vt:lpstr>Rewards of the Job</vt:lpstr>
      <vt:lpstr>Average salary by pediatric subspecialty</vt:lpstr>
      <vt:lpstr>Loan Repayment Options</vt:lpstr>
      <vt:lpstr>What do we know about the match in pediatrics?</vt:lpstr>
      <vt:lpstr>PowerPoint Presentation</vt:lpstr>
      <vt:lpstr>PowerPoint Presentation</vt:lpstr>
      <vt:lpstr>How Many Students Go Into Pediatrics?</vt:lpstr>
      <vt:lpstr>Where do Feinberg Students Go? Matches in Pediatrics 2005-2016</vt:lpstr>
      <vt:lpstr>Planning for next year</vt:lpstr>
      <vt:lpstr>Planning for residency match</vt:lpstr>
      <vt:lpstr>PowerPoint Presentation</vt:lpstr>
      <vt:lpstr>Bibliography</vt:lpstr>
      <vt:lpstr>Bibliography</vt:lpstr>
      <vt:lpstr>PowerPoint Presentation</vt:lpstr>
      <vt:lpstr>NRMP Charting Outcomes in the Match 2016</vt:lpstr>
      <vt:lpstr>Probability of Matching by Number of Programs Ranked</vt:lpstr>
      <vt:lpstr>Distribution of USMLE Step 1 Scores</vt:lpstr>
      <vt:lpstr>Distribution of USMLE Step 2 Scores</vt:lpstr>
      <vt:lpstr>Numbers of programs students rank</vt:lpstr>
      <vt:lpstr> Is it important to be AOA?</vt:lpstr>
      <vt:lpstr>How many have published?</vt:lpstr>
      <vt:lpstr>Done research?</vt:lpstr>
      <vt:lpstr>More comparative data 2016</vt:lpstr>
      <vt:lpstr>How do program directors select people to interview?</vt:lpstr>
      <vt:lpstr>Applicant Ranking What’s important?</vt:lpstr>
      <vt:lpstr>What about Couples Match?</vt:lpstr>
      <vt:lpstr>Reassuring Match Rates US Seniors</vt:lpstr>
      <vt:lpstr>Overall Match #s  US Allopathic graduates</vt:lpstr>
      <vt:lpstr>PowerPoint Presentation</vt:lpstr>
      <vt:lpstr>What about USMLE?</vt:lpstr>
      <vt:lpstr>USMLE Step 2</vt:lpstr>
      <vt:lpstr>Are there thresholds?</vt:lpstr>
      <vt:lpstr>When are interviews offered?</vt:lpstr>
      <vt:lpstr>What do PDs think is important in predicting success in residency?</vt:lpstr>
      <vt:lpstr>How many applications did students submit?</vt:lpstr>
      <vt:lpstr>What subspecialties did pediatricians choose?</vt:lpstr>
    </vt:vector>
  </TitlesOfParts>
  <Company>Children's Memorial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Go Into Pediatrics?</dc:title>
  <dc:creator>Children's Memorial Hospital</dc:creator>
  <cp:lastModifiedBy>Trainor, Jennifer L.</cp:lastModifiedBy>
  <cp:revision>129</cp:revision>
  <cp:lastPrinted>2014-01-13T04:46:05Z</cp:lastPrinted>
  <dcterms:created xsi:type="dcterms:W3CDTF">2011-02-23T21:59:00Z</dcterms:created>
  <dcterms:modified xsi:type="dcterms:W3CDTF">2017-01-26T18:06:25Z</dcterms:modified>
</cp:coreProperties>
</file>