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1920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712" userDrawn="1">
          <p15:clr>
            <a:srgbClr val="A4A3A4"/>
          </p15:clr>
        </p15:guide>
        <p15:guide id="2" pos="864" userDrawn="1">
          <p15:clr>
            <a:srgbClr val="A4A3A4"/>
          </p15:clr>
        </p15:guide>
        <p15:guide id="3" pos="19872" userDrawn="1">
          <p15:clr>
            <a:srgbClr val="A4A3A4"/>
          </p15:clr>
        </p15:guide>
        <p15:guide id="4" orient="horz" pos="5904" userDrawn="1">
          <p15:clr>
            <a:srgbClr val="A4A3A4"/>
          </p15:clr>
        </p15:guide>
        <p15:guide id="5" orient="horz" pos="8208" userDrawn="1">
          <p15:clr>
            <a:srgbClr val="A4A3A4"/>
          </p15:clr>
        </p15:guide>
        <p15:guide id="6" orient="horz" pos="78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E0"/>
    <a:srgbClr val="5D5E95"/>
    <a:srgbClr val="424385"/>
    <a:srgbClr val="6D6E71"/>
    <a:srgbClr val="414385"/>
    <a:srgbClr val="520063"/>
    <a:srgbClr val="6300A4"/>
    <a:srgbClr val="5900A4"/>
    <a:srgbClr val="5200A4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8" autoAdjust="0"/>
    <p:restoredTop sz="96327" autoAdjust="0"/>
  </p:normalViewPr>
  <p:slideViewPr>
    <p:cSldViewPr>
      <p:cViewPr varScale="1">
        <p:scale>
          <a:sx n="22" d="100"/>
          <a:sy n="22" d="100"/>
        </p:scale>
        <p:origin x="1244" y="160"/>
      </p:cViewPr>
      <p:guideLst>
        <p:guide orient="horz" pos="11712"/>
        <p:guide pos="864"/>
        <p:guide pos="19872"/>
        <p:guide orient="horz" pos="5904"/>
        <p:guide orient="horz" pos="8208"/>
        <p:guide orient="horz" pos="7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138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carolynhu\Desktop\Sink%20files\Sink-%20pooled%20final%20survey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carolynhu\Desktop\Sink%20files\Ho%20-%20Scrub%20Sink%20QI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/>
                </a:solidFill>
                <a:latin typeface=""/>
                <a:ea typeface="+mn-ea"/>
                <a:cs typeface="+mn-cs"/>
              </a:defRPr>
            </a:pPr>
            <a:r>
              <a:rPr lang="en-US" sz="2200" b="1" dirty="0">
                <a:solidFill>
                  <a:schemeClr val="tx1"/>
                </a:solidFill>
              </a:rPr>
              <a:t>Figure 3. Bold Arial</a:t>
            </a:r>
            <a:r>
              <a:rPr lang="en-US" sz="2200" b="1" baseline="0" dirty="0">
                <a:solidFill>
                  <a:schemeClr val="tx1"/>
                </a:solidFill>
              </a:rPr>
              <a:t> 22 for figure title</a:t>
            </a:r>
          </a:p>
          <a:p>
            <a:pPr>
              <a:defRPr sz="2200">
                <a:solidFill>
                  <a:schemeClr val="tx1"/>
                </a:solidFill>
              </a:defRPr>
            </a:pPr>
            <a:r>
              <a:rPr lang="en-US" sz="2200" baseline="0" dirty="0">
                <a:solidFill>
                  <a:schemeClr val="tx1"/>
                </a:solidFill>
              </a:rPr>
              <a:t>Not bold Arial 22 for figure description</a:t>
            </a:r>
            <a:endParaRPr lang="en-US" sz="22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/>
              </a:solidFill>
              <a:latin typeface="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5D5E95"/>
            </a:solidFill>
          </c:spPr>
          <c:dPt>
            <c:idx val="0"/>
            <c:bubble3D val="0"/>
            <c:spPr>
              <a:solidFill>
                <a:srgbClr val="5D5E9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81-2547-816F-DF2282C5756E}"/>
              </c:ext>
            </c:extLst>
          </c:dPt>
          <c:dPt>
            <c:idx val="1"/>
            <c:bubble3D val="0"/>
            <c:spPr>
              <a:solidFill>
                <a:srgbClr val="D1D1E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81-2547-816F-DF2282C5756E}"/>
              </c:ext>
            </c:extLst>
          </c:dPt>
          <c:cat>
            <c:strRef>
              <c:f>'only summed'!$L$127:$L$128</c:f>
              <c:strCache>
                <c:ptCount val="2"/>
                <c:pt idx="0">
                  <c:v>Proportion of scrubs performed with only soap and water</c:v>
                </c:pt>
                <c:pt idx="1">
                  <c:v>Proportion of scrubs performed with other methods</c:v>
                </c:pt>
              </c:strCache>
            </c:strRef>
          </c:cat>
          <c:val>
            <c:numRef>
              <c:f>'only summed'!$M$127:$M$128</c:f>
              <c:numCache>
                <c:formatCode>General</c:formatCode>
                <c:ptCount val="2"/>
                <c:pt idx="0">
                  <c:v>219</c:v>
                </c:pt>
                <c:pt idx="1">
                  <c:v>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81-2547-816F-DF2282C575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/>
                </a:solidFill>
                <a:latin typeface=""/>
                <a:ea typeface="+mn-ea"/>
                <a:cs typeface="+mn-cs"/>
              </a:defRPr>
            </a:pPr>
            <a:r>
              <a:rPr lang="en-US" sz="2200" b="1" dirty="0">
                <a:latin typeface=""/>
              </a:rPr>
              <a:t>Figure 2. Arial Bold 22 for</a:t>
            </a:r>
            <a:r>
              <a:rPr lang="en-US" sz="2200" b="1" baseline="0" dirty="0">
                <a:latin typeface=""/>
              </a:rPr>
              <a:t> figure title</a:t>
            </a:r>
            <a:endParaRPr lang="en-US" sz="2200" b="1" dirty="0">
              <a:latin typeface="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/>
              </a:solidFill>
              <a:latin typeface="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797BC"/>
            </a:solidFill>
            <a:ln>
              <a:solidFill>
                <a:srgbClr val="9797BC"/>
              </a:solidFill>
            </a:ln>
            <a:effectLst/>
          </c:spPr>
          <c:invertIfNegative val="0"/>
          <c:cat>
            <c:strRef>
              <c:f>'LANDSBERG no HW by floor'!$O$9:$O$12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'LANDSBERG no HW by floor'!$R$9:$R$12</c:f>
              <c:numCache>
                <c:formatCode>General</c:formatCode>
                <c:ptCount val="4"/>
                <c:pt idx="0">
                  <c:v>9.69</c:v>
                </c:pt>
                <c:pt idx="1">
                  <c:v>13.43</c:v>
                </c:pt>
                <c:pt idx="2">
                  <c:v>0</c:v>
                </c:pt>
                <c:pt idx="3">
                  <c:v>10.625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35-B744-9176-90BE91EB0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405840"/>
        <c:axId val="477408112"/>
      </c:barChart>
      <c:catAx>
        <c:axId val="477405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"/>
                    <a:ea typeface="+mn-ea"/>
                    <a:cs typeface="+mn-cs"/>
                  </a:defRPr>
                </a:pPr>
                <a:r>
                  <a:rPr lang="en-US" sz="1800" dirty="0">
                    <a:latin typeface=""/>
                  </a:rPr>
                  <a:t>Arial 18 for axis title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477408112"/>
        <c:crosses val="autoZero"/>
        <c:auto val="1"/>
        <c:lblAlgn val="ctr"/>
        <c:lblOffset val="100"/>
        <c:noMultiLvlLbl val="0"/>
      </c:catAx>
      <c:valAx>
        <c:axId val="47740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"/>
                    <a:ea typeface="+mn-ea"/>
                    <a:cs typeface="+mn-cs"/>
                  </a:defRPr>
                </a:pPr>
                <a:r>
                  <a:rPr lang="en-US" sz="1800" dirty="0">
                    <a:latin typeface=""/>
                  </a:rPr>
                  <a:t>Arial 18 for axis title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47740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122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defTabSz="932073"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279" y="0"/>
            <a:ext cx="3037121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algn="r" defTabSz="932073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79"/>
            <a:ext cx="3037122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defTabSz="932073">
              <a:defRPr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279" y="8832179"/>
            <a:ext cx="3037121" cy="4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algn="r" defTabSz="932073">
              <a:defRPr sz="1200"/>
            </a:lvl1pPr>
          </a:lstStyle>
          <a:p>
            <a:fld id="{E02D8853-1055-4E27-AD3E-216D3CAECB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56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A3AC5-F7F2-EE46-B958-40433FE9DF5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7563" y="1162050"/>
            <a:ext cx="53752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DFC5A-AF88-1747-91D8-5A35F878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61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DFC5A-AF88-1747-91D8-5A35F8780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2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4" y="5965825"/>
            <a:ext cx="27981275" cy="4114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F21F4-4704-4B6F-A58F-2A009BC94D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7FBF2-6062-4861-8B2B-0ABFA9C48E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27" y="1706566"/>
            <a:ext cx="6994525" cy="1536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152" y="1706566"/>
            <a:ext cx="20832763" cy="1536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A2BD1-2F2B-423F-B3C9-9CB1753385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7CB8-CE60-4793-A3DF-94EB43378E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2339645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8139118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7F496-85AD-4CD4-8509-A0C4A5B4D2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150" y="5548318"/>
            <a:ext cx="13912850" cy="11520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548318"/>
            <a:ext cx="13914438" cy="11520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487DB-8D07-42A9-A323-81FDA472EC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9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0D592-99AC-4007-A695-A672E8C60D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CE80E-55A6-403B-BC19-ED24A513B5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D7A50-5833-4232-8DDF-9F356AA44A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1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6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1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89A1D-19FB-4804-AA69-72ACEECBDA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2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2" y="1716090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2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09FD4-871C-40F3-8AD0-DB9DE752E5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706563"/>
            <a:ext cx="2797968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5548318"/>
            <a:ext cx="27979688" cy="1152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17495845"/>
            <a:ext cx="68580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defTabSz="2508250">
              <a:defRPr sz="3800"/>
            </a:lvl1pPr>
          </a:lstStyle>
          <a:p>
            <a:endParaRPr lang="en-US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7495845"/>
            <a:ext cx="10425112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ctr" defTabSz="2508250">
              <a:defRPr sz="3800"/>
            </a:lvl1pPr>
          </a:lstStyle>
          <a:p>
            <a:endParaRPr lang="en-US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7495845"/>
            <a:ext cx="68580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r" defTabSz="2508250">
              <a:defRPr sz="3800"/>
            </a:lvl1pPr>
          </a:lstStyle>
          <a:p>
            <a:fld id="{D89180E7-48B4-4579-B6C9-C14FF84EEA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2pPr>
      <a:lvl3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3pPr>
      <a:lvl4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4pPr>
      <a:lvl5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5pPr>
      <a:lvl6pPr marL="4572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6pPr>
      <a:lvl7pPr marL="9144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7pPr>
      <a:lvl8pPr marL="13716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8pPr>
      <a:lvl9pPr marL="18288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 New Roman" pitchFamily="18" charset="0"/>
        </a:defRPr>
      </a:lvl9pPr>
    </p:titleStyle>
    <p:bodyStyle>
      <a:lvl1pPr marL="939800" indent="-939800" algn="l" defTabSz="2508250" rtl="0" fontAlgn="base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  <a:cs typeface="+mn-cs"/>
        </a:defRPr>
      </a:lvl1pPr>
      <a:lvl2pPr marL="2038350" indent="-784226" algn="l" defTabSz="2508250" rtl="0" fontAlgn="base">
        <a:spcBef>
          <a:spcPct val="20000"/>
        </a:spcBef>
        <a:spcAft>
          <a:spcPct val="0"/>
        </a:spcAft>
        <a:buChar char="–"/>
        <a:defRPr sz="7700">
          <a:solidFill>
            <a:schemeClr val="tx1"/>
          </a:solidFill>
          <a:latin typeface="+mn-lt"/>
        </a:defRPr>
      </a:lvl2pPr>
      <a:lvl3pPr marL="3135314" indent="-627064" algn="l" defTabSz="2508250" rtl="0" fontAlgn="base">
        <a:spcBef>
          <a:spcPct val="20000"/>
        </a:spcBef>
        <a:spcAft>
          <a:spcPct val="0"/>
        </a:spcAft>
        <a:buChar char="•"/>
        <a:defRPr sz="6600">
          <a:solidFill>
            <a:schemeClr val="tx1"/>
          </a:solidFill>
          <a:latin typeface="+mn-lt"/>
        </a:defRPr>
      </a:lvl3pPr>
      <a:lvl4pPr marL="4389438" indent="-627064" algn="l" defTabSz="2508250" rtl="0" fontAlgn="base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</a:defRPr>
      </a:lvl4pPr>
      <a:lvl5pPr marL="5643564" indent="-627064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5pPr>
      <a:lvl6pPr marL="6100764" indent="-627064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6pPr>
      <a:lvl7pPr marL="6557964" indent="-627064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7pPr>
      <a:lvl8pPr marL="7015164" indent="-627064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8pPr>
      <a:lvl9pPr marL="7472364" indent="-627064" algn="l" defTabSz="2508250" rtl="0" fontAlgn="base">
        <a:spcBef>
          <a:spcPct val="20000"/>
        </a:spcBef>
        <a:spcAft>
          <a:spcPct val="0"/>
        </a:spcAft>
        <a:buChar char="»"/>
        <a:defRPr sz="5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5E95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249044B-EC83-2E23-3E68-B620B6395BEB}"/>
              </a:ext>
            </a:extLst>
          </p:cNvPr>
          <p:cNvSpPr>
            <a:spLocks noChangeAspect="1"/>
          </p:cNvSpPr>
          <p:nvPr/>
        </p:nvSpPr>
        <p:spPr bwMode="auto">
          <a:xfrm>
            <a:off x="0" y="0"/>
            <a:ext cx="32918400" cy="2560320"/>
          </a:xfrm>
          <a:prstGeom prst="rect">
            <a:avLst/>
          </a:prstGeom>
          <a:solidFill>
            <a:srgbClr val="5D5E95"/>
          </a:solidFill>
          <a:ln w="9525" cap="flat" cmpd="sng" algn="ctr">
            <a:solidFill>
              <a:srgbClr val="5D5E9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  <a:latin typeface=""/>
                <a:ea typeface="Times New Roman" panose="02020603050405020304" pitchFamily="18" charset="0"/>
                <a:cs typeface="Arial" panose="020B0604020202020204" pitchFamily="34" charset="0"/>
              </a:rPr>
              <a:t>Title is Arial 60 and will fill this entire space until the logo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aseline="30000">
                <a:solidFill>
                  <a:schemeClr val="bg1"/>
                </a:solidFill>
                <a:latin typeface=""/>
                <a:ea typeface="Times New Roman" panose="02020603050405020304" pitchFamily="18" charset="0"/>
                <a:cs typeface="Arial" panose="020B0604020202020204" pitchFamily="34" charset="0"/>
              </a:rPr>
              <a:t>1,2</a:t>
            </a:r>
            <a:r>
              <a:rPr lang="en-US" dirty="0">
                <a:solidFill>
                  <a:schemeClr val="bg1"/>
                </a:solidFill>
                <a:latin typeface=""/>
                <a:ea typeface="Times New Roman" panose="02020603050405020304" pitchFamily="18" charset="0"/>
                <a:cs typeface="Arial" panose="020B0604020202020204" pitchFamily="34" charset="0"/>
              </a:rPr>
              <a:t>, author list is Arial 24.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aseline="30000" dirty="0">
                <a:solidFill>
                  <a:schemeClr val="bg1"/>
                </a:solidFill>
                <a:latin typeface="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"/>
                <a:ea typeface="Times New Roman" panose="02020603050405020304" pitchFamily="18" charset="0"/>
                <a:cs typeface="Arial" panose="020B0604020202020204" pitchFamily="34" charset="0"/>
              </a:rPr>
              <a:t>Northwestern University Feinberg School of Medicine, other affiliations are also Arial 24. Additional logos can be incorporated around the NM/FSM one.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19CA6E3-4A05-5C92-9098-2D8FF3613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0236" y="914399"/>
            <a:ext cx="6490964" cy="91440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326A751-B699-E5FD-CAF5-D966E016AFC4}"/>
              </a:ext>
            </a:extLst>
          </p:cNvPr>
          <p:cNvSpPr txBox="1">
            <a:spLocks/>
          </p:cNvSpPr>
          <p:nvPr/>
        </p:nvSpPr>
        <p:spPr>
          <a:xfrm>
            <a:off x="457200" y="3017520"/>
            <a:ext cx="10515600" cy="3090672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noAutofit/>
          </a:bodyPr>
          <a:lstStyle/>
          <a:p>
            <a:r>
              <a:rPr lang="en-US" sz="3600" b="1" dirty="0">
                <a:solidFill>
                  <a:srgbClr val="424385"/>
                </a:solidFill>
                <a:latin typeface=""/>
              </a:rPr>
              <a:t>Background Arial 36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22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Spacing between sections is 0.5 inches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Margins on text boxes are default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 is aligned left, figures/tables are centered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F33FEC8-614C-7E89-3656-22B6D06459B7}"/>
              </a:ext>
            </a:extLst>
          </p:cNvPr>
          <p:cNvSpPr txBox="1">
            <a:spLocks/>
          </p:cNvSpPr>
          <p:nvPr/>
        </p:nvSpPr>
        <p:spPr>
          <a:xfrm>
            <a:off x="457200" y="8769838"/>
            <a:ext cx="10515600" cy="4346399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noAutofit/>
          </a:bodyPr>
          <a:lstStyle/>
          <a:p>
            <a:r>
              <a:rPr lang="en-US" sz="3600" b="1" dirty="0">
                <a:solidFill>
                  <a:srgbClr val="424385"/>
                </a:solidFill>
                <a:latin typeface=""/>
              </a:rPr>
              <a:t>Methods Arial 36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22</a:t>
            </a: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29753E-6ED9-9344-2EB5-68580404925E}"/>
              </a:ext>
            </a:extLst>
          </p:cNvPr>
          <p:cNvSpPr txBox="1">
            <a:spLocks/>
          </p:cNvSpPr>
          <p:nvPr/>
        </p:nvSpPr>
        <p:spPr>
          <a:xfrm>
            <a:off x="11430000" y="3017520"/>
            <a:ext cx="10058400" cy="14813280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spAutoFit/>
          </a:bodyPr>
          <a:lstStyle/>
          <a:p>
            <a:endParaRPr lang="en-US" sz="1800" dirty="0">
              <a:latin typeface="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13995D-B1BA-8A4A-DA1B-E77CD360B521}"/>
              </a:ext>
            </a:extLst>
          </p:cNvPr>
          <p:cNvSpPr txBox="1">
            <a:spLocks/>
          </p:cNvSpPr>
          <p:nvPr/>
        </p:nvSpPr>
        <p:spPr>
          <a:xfrm>
            <a:off x="21945600" y="3017520"/>
            <a:ext cx="10515600" cy="5120640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noAutofit/>
          </a:bodyPr>
          <a:lstStyle/>
          <a:p>
            <a:r>
              <a:rPr lang="en-US" sz="3600" b="1" dirty="0">
                <a:solidFill>
                  <a:srgbClr val="424385"/>
                </a:solidFill>
                <a:latin typeface=""/>
              </a:rPr>
              <a:t>Results Arial 36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22</a:t>
            </a: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EE72954-4AD9-8A7C-9B62-7D1BF4AB550E}"/>
              </a:ext>
            </a:extLst>
          </p:cNvPr>
          <p:cNvSpPr txBox="1">
            <a:spLocks/>
          </p:cNvSpPr>
          <p:nvPr/>
        </p:nvSpPr>
        <p:spPr>
          <a:xfrm>
            <a:off x="21945599" y="13421359"/>
            <a:ext cx="10515600" cy="4409441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noAutofit/>
          </a:bodyPr>
          <a:lstStyle/>
          <a:p>
            <a:r>
              <a:rPr lang="en-US" sz="3600" b="1" dirty="0">
                <a:solidFill>
                  <a:srgbClr val="424385"/>
                </a:solidFill>
                <a:latin typeface=""/>
              </a:rPr>
              <a:t>References Arial 36</a:t>
            </a:r>
            <a:endParaRPr lang="en-US" sz="3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22</a:t>
            </a:r>
          </a:p>
          <a:p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CA6324D-0D98-B42A-2CC5-EE6F09C8601C}"/>
              </a:ext>
            </a:extLst>
          </p:cNvPr>
          <p:cNvSpPr/>
          <p:nvPr/>
        </p:nvSpPr>
        <p:spPr bwMode="auto">
          <a:xfrm>
            <a:off x="0" y="18288000"/>
            <a:ext cx="32918400" cy="914400"/>
          </a:xfrm>
          <a:prstGeom prst="rect">
            <a:avLst/>
          </a:prstGeom>
          <a:solidFill>
            <a:srgbClr val="5D5E95"/>
          </a:solidFill>
          <a:ln w="9525" cap="flat" cmpd="sng" algn="ctr">
            <a:solidFill>
              <a:srgbClr val="5D5E9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b="1" i="1" dirty="0">
                <a:solidFill>
                  <a:schemeClr val="bg1"/>
                </a:solidFill>
                <a:latin typeface=""/>
                <a:ea typeface="Times New Roman" panose="02020603050405020304" pitchFamily="18" charset="0"/>
                <a:cs typeface="Arial" panose="020B0604020202020204" pitchFamily="34" charset="0"/>
              </a:rPr>
              <a:t>Acknowledgements</a:t>
            </a: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authors would like to acknowledge that this section is Arial 18, centered</a:t>
            </a:r>
            <a:endParaRPr lang="en-US" sz="1800" b="1" dirty="0">
              <a:solidFill>
                <a:schemeClr val="bg1"/>
              </a:solidFill>
              <a:latin typeface="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745E0-A910-583A-2F5B-BAF4B271ECCC}"/>
              </a:ext>
            </a:extLst>
          </p:cNvPr>
          <p:cNvSpPr txBox="1">
            <a:spLocks/>
          </p:cNvSpPr>
          <p:nvPr/>
        </p:nvSpPr>
        <p:spPr>
          <a:xfrm>
            <a:off x="21945599" y="8595360"/>
            <a:ext cx="10515600" cy="4370832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noAutofit/>
          </a:bodyPr>
          <a:lstStyle/>
          <a:p>
            <a:r>
              <a:rPr lang="en-US" sz="3600" b="1" dirty="0">
                <a:solidFill>
                  <a:srgbClr val="424385"/>
                </a:solidFill>
                <a:latin typeface=""/>
              </a:rPr>
              <a:t>Conclusions Arial 36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F4C770-D224-7ECD-D7BD-9697403032B8}"/>
              </a:ext>
            </a:extLst>
          </p:cNvPr>
          <p:cNvSpPr txBox="1">
            <a:spLocks/>
          </p:cNvSpPr>
          <p:nvPr/>
        </p:nvSpPr>
        <p:spPr>
          <a:xfrm>
            <a:off x="457200" y="13571220"/>
            <a:ext cx="10515600" cy="4259580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noAutofit/>
          </a:bodyPr>
          <a:lstStyle/>
          <a:p>
            <a:pPr algn="ctr"/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1. Bold Arial 22 for title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Arial 22 for description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9D2B1DA1-AE15-CD1E-797A-808DE4F05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158262"/>
              </p:ext>
            </p:extLst>
          </p:nvPr>
        </p:nvGraphicFramePr>
        <p:xfrm>
          <a:off x="12494259" y="12039600"/>
          <a:ext cx="8001000" cy="127543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992966">
                  <a:extLst>
                    <a:ext uri="{9D8B030D-6E8A-4147-A177-3AD203B41FA5}">
                      <a16:colId xmlns:a16="http://schemas.microsoft.com/office/drawing/2014/main" val="1037948577"/>
                    </a:ext>
                  </a:extLst>
                </a:gridCol>
                <a:gridCol w="2504017">
                  <a:extLst>
                    <a:ext uri="{9D8B030D-6E8A-4147-A177-3AD203B41FA5}">
                      <a16:colId xmlns:a16="http://schemas.microsoft.com/office/drawing/2014/main" val="1025889958"/>
                    </a:ext>
                  </a:extLst>
                </a:gridCol>
                <a:gridCol w="2504017">
                  <a:extLst>
                    <a:ext uri="{9D8B030D-6E8A-4147-A177-3AD203B41FA5}">
                      <a16:colId xmlns:a16="http://schemas.microsoft.com/office/drawing/2014/main" val="1237857905"/>
                    </a:ext>
                  </a:extLst>
                </a:gridCol>
              </a:tblGrid>
              <a:tr h="421991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"/>
                        </a:rPr>
                        <a:t>Bold</a:t>
                      </a:r>
                    </a:p>
                  </a:txBody>
                  <a:tcPr anchor="ctr"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"/>
                        </a:rPr>
                        <a:t>Arial 22</a:t>
                      </a:r>
                    </a:p>
                  </a:txBody>
                  <a:tcPr anchor="ctr"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"/>
                        </a:rPr>
                        <a:t>Title</a:t>
                      </a:r>
                    </a:p>
                  </a:txBody>
                  <a:tcPr anchor="ctr"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330023"/>
                  </a:ext>
                </a:extLst>
              </a:tr>
              <a:tr h="421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"/>
                        </a:rPr>
                        <a:t>Not Bold</a:t>
                      </a:r>
                    </a:p>
                  </a:txBody>
                  <a:tcPr anchor="ctr"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"/>
                        </a:rPr>
                        <a:t>Arial 22</a:t>
                      </a:r>
                    </a:p>
                  </a:txBody>
                  <a:tcPr marL="9525" marR="9525" marT="9525" marB="0" anchor="ctr"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"/>
                        </a:rPr>
                        <a:t>Content</a:t>
                      </a:r>
                    </a:p>
                  </a:txBody>
                  <a:tcPr marL="9525" marR="9525" marT="9525" marB="0" anchor="ctr"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45758"/>
                  </a:ext>
                </a:extLst>
              </a:tr>
              <a:tr h="421991"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072336"/>
                  </a:ext>
                </a:extLst>
              </a:tr>
            </a:tbl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C5CC87A4-6229-E55C-E1C7-49AF559C70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165371"/>
              </p:ext>
            </p:extLst>
          </p:nvPr>
        </p:nvGraphicFramePr>
        <p:xfrm>
          <a:off x="11465559" y="13543185"/>
          <a:ext cx="10022840" cy="413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0C1C4FE-D48C-3D20-FF2C-B805F0719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103522"/>
              </p:ext>
            </p:extLst>
          </p:nvPr>
        </p:nvGraphicFramePr>
        <p:xfrm>
          <a:off x="11944267" y="9181856"/>
          <a:ext cx="9029864" cy="2133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7536">
                  <a:extLst>
                    <a:ext uri="{9D8B030D-6E8A-4147-A177-3AD203B41FA5}">
                      <a16:colId xmlns:a16="http://schemas.microsoft.com/office/drawing/2014/main" val="1630256006"/>
                    </a:ext>
                  </a:extLst>
                </a:gridCol>
                <a:gridCol w="2893816">
                  <a:extLst>
                    <a:ext uri="{9D8B030D-6E8A-4147-A177-3AD203B41FA5}">
                      <a16:colId xmlns:a16="http://schemas.microsoft.com/office/drawing/2014/main" val="2004053064"/>
                    </a:ext>
                  </a:extLst>
                </a:gridCol>
                <a:gridCol w="2560981">
                  <a:extLst>
                    <a:ext uri="{9D8B030D-6E8A-4147-A177-3AD203B41FA5}">
                      <a16:colId xmlns:a16="http://schemas.microsoft.com/office/drawing/2014/main" val="1828015119"/>
                    </a:ext>
                  </a:extLst>
                </a:gridCol>
                <a:gridCol w="2457531">
                  <a:extLst>
                    <a:ext uri="{9D8B030D-6E8A-4147-A177-3AD203B41FA5}">
                      <a16:colId xmlns:a16="http://schemas.microsoft.com/office/drawing/2014/main" val="811872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"/>
                        </a:rPr>
                        <a:t>Bold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"/>
                        </a:rPr>
                        <a:t>Arial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903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"/>
                        </a:rPr>
                        <a:t>Arial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"/>
                        </a:rPr>
                        <a:t>Not bold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"/>
                        </a:rPr>
                        <a:t>Content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8742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680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595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tx1"/>
                        </a:solidFill>
                        <a:latin typeface="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31420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1772BBB4-723F-FD0A-8702-28BCF684DA64}"/>
              </a:ext>
            </a:extLst>
          </p:cNvPr>
          <p:cNvSpPr txBox="1"/>
          <p:nvPr/>
        </p:nvSpPr>
        <p:spPr>
          <a:xfrm>
            <a:off x="11430000" y="8688469"/>
            <a:ext cx="10058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"/>
              </a:rPr>
              <a:t>Table 1. Bold Arial 22 for table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2CFEF1-6866-A495-B393-BDF756A692D4}"/>
              </a:ext>
            </a:extLst>
          </p:cNvPr>
          <p:cNvSpPr txBox="1"/>
          <p:nvPr/>
        </p:nvSpPr>
        <p:spPr>
          <a:xfrm>
            <a:off x="11465559" y="11506200"/>
            <a:ext cx="1005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"/>
              </a:rPr>
              <a:t>Table 2. Bold Arial 22 for table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196A2B-3CC4-552B-12C7-457F7FB3C8C6}"/>
              </a:ext>
            </a:extLst>
          </p:cNvPr>
          <p:cNvSpPr txBox="1">
            <a:spLocks noChangeAspect="1"/>
          </p:cNvSpPr>
          <p:nvPr/>
        </p:nvSpPr>
        <p:spPr>
          <a:xfrm>
            <a:off x="457200" y="6564307"/>
            <a:ext cx="10515600" cy="1750695"/>
          </a:xfrm>
          <a:prstGeom prst="rect">
            <a:avLst/>
          </a:prstGeom>
          <a:solidFill>
            <a:schemeClr val="bg1"/>
          </a:solidFill>
        </p:spPr>
        <p:txBody>
          <a:bodyPr wrap="square" lIns="274320" tIns="274320" rIns="274320" bIns="274320" rtlCol="0">
            <a:noAutofit/>
          </a:bodyPr>
          <a:lstStyle/>
          <a:p>
            <a:r>
              <a:rPr lang="en-US" sz="3600" b="1" dirty="0">
                <a:solidFill>
                  <a:srgbClr val="424385"/>
                </a:solidFill>
                <a:latin typeface=""/>
              </a:rPr>
              <a:t>Objective Arial 36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22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230750C-4695-FABA-7B4F-F4C28BCC88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292067"/>
              </p:ext>
            </p:extLst>
          </p:nvPr>
        </p:nvGraphicFramePr>
        <p:xfrm>
          <a:off x="12441342" y="3392920"/>
          <a:ext cx="8106834" cy="5158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GG Bridge">
  <a:themeElements>
    <a:clrScheme name="GG Brid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G Bri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 Brid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 Brid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Data\Microsoft\Templates\GG Bridge.pot</Template>
  <TotalTime>12439</TotalTime>
  <Words>200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GG Bridge</vt:lpstr>
      <vt:lpstr>PowerPoint Presentation</vt:lpstr>
    </vt:vector>
  </TitlesOfParts>
  <Company>SFVAMC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D. Varosy, M.D</dc:creator>
  <cp:lastModifiedBy>Liza Rivnay</cp:lastModifiedBy>
  <cp:revision>136</cp:revision>
  <cp:lastPrinted>2002-09-26T20:21:33Z</cp:lastPrinted>
  <dcterms:created xsi:type="dcterms:W3CDTF">2002-04-02T23:37:14Z</dcterms:created>
  <dcterms:modified xsi:type="dcterms:W3CDTF">2023-11-15T19:25:39Z</dcterms:modified>
</cp:coreProperties>
</file>