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19" r:id="rId2"/>
    <p:sldId id="300" r:id="rId3"/>
    <p:sldId id="289" r:id="rId4"/>
    <p:sldId id="309" r:id="rId5"/>
    <p:sldId id="306" r:id="rId6"/>
    <p:sldId id="317" r:id="rId7"/>
    <p:sldId id="318" r:id="rId8"/>
    <p:sldId id="316" r:id="rId9"/>
    <p:sldId id="293" r:id="rId10"/>
    <p:sldId id="290" r:id="rId11"/>
    <p:sldId id="307" r:id="rId12"/>
    <p:sldId id="322" r:id="rId13"/>
    <p:sldId id="260" r:id="rId14"/>
    <p:sldId id="294" r:id="rId15"/>
    <p:sldId id="296" r:id="rId16"/>
    <p:sldId id="263" r:id="rId17"/>
    <p:sldId id="299" r:id="rId18"/>
    <p:sldId id="288" r:id="rId19"/>
    <p:sldId id="32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C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za Klots Rivnay" userId="e7305389-3bad-42dd-bdfd-6a8b1fc25269" providerId="ADAL" clId="{173313C3-046C-4110-92EC-9DCB7FDC233B}"/>
    <pc:docChg chg="custSel modSld">
      <pc:chgData name="Liza Klots Rivnay" userId="e7305389-3bad-42dd-bdfd-6a8b1fc25269" providerId="ADAL" clId="{173313C3-046C-4110-92EC-9DCB7FDC233B}" dt="2022-09-05T20:44:04.449" v="1" actId="27636"/>
      <pc:docMkLst>
        <pc:docMk/>
      </pc:docMkLst>
      <pc:sldChg chg="modSp mod">
        <pc:chgData name="Liza Klots Rivnay" userId="e7305389-3bad-42dd-bdfd-6a8b1fc25269" providerId="ADAL" clId="{173313C3-046C-4110-92EC-9DCB7FDC233B}" dt="2022-09-05T20:44:04.449" v="1" actId="27636"/>
        <pc:sldMkLst>
          <pc:docMk/>
          <pc:sldMk cId="2353996951" sldId="322"/>
        </pc:sldMkLst>
        <pc:spChg chg="mod">
          <ac:chgData name="Liza Klots Rivnay" userId="e7305389-3bad-42dd-bdfd-6a8b1fc25269" providerId="ADAL" clId="{173313C3-046C-4110-92EC-9DCB7FDC233B}" dt="2022-09-05T20:44:04.449" v="1" actId="27636"/>
          <ac:spMkLst>
            <pc:docMk/>
            <pc:sldMk cId="2353996951" sldId="322"/>
            <ac:spMk id="3" creationId="{FD300625-D851-2046-A872-3E59870EDA2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EC414-63D3-4E63-9E52-42B539278AB1}" type="datetimeFigureOut">
              <a:rPr lang="en-US" smtClean="0"/>
              <a:t>9/5/2022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F68D3D-7D01-49CB-B65C-3A78A91914A9}" type="slidenum">
              <a:rPr lang="en-US" smtClean="0"/>
              <a:t>‹#›</a:t>
            </a:fld>
            <a:endParaRPr lang="en-US"/>
          </a:p>
        </p:txBody>
      </p:sp>
    </p:spTree>
    <p:extLst>
      <p:ext uri="{BB962C8B-B14F-4D97-AF65-F5344CB8AC3E}">
        <p14:creationId xmlns:p14="http://schemas.microsoft.com/office/powerpoint/2010/main" val="539465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dirty="0"/>
          </a:p>
        </p:txBody>
      </p:sp>
      <p:sp>
        <p:nvSpPr>
          <p:cNvPr id="380" name="Google Shape;380;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98413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5" name="Google Shape;275;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7848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5" name="Google Shape;335;p35:notes"/>
          <p:cNvSpPr txBox="1">
            <a:spLocks noGrp="1"/>
          </p:cNvSpPr>
          <p:nvPr>
            <p:ph type="body" idx="1"/>
          </p:nvPr>
        </p:nvSpPr>
        <p:spPr>
          <a:xfrm>
            <a:off x="685800" y="4400549"/>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dirty="0"/>
          </a:p>
        </p:txBody>
      </p:sp>
      <p:sp>
        <p:nvSpPr>
          <p:cNvPr id="336" name="Google Shape;336;p3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200"/>
              <a:buFont typeface="Calibri"/>
              <a:buNone/>
            </a:pPr>
            <a:fld id="{00000000-1234-1234-1234-123412341234}" type="slidenum">
              <a:rPr lang="en-US" sz="1400" b="0" i="0" u="none" strike="noStrike" cap="none">
                <a:solidFill>
                  <a:srgbClr val="000000"/>
                </a:solidFill>
                <a:latin typeface="Arial"/>
                <a:ea typeface="Arial"/>
                <a:cs typeface="Arial"/>
                <a:sym typeface="Arial"/>
              </a:rPr>
              <a:t>5</a:t>
            </a:fld>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2406235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your project have an impact</a:t>
            </a:r>
            <a:r>
              <a:rPr lang="en-US" baseline="0" dirty="0"/>
              <a:t> on patient care?</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6F3CE9-7E3C-468C-859A-E3EF7CD8E21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3149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just do</a:t>
            </a:r>
            <a:r>
              <a:rPr lang="en-US" baseline="0" dirty="0"/>
              <a:t> a study that has already been done, unless there is something unique in terms of biology, risk, exposures, etc.</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C6F3CE9-7E3C-468C-859A-E3EF7CD8E21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94902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EDDA10-E84A-4998-9711-BDDB2F5760A3}"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933217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EDDA10-E84A-4998-9711-BDDB2F5760A3}"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210719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EDDA10-E84A-4998-9711-BDDB2F5760A3}"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1332708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8" name="Title 1"/>
          <p:cNvSpPr>
            <a:spLocks noGrp="1"/>
          </p:cNvSpPr>
          <p:nvPr>
            <p:ph type="title"/>
          </p:nvPr>
        </p:nvSpPr>
        <p:spPr>
          <a:xfrm>
            <a:off x="1464743" y="377145"/>
            <a:ext cx="9573685" cy="1003056"/>
          </a:xfrm>
          <a:prstGeom prst="rect">
            <a:avLst/>
          </a:prstGeom>
        </p:spPr>
        <p:txBody>
          <a:bodyPr lIns="0"/>
          <a:lstStyle>
            <a:lvl1pPr>
              <a:lnSpc>
                <a:spcPct val="90000"/>
              </a:lnSpc>
              <a:defRPr>
                <a:solidFill>
                  <a:srgbClr val="514689"/>
                </a:solidFill>
              </a:defRPr>
            </a:lvl1pPr>
          </a:lstStyle>
          <a:p>
            <a:r>
              <a:rPr lang="en-US"/>
              <a:t>Click to edit Master title style</a:t>
            </a:r>
            <a:endParaRPr lang="en-US" dirty="0"/>
          </a:p>
        </p:txBody>
      </p:sp>
      <p:sp>
        <p:nvSpPr>
          <p:cNvPr id="9" name="Content Placeholder 2"/>
          <p:cNvSpPr>
            <a:spLocks noGrp="1"/>
          </p:cNvSpPr>
          <p:nvPr>
            <p:ph idx="1"/>
          </p:nvPr>
        </p:nvSpPr>
        <p:spPr>
          <a:xfrm>
            <a:off x="1451427" y="2035613"/>
            <a:ext cx="9586999" cy="396874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0"/>
          <p:cNvSpPr>
            <a:spLocks noGrp="1"/>
          </p:cNvSpPr>
          <p:nvPr>
            <p:ph type="body" sz="quarter" idx="13" hasCustomPrompt="1"/>
          </p:nvPr>
        </p:nvSpPr>
        <p:spPr>
          <a:xfrm>
            <a:off x="1451430" y="1380203"/>
            <a:ext cx="9586997" cy="521749"/>
          </a:xfrm>
          <a:prstGeom prst="rect">
            <a:avLst/>
          </a:prstGeom>
        </p:spPr>
        <p:txBody>
          <a:bodyPr/>
          <a:lstStyle>
            <a:lvl1pPr marL="0" indent="0">
              <a:lnSpc>
                <a:spcPct val="85000"/>
              </a:lnSpc>
              <a:spcBef>
                <a:spcPts val="0"/>
              </a:spcBef>
              <a:buNone/>
              <a:defRPr sz="2667" spc="-107" baseline="0">
                <a:solidFill>
                  <a:schemeClr val="accent2"/>
                </a:solidFill>
              </a:defRPr>
            </a:lvl1pPr>
            <a:lvl2pPr marL="275160" indent="0">
              <a:buNone/>
              <a:defRPr/>
            </a:lvl2pPr>
            <a:lvl3pPr marL="609585" indent="0">
              <a:buNone/>
              <a:defRPr/>
            </a:lvl3pPr>
            <a:lvl4pPr marL="842412" indent="0">
              <a:buNone/>
              <a:defRPr/>
            </a:lvl4pPr>
            <a:lvl5pPr marL="1073123" indent="0">
              <a:buNone/>
              <a:defRPr/>
            </a:lvl5pPr>
          </a:lstStyle>
          <a:p>
            <a:pPr lvl="0"/>
            <a:r>
              <a:rPr lang="en-US" dirty="0"/>
              <a:t>Slide Subtitle</a:t>
            </a:r>
          </a:p>
        </p:txBody>
      </p:sp>
      <p:sp>
        <p:nvSpPr>
          <p:cNvPr id="15" name="Date Placeholder 11"/>
          <p:cNvSpPr>
            <a:spLocks noGrp="1"/>
          </p:cNvSpPr>
          <p:nvPr>
            <p:ph type="dt" sz="half" idx="14"/>
          </p:nvPr>
        </p:nvSpPr>
        <p:spPr>
          <a:xfrm>
            <a:off x="3774334" y="6374244"/>
            <a:ext cx="587463" cy="308355"/>
          </a:xfrm>
          <a:prstGeom prst="rect">
            <a:avLst/>
          </a:prstGeom>
        </p:spPr>
        <p:txBody>
          <a:bodyPr/>
          <a:lstStyle/>
          <a:p>
            <a:fld id="{0F553DA8-F725-4177-92C8-ABC6ECFBA57D}" type="datetimeFigureOut">
              <a:rPr lang="en-US" smtClean="0"/>
              <a:t>9/5/2022</a:t>
            </a:fld>
            <a:endParaRPr lang="en-US"/>
          </a:p>
        </p:txBody>
      </p:sp>
      <p:sp>
        <p:nvSpPr>
          <p:cNvPr id="16" name="Footer Placeholder 12"/>
          <p:cNvSpPr>
            <a:spLocks noGrp="1"/>
          </p:cNvSpPr>
          <p:nvPr>
            <p:ph type="ftr" sz="quarter" idx="15"/>
          </p:nvPr>
        </p:nvSpPr>
        <p:spPr>
          <a:xfrm>
            <a:off x="4364736" y="6374244"/>
            <a:ext cx="6706723" cy="308355"/>
          </a:xfrm>
          <a:prstGeom prst="rect">
            <a:avLst/>
          </a:prstGeom>
        </p:spPr>
        <p:txBody>
          <a:bodyPr/>
          <a:lstStyle/>
          <a:p>
            <a:endParaRPr lang="en-US"/>
          </a:p>
        </p:txBody>
      </p:sp>
      <p:sp>
        <p:nvSpPr>
          <p:cNvPr id="17" name="Slide Number Placeholder 13"/>
          <p:cNvSpPr>
            <a:spLocks noGrp="1"/>
          </p:cNvSpPr>
          <p:nvPr>
            <p:ph type="sldNum" sz="quarter" idx="16"/>
          </p:nvPr>
        </p:nvSpPr>
        <p:spPr>
          <a:xfrm>
            <a:off x="11074399" y="6374245"/>
            <a:ext cx="462327" cy="308355"/>
          </a:xfrm>
          <a:prstGeom prst="rect">
            <a:avLst/>
          </a:prstGeom>
        </p:spPr>
        <p:txBody>
          <a:bodyPr/>
          <a:lstStyle/>
          <a:p>
            <a:fld id="{A802A243-BE92-46FD-8C6A-2C019B681893}" type="slidenum">
              <a:rPr lang="en-US" smtClean="0"/>
              <a:t>‹#›</a:t>
            </a:fld>
            <a:endParaRPr lang="en-US"/>
          </a:p>
        </p:txBody>
      </p:sp>
    </p:spTree>
    <p:extLst>
      <p:ext uri="{BB962C8B-B14F-4D97-AF65-F5344CB8AC3E}">
        <p14:creationId xmlns:p14="http://schemas.microsoft.com/office/powerpoint/2010/main" val="3741562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14" name="Date Placeholder 11"/>
          <p:cNvSpPr>
            <a:spLocks noGrp="1"/>
          </p:cNvSpPr>
          <p:nvPr>
            <p:ph type="dt" sz="half" idx="14"/>
          </p:nvPr>
        </p:nvSpPr>
        <p:spPr>
          <a:xfrm>
            <a:off x="3557124" y="6374243"/>
            <a:ext cx="804672" cy="308356"/>
          </a:xfrm>
          <a:prstGeom prst="rect">
            <a:avLst/>
          </a:prstGeom>
        </p:spPr>
        <p:txBody>
          <a:bodyPr/>
          <a:lstStyle/>
          <a:p>
            <a:fld id="{0F553DA8-F725-4177-92C8-ABC6ECFBA57D}" type="datetimeFigureOut">
              <a:rPr lang="en-US" smtClean="0"/>
              <a:t>9/5/2022</a:t>
            </a:fld>
            <a:endParaRPr lang="en-US" dirty="0"/>
          </a:p>
        </p:txBody>
      </p:sp>
      <p:sp>
        <p:nvSpPr>
          <p:cNvPr id="15" name="Footer Placeholder 12"/>
          <p:cNvSpPr>
            <a:spLocks noGrp="1"/>
          </p:cNvSpPr>
          <p:nvPr>
            <p:ph type="ftr" sz="quarter" idx="15"/>
          </p:nvPr>
        </p:nvSpPr>
        <p:spPr>
          <a:xfrm>
            <a:off x="4364736" y="6374244"/>
            <a:ext cx="6706723" cy="308355"/>
          </a:xfrm>
          <a:prstGeom prst="rect">
            <a:avLst/>
          </a:prstGeom>
        </p:spPr>
        <p:txBody>
          <a:bodyPr/>
          <a:lstStyle/>
          <a:p>
            <a:endParaRPr lang="en-US" dirty="0"/>
          </a:p>
        </p:txBody>
      </p:sp>
      <p:sp>
        <p:nvSpPr>
          <p:cNvPr id="16" name="Slide Number Placeholder 13"/>
          <p:cNvSpPr>
            <a:spLocks noGrp="1"/>
          </p:cNvSpPr>
          <p:nvPr>
            <p:ph type="sldNum" sz="quarter" idx="16"/>
          </p:nvPr>
        </p:nvSpPr>
        <p:spPr>
          <a:xfrm>
            <a:off x="11074399" y="6374245"/>
            <a:ext cx="462327" cy="308355"/>
          </a:xfrm>
          <a:prstGeom prst="rect">
            <a:avLst/>
          </a:prstGeom>
        </p:spPr>
        <p:txBody>
          <a:bodyPr/>
          <a:lstStyle/>
          <a:p>
            <a:fld id="{A802A243-BE92-46FD-8C6A-2C019B681893}" type="slidenum">
              <a:rPr lang="en-US" smtClean="0"/>
              <a:t>‹#›</a:t>
            </a:fld>
            <a:endParaRPr lang="en-US" dirty="0"/>
          </a:p>
        </p:txBody>
      </p:sp>
      <p:sp>
        <p:nvSpPr>
          <p:cNvPr id="9" name="Title 1"/>
          <p:cNvSpPr>
            <a:spLocks noGrp="1"/>
          </p:cNvSpPr>
          <p:nvPr>
            <p:ph type="title"/>
          </p:nvPr>
        </p:nvSpPr>
        <p:spPr>
          <a:xfrm>
            <a:off x="1464743" y="389336"/>
            <a:ext cx="9570720" cy="999744"/>
          </a:xfrm>
          <a:prstGeom prst="rect">
            <a:avLst/>
          </a:prstGeom>
        </p:spPr>
        <p:txBody>
          <a:bodyPr/>
          <a:lstStyle>
            <a:lvl1pPr>
              <a:lnSpc>
                <a:spcPct val="90000"/>
              </a:lnSpc>
              <a:defRPr>
                <a:solidFill>
                  <a:srgbClr val="514689"/>
                </a:solidFill>
              </a:defRPr>
            </a:lvl1pPr>
          </a:lstStyle>
          <a:p>
            <a:r>
              <a:rPr lang="en-US"/>
              <a:t>Click to edit Master title style</a:t>
            </a:r>
            <a:endParaRPr lang="en-US" dirty="0"/>
          </a:p>
        </p:txBody>
      </p:sp>
      <p:sp>
        <p:nvSpPr>
          <p:cNvPr id="10" name="Text Placeholder 10"/>
          <p:cNvSpPr>
            <a:spLocks noGrp="1"/>
          </p:cNvSpPr>
          <p:nvPr>
            <p:ph type="body" sz="quarter" idx="18" hasCustomPrompt="1"/>
          </p:nvPr>
        </p:nvSpPr>
        <p:spPr>
          <a:xfrm>
            <a:off x="1464742" y="1380203"/>
            <a:ext cx="9573684" cy="521749"/>
          </a:xfrm>
          <a:prstGeom prst="rect">
            <a:avLst/>
          </a:prstGeom>
        </p:spPr>
        <p:txBody>
          <a:bodyPr/>
          <a:lstStyle>
            <a:lvl1pPr marL="0" indent="0">
              <a:lnSpc>
                <a:spcPct val="85000"/>
              </a:lnSpc>
              <a:spcBef>
                <a:spcPts val="0"/>
              </a:spcBef>
              <a:buNone/>
              <a:defRPr sz="2667" spc="-107" baseline="0">
                <a:solidFill>
                  <a:schemeClr val="accent2"/>
                </a:solidFill>
              </a:defRPr>
            </a:lvl1pPr>
            <a:lvl2pPr marL="275160" indent="0">
              <a:buNone/>
              <a:defRPr/>
            </a:lvl2pPr>
            <a:lvl3pPr marL="609585" indent="0">
              <a:buNone/>
              <a:defRPr/>
            </a:lvl3pPr>
            <a:lvl4pPr marL="842412" indent="0">
              <a:buNone/>
              <a:defRPr/>
            </a:lvl4pPr>
            <a:lvl5pPr marL="1073123" indent="0">
              <a:buNone/>
              <a:defRPr/>
            </a:lvl5pPr>
          </a:lstStyle>
          <a:p>
            <a:pPr lvl="0"/>
            <a:r>
              <a:rPr lang="en-US" dirty="0"/>
              <a:t>Slide Subtitle</a:t>
            </a:r>
          </a:p>
        </p:txBody>
      </p:sp>
    </p:spTree>
    <p:extLst>
      <p:ext uri="{BB962C8B-B14F-4D97-AF65-F5344CB8AC3E}">
        <p14:creationId xmlns:p14="http://schemas.microsoft.com/office/powerpoint/2010/main" val="226560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EDDA10-E84A-4998-9711-BDDB2F5760A3}"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167944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EDDA10-E84A-4998-9711-BDDB2F5760A3}" type="datetimeFigureOut">
              <a:rPr lang="en-US" smtClean="0"/>
              <a:t>9/5/2022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250178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EDDA10-E84A-4998-9711-BDDB2F5760A3}"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71540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EDDA10-E84A-4998-9711-BDDB2F5760A3}" type="datetimeFigureOut">
              <a:rPr lang="en-US" smtClean="0"/>
              <a:t>9/5/2022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2543623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EDDA10-E84A-4998-9711-BDDB2F5760A3}" type="datetimeFigureOut">
              <a:rPr lang="en-US" smtClean="0"/>
              <a:t>9/5/2022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3974836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EDDA10-E84A-4998-9711-BDDB2F5760A3}" type="datetimeFigureOut">
              <a:rPr lang="en-US" smtClean="0"/>
              <a:t>9/5/2022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419958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EDDA10-E84A-4998-9711-BDDB2F5760A3}"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1644342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EDDA10-E84A-4998-9711-BDDB2F5760A3}" type="datetimeFigureOut">
              <a:rPr lang="en-US" smtClean="0"/>
              <a:t>9/5/2022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A63E9-2397-442A-880C-A8BB9E26EE7C}" type="slidenum">
              <a:rPr lang="en-US" smtClean="0"/>
              <a:t>‹#›</a:t>
            </a:fld>
            <a:endParaRPr lang="en-US"/>
          </a:p>
        </p:txBody>
      </p:sp>
    </p:spTree>
    <p:extLst>
      <p:ext uri="{BB962C8B-B14F-4D97-AF65-F5344CB8AC3E}">
        <p14:creationId xmlns:p14="http://schemas.microsoft.com/office/powerpoint/2010/main" val="932708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EDDA10-E84A-4998-9711-BDDB2F5760A3}" type="datetimeFigureOut">
              <a:rPr lang="en-US" smtClean="0"/>
              <a:t>9/5/2022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A63E9-2397-442A-880C-A8BB9E26EE7C}" type="slidenum">
              <a:rPr lang="en-US" smtClean="0"/>
              <a:t>‹#›</a:t>
            </a:fld>
            <a:endParaRPr lang="en-US"/>
          </a:p>
        </p:txBody>
      </p:sp>
    </p:spTree>
    <p:extLst>
      <p:ext uri="{BB962C8B-B14F-4D97-AF65-F5344CB8AC3E}">
        <p14:creationId xmlns:p14="http://schemas.microsoft.com/office/powerpoint/2010/main" val="837691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feinberg.northwestern.edu/md-education/curriculum/components/learning-strategies/student-research/current-mentor-list.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2706242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europepmc.org/abstract/med/27424004"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nclusion.slac.stanford.ed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journals.sagepub.com/doi/full/10.1177/215824401455804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Liza.Rivnay@northwestern.edu"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1B5C2-5383-48D2-8F6E-92B1AEF4732A}"/>
              </a:ext>
            </a:extLst>
          </p:cNvPr>
          <p:cNvSpPr>
            <a:spLocks noGrp="1"/>
          </p:cNvSpPr>
          <p:nvPr>
            <p:ph type="ctrTitle"/>
          </p:nvPr>
        </p:nvSpPr>
        <p:spPr>
          <a:xfrm>
            <a:off x="1524000" y="1122363"/>
            <a:ext cx="9144000" cy="1816780"/>
          </a:xfrm>
        </p:spPr>
        <p:txBody>
          <a:bodyPr/>
          <a:lstStyle/>
          <a:p>
            <a:r>
              <a:rPr lang="en-US" b="1" dirty="0">
                <a:solidFill>
                  <a:srgbClr val="7030A0"/>
                </a:solidFill>
                <a:latin typeface="Arial" panose="020B0604020202020204" pitchFamily="34" charset="0"/>
                <a:cs typeface="Arial" panose="020B0604020202020204" pitchFamily="34" charset="0"/>
              </a:rPr>
              <a:t>AOSC Group Session #1</a:t>
            </a:r>
          </a:p>
        </p:txBody>
      </p:sp>
      <p:sp>
        <p:nvSpPr>
          <p:cNvPr id="3" name="Subtitle 2">
            <a:extLst>
              <a:ext uri="{FF2B5EF4-FFF2-40B4-BE49-F238E27FC236}">
                <a16:creationId xmlns:a16="http://schemas.microsoft.com/office/drawing/2014/main" id="{17999E4F-FB9A-4922-B5BC-24B5BDD108C4}"/>
              </a:ext>
            </a:extLst>
          </p:cNvPr>
          <p:cNvSpPr>
            <a:spLocks noGrp="1"/>
          </p:cNvSpPr>
          <p:nvPr>
            <p:ph type="subTitle" idx="1"/>
          </p:nvPr>
        </p:nvSpPr>
        <p:spPr>
          <a:xfrm>
            <a:off x="1524000" y="3602037"/>
            <a:ext cx="9144000" cy="2028053"/>
          </a:xfrm>
        </p:spPr>
        <p:txBody>
          <a:bodyPr>
            <a:normAutofit fontScale="92500" lnSpcReduction="10000"/>
          </a:bodyPr>
          <a:lstStyle/>
          <a:p>
            <a:pPr algn="l"/>
            <a:r>
              <a:rPr lang="en-US" b="1" dirty="0">
                <a:solidFill>
                  <a:srgbClr val="7030A0"/>
                </a:solidFill>
                <a:latin typeface="Arial" panose="020B0604020202020204" pitchFamily="34" charset="0"/>
                <a:cs typeface="Arial" panose="020B0604020202020204" pitchFamily="34" charset="0"/>
              </a:rPr>
              <a:t>Mentoring and Mentee-</a:t>
            </a:r>
            <a:r>
              <a:rPr lang="en-US" b="1" dirty="0" err="1">
                <a:solidFill>
                  <a:srgbClr val="7030A0"/>
                </a:solidFill>
                <a:latin typeface="Arial" panose="020B0604020202020204" pitchFamily="34" charset="0"/>
                <a:cs typeface="Arial" panose="020B0604020202020204" pitchFamily="34" charset="0"/>
              </a:rPr>
              <a:t>ing</a:t>
            </a:r>
            <a:endParaRPr lang="en-US" b="1" dirty="0">
              <a:solidFill>
                <a:srgbClr val="7030A0"/>
              </a:solidFill>
              <a:latin typeface="Arial" panose="020B0604020202020204" pitchFamily="34" charset="0"/>
              <a:cs typeface="Arial" panose="020B0604020202020204" pitchFamily="34" charset="0"/>
            </a:endParaRPr>
          </a:p>
          <a:p>
            <a:pPr marL="342900" indent="-342900" algn="l">
              <a:buFontTx/>
              <a:buChar char="-"/>
            </a:pPr>
            <a:r>
              <a:rPr lang="en-US" dirty="0">
                <a:solidFill>
                  <a:srgbClr val="7030A0"/>
                </a:solidFill>
                <a:latin typeface="Arial" panose="020B0604020202020204" pitchFamily="34" charset="0"/>
                <a:cs typeface="Arial" panose="020B0604020202020204" pitchFamily="34" charset="0"/>
              </a:rPr>
              <a:t>Finding a Mentor</a:t>
            </a:r>
          </a:p>
          <a:p>
            <a:pPr marL="342900" indent="-342900" algn="l">
              <a:buFontTx/>
              <a:buChar char="-"/>
            </a:pPr>
            <a:r>
              <a:rPr lang="en-US" dirty="0">
                <a:solidFill>
                  <a:srgbClr val="7030A0"/>
                </a:solidFill>
                <a:latin typeface="Arial" panose="020B0604020202020204" pitchFamily="34" charset="0"/>
                <a:cs typeface="Arial" panose="020B0604020202020204" pitchFamily="34" charset="0"/>
              </a:rPr>
              <a:t>Being an active Mentee</a:t>
            </a:r>
          </a:p>
          <a:p>
            <a:pPr marL="342900" indent="-342900" algn="l">
              <a:buFontTx/>
              <a:buChar char="-"/>
            </a:pPr>
            <a:r>
              <a:rPr lang="en-US" dirty="0">
                <a:solidFill>
                  <a:srgbClr val="7030A0"/>
                </a:solidFill>
                <a:latin typeface="Arial" panose="020B0604020202020204" pitchFamily="34" charset="0"/>
                <a:cs typeface="Arial" panose="020B0604020202020204" pitchFamily="34" charset="0"/>
              </a:rPr>
              <a:t>Our experiences in mentee- and mentor-ship</a:t>
            </a:r>
          </a:p>
          <a:p>
            <a:pPr marL="342900" indent="-342900" algn="l">
              <a:buFontTx/>
              <a:buChar char="-"/>
            </a:pPr>
            <a:r>
              <a:rPr lang="en-US" dirty="0">
                <a:solidFill>
                  <a:srgbClr val="7030A0"/>
                </a:solidFill>
                <a:latin typeface="Arial" panose="020B0604020202020204" pitchFamily="34" charset="0"/>
                <a:cs typeface="Arial" panose="020B0604020202020204" pitchFamily="34" charset="0"/>
              </a:rPr>
              <a:t>Logistics</a:t>
            </a:r>
          </a:p>
        </p:txBody>
      </p:sp>
    </p:spTree>
    <p:extLst>
      <p:ext uri="{BB962C8B-B14F-4D97-AF65-F5344CB8AC3E}">
        <p14:creationId xmlns:p14="http://schemas.microsoft.com/office/powerpoint/2010/main" val="2824310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5B868E2-8DC3-D345-B913-6B8BB9F619BD}"/>
              </a:ext>
            </a:extLst>
          </p:cNvPr>
          <p:cNvSpPr/>
          <p:nvPr/>
        </p:nvSpPr>
        <p:spPr>
          <a:xfrm>
            <a:off x="374864" y="910870"/>
            <a:ext cx="11651673" cy="5557419"/>
          </a:xfrm>
          <a:prstGeom prst="rect">
            <a:avLst/>
          </a:prstGeom>
        </p:spPr>
        <p:txBody>
          <a:bodyPr wrap="square">
            <a:spAutoFit/>
          </a:bodyPr>
          <a:lstStyle/>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Dear Dr. ______.</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I am a first year medical student at the Northwestern University Feinberg School of Medicine who will be performing research in the Area of Scholarly Concentration (AOSC) program (</a:t>
            </a:r>
            <a:r>
              <a:rPr lang="en-US" u="sng" dirty="0">
                <a:solidFill>
                  <a:srgbClr val="0000FF"/>
                </a:solidFill>
                <a:latin typeface="Arial" panose="020B0604020202020204" pitchFamily="34" charset="0"/>
                <a:ea typeface="Calibri" panose="020F0502020204030204" pitchFamily="34" charset="0"/>
                <a:cs typeface="Times New Roman" panose="02020603050405020304" pitchFamily="18" charset="0"/>
              </a:rPr>
              <a:t>https://www.feinberg.northwestern.edu/md-education/curriculum/components/learning-strategies/student-research/index.html</a:t>
            </a:r>
            <a:r>
              <a:rPr lang="en-US" dirty="0">
                <a:latin typeface="Arial" panose="020B0604020202020204" pitchFamily="34" charset="0"/>
                <a:ea typeface="Calibri" panose="020F0502020204030204" pitchFamily="34" charset="0"/>
                <a:cs typeface="Times New Roman" panose="02020603050405020304" pitchFamily="18" charset="0"/>
              </a:rPr>
              <a:t>).  This is a 4 year research program for medical students, performed under the supervision of a Northwestern faculty mentor. </a:t>
            </a:r>
          </a:p>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I am interested in your work including (SOME DETAILS)</a:t>
            </a:r>
          </a:p>
          <a:p>
            <a:pPr>
              <a:lnSpc>
                <a:spcPct val="115000"/>
              </a:lnSpc>
              <a:spcAft>
                <a:spcPts val="100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My background (IF RELEVANT)</a:t>
            </a:r>
          </a:p>
          <a:p>
            <a:pPr>
              <a:lnSpc>
                <a:spcPct val="115000"/>
              </a:lnSpc>
              <a:spcAft>
                <a:spcPts val="1000"/>
              </a:spcAft>
            </a:pPr>
            <a:endParaRPr lang="en-US" dirty="0">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I wish to inquire whether you would be willing to meet with me to discuss potential research opportunities with your group. I look forward to your response and potential next steps.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Arial" panose="020B0604020202020204" pitchFamily="34" charset="0"/>
                <a:ea typeface="Calibri" panose="020F0502020204030204" pitchFamily="34" charset="0"/>
                <a:cs typeface="Times New Roman" panose="02020603050405020304" pitchFamily="18" charset="0"/>
              </a:rPr>
              <a:t>Sincerely,</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D89B0C7-9957-4587-812D-C31C5592C1F2}"/>
              </a:ext>
            </a:extLst>
          </p:cNvPr>
          <p:cNvSpPr txBox="1"/>
          <p:nvPr/>
        </p:nvSpPr>
        <p:spPr>
          <a:xfrm>
            <a:off x="1597980" y="389711"/>
            <a:ext cx="5397624" cy="369332"/>
          </a:xfrm>
          <a:prstGeom prst="rect">
            <a:avLst/>
          </a:prstGeom>
          <a:noFill/>
        </p:spPr>
        <p:txBody>
          <a:bodyPr wrap="square" rtlCol="0">
            <a:spAutoFit/>
          </a:bodyPr>
          <a:lstStyle/>
          <a:p>
            <a:r>
              <a:rPr lang="en-US" i="1" dirty="0"/>
              <a:t>Example of email to send out to potential mentors</a:t>
            </a:r>
          </a:p>
        </p:txBody>
      </p:sp>
    </p:spTree>
    <p:extLst>
      <p:ext uri="{BB962C8B-B14F-4D97-AF65-F5344CB8AC3E}">
        <p14:creationId xmlns:p14="http://schemas.microsoft.com/office/powerpoint/2010/main" val="1787015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3DA72-FAB2-264B-A659-A9F72AC09991}"/>
              </a:ext>
            </a:extLst>
          </p:cNvPr>
          <p:cNvSpPr>
            <a:spLocks noGrp="1"/>
          </p:cNvSpPr>
          <p:nvPr>
            <p:ph type="title"/>
          </p:nvPr>
        </p:nvSpPr>
        <p:spPr>
          <a:xfrm>
            <a:off x="838200" y="365126"/>
            <a:ext cx="10515600" cy="840220"/>
          </a:xfrm>
        </p:spPr>
        <p:txBody>
          <a:bodyPr>
            <a:normAutofit fontScale="90000"/>
          </a:bodyPr>
          <a:lstStyle/>
          <a:p>
            <a:r>
              <a:rPr lang="en-US" b="1" dirty="0">
                <a:solidFill>
                  <a:srgbClr val="7030A0"/>
                </a:solidFill>
                <a:latin typeface="+mn-lt"/>
              </a:rPr>
              <a:t>What do you ask the mentor when you meet</a:t>
            </a:r>
          </a:p>
        </p:txBody>
      </p:sp>
      <p:sp>
        <p:nvSpPr>
          <p:cNvPr id="3" name="Content Placeholder 2">
            <a:extLst>
              <a:ext uri="{FF2B5EF4-FFF2-40B4-BE49-F238E27FC236}">
                <a16:creationId xmlns:a16="http://schemas.microsoft.com/office/drawing/2014/main" id="{4E16E740-AD75-A04D-AFB3-978CAE5A6CC9}"/>
              </a:ext>
            </a:extLst>
          </p:cNvPr>
          <p:cNvSpPr>
            <a:spLocks noGrp="1"/>
          </p:cNvSpPr>
          <p:nvPr>
            <p:ph idx="1"/>
          </p:nvPr>
        </p:nvSpPr>
        <p:spPr>
          <a:xfrm>
            <a:off x="443345" y="1205345"/>
            <a:ext cx="11222181" cy="5209310"/>
          </a:xfrm>
        </p:spPr>
        <p:txBody>
          <a:bodyPr>
            <a:normAutofit fontScale="92500" lnSpcReduction="20000"/>
          </a:bodyPr>
          <a:lstStyle/>
          <a:p>
            <a:r>
              <a:rPr lang="en-US" b="1" dirty="0">
                <a:solidFill>
                  <a:srgbClr val="7030A0"/>
                </a:solidFill>
              </a:rPr>
              <a:t>The research program</a:t>
            </a:r>
          </a:p>
          <a:p>
            <a:pPr lvl="1"/>
            <a:r>
              <a:rPr lang="en-US" dirty="0">
                <a:solidFill>
                  <a:srgbClr val="7030A0"/>
                </a:solidFill>
              </a:rPr>
              <a:t>Areas of current and upcoming work</a:t>
            </a:r>
          </a:p>
          <a:p>
            <a:pPr lvl="1"/>
            <a:r>
              <a:rPr lang="en-US" dirty="0">
                <a:solidFill>
                  <a:srgbClr val="7030A0"/>
                </a:solidFill>
              </a:rPr>
              <a:t>New areas of work</a:t>
            </a:r>
          </a:p>
          <a:p>
            <a:pPr lvl="1"/>
            <a:r>
              <a:rPr lang="en-US" dirty="0">
                <a:solidFill>
                  <a:srgbClr val="7030A0"/>
                </a:solidFill>
              </a:rPr>
              <a:t>What projects night be available/feasible</a:t>
            </a:r>
            <a:br>
              <a:rPr lang="en-US" dirty="0">
                <a:solidFill>
                  <a:srgbClr val="7030A0"/>
                </a:solidFill>
              </a:rPr>
            </a:br>
            <a:endParaRPr lang="en-US" dirty="0">
              <a:solidFill>
                <a:srgbClr val="7030A0"/>
              </a:solidFill>
            </a:endParaRPr>
          </a:p>
          <a:p>
            <a:r>
              <a:rPr lang="en-US" dirty="0">
                <a:solidFill>
                  <a:srgbClr val="7030A0"/>
                </a:solidFill>
              </a:rPr>
              <a:t>The </a:t>
            </a:r>
            <a:r>
              <a:rPr lang="en-US" b="1" dirty="0">
                <a:solidFill>
                  <a:srgbClr val="7030A0"/>
                </a:solidFill>
              </a:rPr>
              <a:t>personality</a:t>
            </a:r>
            <a:r>
              <a:rPr lang="en-US" dirty="0">
                <a:solidFill>
                  <a:srgbClr val="7030A0"/>
                </a:solidFill>
              </a:rPr>
              <a:t>/</a:t>
            </a:r>
            <a:r>
              <a:rPr lang="en-US" b="1" dirty="0">
                <a:solidFill>
                  <a:srgbClr val="7030A0"/>
                </a:solidFill>
              </a:rPr>
              <a:t>mentoring style/goals of the mentor</a:t>
            </a:r>
          </a:p>
          <a:p>
            <a:pPr lvl="1"/>
            <a:r>
              <a:rPr lang="en-US" dirty="0">
                <a:solidFill>
                  <a:srgbClr val="7030A0"/>
                </a:solidFill>
              </a:rPr>
              <a:t>How that matches your personality and goals (the roles/attributes)</a:t>
            </a:r>
          </a:p>
          <a:p>
            <a:pPr lvl="1"/>
            <a:r>
              <a:rPr lang="en-US" dirty="0">
                <a:solidFill>
                  <a:srgbClr val="7030A0"/>
                </a:solidFill>
              </a:rPr>
              <a:t>Mentoring and communication </a:t>
            </a:r>
          </a:p>
          <a:p>
            <a:pPr lvl="1"/>
            <a:r>
              <a:rPr lang="en-US" dirty="0">
                <a:solidFill>
                  <a:srgbClr val="7030A0"/>
                </a:solidFill>
              </a:rPr>
              <a:t>How accessible they are</a:t>
            </a:r>
            <a:br>
              <a:rPr lang="en-US" dirty="0">
                <a:solidFill>
                  <a:srgbClr val="7030A0"/>
                </a:solidFill>
              </a:rPr>
            </a:br>
            <a:endParaRPr lang="en-US" dirty="0">
              <a:solidFill>
                <a:srgbClr val="7030A0"/>
              </a:solidFill>
            </a:endParaRPr>
          </a:p>
          <a:p>
            <a:r>
              <a:rPr lang="en-US" dirty="0">
                <a:solidFill>
                  <a:srgbClr val="7030A0"/>
                </a:solidFill>
              </a:rPr>
              <a:t>The </a:t>
            </a:r>
            <a:r>
              <a:rPr lang="en-US" b="1" dirty="0">
                <a:solidFill>
                  <a:srgbClr val="7030A0"/>
                </a:solidFill>
              </a:rPr>
              <a:t>research environment</a:t>
            </a:r>
          </a:p>
          <a:p>
            <a:pPr lvl="1"/>
            <a:r>
              <a:rPr lang="en-US" dirty="0">
                <a:solidFill>
                  <a:srgbClr val="7030A0"/>
                </a:solidFill>
              </a:rPr>
              <a:t>Who is on the team</a:t>
            </a:r>
          </a:p>
          <a:p>
            <a:pPr lvl="1"/>
            <a:r>
              <a:rPr lang="en-US" dirty="0">
                <a:solidFill>
                  <a:srgbClr val="7030A0"/>
                </a:solidFill>
              </a:rPr>
              <a:t>With whom would you be working?</a:t>
            </a:r>
          </a:p>
          <a:p>
            <a:pPr lvl="1"/>
            <a:r>
              <a:rPr lang="en-US" dirty="0">
                <a:solidFill>
                  <a:srgbClr val="7030A0"/>
                </a:solidFill>
              </a:rPr>
              <a:t>Resources to fill in knowledge gaps</a:t>
            </a:r>
          </a:p>
          <a:p>
            <a:pPr marL="0" indent="0">
              <a:buNone/>
            </a:pPr>
            <a:endParaRPr lang="en-US" dirty="0">
              <a:solidFill>
                <a:srgbClr val="7030A0"/>
              </a:solidFill>
            </a:endParaRPr>
          </a:p>
          <a:p>
            <a:r>
              <a:rPr lang="en-US" dirty="0">
                <a:solidFill>
                  <a:srgbClr val="7030A0"/>
                </a:solidFill>
              </a:rPr>
              <a:t>Previous mentees and experience with AOSC</a:t>
            </a:r>
          </a:p>
          <a:p>
            <a:endParaRPr lang="en-US" dirty="0"/>
          </a:p>
        </p:txBody>
      </p:sp>
    </p:spTree>
    <p:extLst>
      <p:ext uri="{BB962C8B-B14F-4D97-AF65-F5344CB8AC3E}">
        <p14:creationId xmlns:p14="http://schemas.microsoft.com/office/powerpoint/2010/main" val="963089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8D7C-BF41-3B45-9D62-875AF4D4E8D9}"/>
              </a:ext>
            </a:extLst>
          </p:cNvPr>
          <p:cNvSpPr>
            <a:spLocks noGrp="1"/>
          </p:cNvSpPr>
          <p:nvPr>
            <p:ph type="title"/>
          </p:nvPr>
        </p:nvSpPr>
        <p:spPr>
          <a:xfrm>
            <a:off x="838200" y="121574"/>
            <a:ext cx="10515600" cy="1325563"/>
          </a:xfrm>
        </p:spPr>
        <p:txBody>
          <a:bodyPr>
            <a:normAutofit/>
          </a:bodyPr>
          <a:lstStyle/>
          <a:p>
            <a:pPr algn="ctr"/>
            <a:r>
              <a:rPr lang="en-US" b="1" dirty="0">
                <a:solidFill>
                  <a:srgbClr val="7030A0"/>
                </a:solidFill>
                <a:latin typeface="+mn-lt"/>
              </a:rPr>
              <a:t>Finding a Mentor Resources </a:t>
            </a:r>
            <a:br>
              <a:rPr lang="en-US" b="1" dirty="0">
                <a:solidFill>
                  <a:srgbClr val="7030A0"/>
                </a:solidFill>
                <a:latin typeface="+mn-lt"/>
              </a:rPr>
            </a:br>
            <a:r>
              <a:rPr lang="en-US" sz="1300" b="1" dirty="0">
                <a:solidFill>
                  <a:srgbClr val="7030A0"/>
                </a:solidFill>
                <a:latin typeface="+mn-lt"/>
              </a:rPr>
              <a:t>(</a:t>
            </a:r>
            <a:r>
              <a:rPr lang="en-US" sz="1300" b="1" dirty="0">
                <a:solidFill>
                  <a:srgbClr val="7030A0"/>
                </a:solidFill>
                <a:latin typeface="+mn-lt"/>
                <a:hlinkClick r:id="rId2"/>
              </a:rPr>
              <a:t>https://www.feinberg.northwestern.edu/md-education/curriculum/components/learning-strategies/student-research/current-mentor-list.html</a:t>
            </a:r>
            <a:r>
              <a:rPr lang="en-US" sz="1300" b="1" dirty="0">
                <a:solidFill>
                  <a:srgbClr val="7030A0"/>
                </a:solidFill>
                <a:latin typeface="+mn-lt"/>
              </a:rPr>
              <a:t>)</a:t>
            </a:r>
          </a:p>
        </p:txBody>
      </p:sp>
      <p:sp>
        <p:nvSpPr>
          <p:cNvPr id="3" name="Content Placeholder 2">
            <a:extLst>
              <a:ext uri="{FF2B5EF4-FFF2-40B4-BE49-F238E27FC236}">
                <a16:creationId xmlns:a16="http://schemas.microsoft.com/office/drawing/2014/main" id="{FD300625-D851-2046-A872-3E59870EDA2B}"/>
              </a:ext>
            </a:extLst>
          </p:cNvPr>
          <p:cNvSpPr>
            <a:spLocks noGrp="1"/>
          </p:cNvSpPr>
          <p:nvPr>
            <p:ph idx="1"/>
          </p:nvPr>
        </p:nvSpPr>
        <p:spPr>
          <a:xfrm>
            <a:off x="838200" y="1447137"/>
            <a:ext cx="10515600" cy="5045738"/>
          </a:xfrm>
        </p:spPr>
        <p:txBody>
          <a:bodyPr>
            <a:normAutofit fontScale="92500" lnSpcReduction="20000"/>
          </a:bodyPr>
          <a:lstStyle/>
          <a:p>
            <a:pPr lvl="0"/>
            <a:r>
              <a:rPr lang="en-US" b="1" dirty="0">
                <a:solidFill>
                  <a:srgbClr val="7030A0"/>
                </a:solidFill>
              </a:rPr>
              <a:t>Mentor must be a Northwestern or Northwestern-affiliated faculty </a:t>
            </a:r>
            <a:r>
              <a:rPr lang="en-US" dirty="0"/>
              <a:t>(Feinberg, NU, Kellogg, </a:t>
            </a:r>
            <a:r>
              <a:rPr lang="en-US" dirty="0" err="1"/>
              <a:t>SRALab</a:t>
            </a:r>
            <a:r>
              <a:rPr lang="en-US" dirty="0"/>
              <a:t>, Lurie’s, Pritzker)</a:t>
            </a:r>
          </a:p>
          <a:p>
            <a:pPr lvl="0"/>
            <a:r>
              <a:rPr lang="en-US" dirty="0"/>
              <a:t>Google AOSC </a:t>
            </a:r>
            <a:r>
              <a:rPr lang="en-US" dirty="0" err="1"/>
              <a:t>Northwestern</a:t>
            </a:r>
            <a:r>
              <a:rPr lang="en-US" dirty="0" err="1">
                <a:sym typeface="Wingdings" panose="05000000000000000000" pitchFamily="2" charset="2"/>
              </a:rPr>
              <a:t>Finding</a:t>
            </a:r>
            <a:r>
              <a:rPr lang="en-US" dirty="0">
                <a:sym typeface="Wingdings" panose="05000000000000000000" pitchFamily="2" charset="2"/>
              </a:rPr>
              <a:t> a mentor</a:t>
            </a:r>
          </a:p>
          <a:p>
            <a:pPr lvl="0"/>
            <a:r>
              <a:rPr lang="en-US" dirty="0">
                <a:sym typeface="Wingdings" panose="05000000000000000000" pitchFamily="2" charset="2"/>
              </a:rPr>
              <a:t>Search the </a:t>
            </a:r>
            <a:r>
              <a:rPr lang="en-US" b="1" dirty="0">
                <a:solidFill>
                  <a:srgbClr val="7030A0"/>
                </a:solidFill>
                <a:sym typeface="Wingdings" panose="05000000000000000000" pitchFamily="2" charset="2"/>
              </a:rPr>
              <a:t>mentor directory </a:t>
            </a:r>
            <a:r>
              <a:rPr lang="en-US" dirty="0">
                <a:sym typeface="Wingdings" panose="05000000000000000000" pitchFamily="2" charset="2"/>
              </a:rPr>
              <a:t>at bottom of the page by name/key word</a:t>
            </a:r>
          </a:p>
          <a:p>
            <a:pPr lvl="0"/>
            <a:r>
              <a:rPr lang="en-US" dirty="0">
                <a:sym typeface="Wingdings" panose="05000000000000000000" pitchFamily="2" charset="2"/>
              </a:rPr>
              <a:t>Contact a </a:t>
            </a:r>
            <a:r>
              <a:rPr lang="en-US" b="1" dirty="0">
                <a:solidFill>
                  <a:srgbClr val="7030A0"/>
                </a:solidFill>
                <a:sym typeface="Wingdings" panose="05000000000000000000" pitchFamily="2" charset="2"/>
              </a:rPr>
              <a:t>department liaison </a:t>
            </a:r>
            <a:r>
              <a:rPr lang="en-US" dirty="0">
                <a:sym typeface="Wingdings" panose="05000000000000000000" pitchFamily="2" charset="2"/>
              </a:rPr>
              <a:t>on top of the page—these are faculty members who can connect you to others in their department</a:t>
            </a:r>
          </a:p>
          <a:p>
            <a:pPr lvl="0"/>
            <a:r>
              <a:rPr lang="en-US">
                <a:sym typeface="Wingdings" panose="05000000000000000000" pitchFamily="2" charset="2"/>
              </a:rPr>
              <a:t>Talk </a:t>
            </a:r>
            <a:r>
              <a:rPr lang="en-US" dirty="0">
                <a:sym typeface="Wingdings" panose="05000000000000000000" pitchFamily="2" charset="2"/>
              </a:rPr>
              <a:t>to your </a:t>
            </a:r>
            <a:r>
              <a:rPr lang="en-US" b="1" dirty="0">
                <a:solidFill>
                  <a:srgbClr val="7030A0"/>
                </a:solidFill>
                <a:sym typeface="Wingdings" panose="05000000000000000000" pitchFamily="2" charset="2"/>
              </a:rPr>
              <a:t>AOSC small group leader</a:t>
            </a:r>
            <a:r>
              <a:rPr lang="en-US" dirty="0">
                <a:sym typeface="Wingdings" panose="05000000000000000000" pitchFamily="2" charset="2"/>
              </a:rPr>
              <a:t>—they can recommend faculty members as well!</a:t>
            </a:r>
          </a:p>
          <a:p>
            <a:pPr lvl="0"/>
            <a:r>
              <a:rPr lang="en-US" dirty="0">
                <a:sym typeface="Wingdings" panose="05000000000000000000" pitchFamily="2" charset="2"/>
              </a:rPr>
              <a:t>Reach out to </a:t>
            </a:r>
            <a:r>
              <a:rPr lang="en-US" b="1" dirty="0">
                <a:solidFill>
                  <a:srgbClr val="7030A0"/>
                </a:solidFill>
                <a:sym typeface="Wingdings" panose="05000000000000000000" pitchFamily="2" charset="2"/>
              </a:rPr>
              <a:t>fellow students</a:t>
            </a:r>
          </a:p>
          <a:p>
            <a:pPr lvl="1"/>
            <a:r>
              <a:rPr lang="en-US" dirty="0">
                <a:sym typeface="Wingdings" panose="05000000000000000000" pitchFamily="2" charset="2"/>
              </a:rPr>
              <a:t>You can see projects your M2 students are working on by going to the “</a:t>
            </a:r>
            <a:r>
              <a:rPr lang="en-US" b="0" i="0" dirty="0">
                <a:solidFill>
                  <a:srgbClr val="514689"/>
                </a:solidFill>
                <a:effectLst/>
                <a:latin typeface="Open Sans" panose="020B0606030504020204" pitchFamily="34" charset="0"/>
              </a:rPr>
              <a:t>Search M2 Student Posters from the 2021 AOSC Poster Session” tab and searching by keyword</a:t>
            </a:r>
          </a:p>
          <a:p>
            <a:r>
              <a:rPr lang="en-US" dirty="0">
                <a:sym typeface="Wingdings" panose="05000000000000000000" pitchFamily="2" charset="2"/>
              </a:rPr>
              <a:t>Contact </a:t>
            </a:r>
            <a:r>
              <a:rPr lang="en-US" b="1" dirty="0">
                <a:solidFill>
                  <a:srgbClr val="7030A0"/>
                </a:solidFill>
                <a:sym typeface="Wingdings" panose="05000000000000000000" pitchFamily="2" charset="2"/>
              </a:rPr>
              <a:t>Liza Rivnay </a:t>
            </a:r>
            <a:r>
              <a:rPr lang="en-US" dirty="0">
                <a:sym typeface="Wingdings" panose="05000000000000000000" pitchFamily="2" charset="2"/>
              </a:rPr>
              <a:t>and/or </a:t>
            </a:r>
            <a:r>
              <a:rPr lang="en-US" b="1" dirty="0">
                <a:solidFill>
                  <a:srgbClr val="7030A0"/>
                </a:solidFill>
                <a:sym typeface="Wingdings" panose="05000000000000000000" pitchFamily="2" charset="2"/>
              </a:rPr>
              <a:t>Matt Feinstein</a:t>
            </a:r>
            <a:r>
              <a:rPr lang="en-US" dirty="0">
                <a:sym typeface="Wingdings" panose="05000000000000000000" pitchFamily="2" charset="2"/>
              </a:rPr>
              <a:t> —we can put you in touch with students who have worked with various faculty or faculty based on your area of interest</a:t>
            </a:r>
            <a:endParaRPr lang="en-US" b="1" dirty="0">
              <a:solidFill>
                <a:srgbClr val="7030A0"/>
              </a:solidFill>
              <a:sym typeface="Wingdings" panose="05000000000000000000" pitchFamily="2" charset="2"/>
            </a:endParaRPr>
          </a:p>
          <a:p>
            <a:pPr lvl="1"/>
            <a:endParaRPr lang="en-US" dirty="0"/>
          </a:p>
        </p:txBody>
      </p:sp>
    </p:spTree>
    <p:extLst>
      <p:ext uri="{BB962C8B-B14F-4D97-AF65-F5344CB8AC3E}">
        <p14:creationId xmlns:p14="http://schemas.microsoft.com/office/powerpoint/2010/main" val="2353996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45910-BA81-4E71-AD36-749F307A14BB}"/>
              </a:ext>
            </a:extLst>
          </p:cNvPr>
          <p:cNvSpPr>
            <a:spLocks noGrp="1"/>
          </p:cNvSpPr>
          <p:nvPr>
            <p:ph type="title"/>
          </p:nvPr>
        </p:nvSpPr>
        <p:spPr>
          <a:xfrm>
            <a:off x="888272" y="546962"/>
            <a:ext cx="10150154" cy="1003056"/>
          </a:xfrm>
        </p:spPr>
        <p:txBody>
          <a:bodyPr>
            <a:normAutofit fontScale="90000"/>
          </a:bodyPr>
          <a:lstStyle/>
          <a:p>
            <a:r>
              <a:rPr lang="en-US" b="1" dirty="0">
                <a:solidFill>
                  <a:srgbClr val="7030A0"/>
                </a:solidFill>
                <a:latin typeface="+mn-lt"/>
              </a:rPr>
              <a:t>Bonus (covered in future lectures): How do you come up with a good research topic?</a:t>
            </a:r>
          </a:p>
        </p:txBody>
      </p:sp>
      <p:sp>
        <p:nvSpPr>
          <p:cNvPr id="3" name="Content Placeholder 2">
            <a:extLst>
              <a:ext uri="{FF2B5EF4-FFF2-40B4-BE49-F238E27FC236}">
                <a16:creationId xmlns:a16="http://schemas.microsoft.com/office/drawing/2014/main" id="{0852CAE3-0CC5-4F0E-A336-4A16A1B40A36}"/>
              </a:ext>
            </a:extLst>
          </p:cNvPr>
          <p:cNvSpPr>
            <a:spLocks noGrp="1"/>
          </p:cNvSpPr>
          <p:nvPr>
            <p:ph idx="1"/>
          </p:nvPr>
        </p:nvSpPr>
        <p:spPr/>
        <p:txBody>
          <a:bodyPr/>
          <a:lstStyle/>
          <a:p>
            <a:r>
              <a:rPr lang="en-US" dirty="0">
                <a:solidFill>
                  <a:srgbClr val="7030A0"/>
                </a:solidFill>
              </a:rPr>
              <a:t>Explore some area that </a:t>
            </a:r>
            <a:r>
              <a:rPr lang="en-US" b="1" dirty="0">
                <a:solidFill>
                  <a:srgbClr val="7030A0"/>
                </a:solidFill>
              </a:rPr>
              <a:t>interests you</a:t>
            </a:r>
            <a:r>
              <a:rPr lang="en-US" dirty="0">
                <a:solidFill>
                  <a:srgbClr val="7030A0"/>
                </a:solidFill>
              </a:rPr>
              <a:t> and that you will </a:t>
            </a:r>
            <a:r>
              <a:rPr lang="en-US" b="1" dirty="0">
                <a:solidFill>
                  <a:srgbClr val="7030A0"/>
                </a:solidFill>
              </a:rPr>
              <a:t>enjoy</a:t>
            </a:r>
            <a:r>
              <a:rPr lang="en-US" dirty="0">
                <a:solidFill>
                  <a:srgbClr val="7030A0"/>
                </a:solidFill>
              </a:rPr>
              <a:t> learning more about</a:t>
            </a:r>
          </a:p>
          <a:p>
            <a:r>
              <a:rPr lang="en-US" b="1" dirty="0">
                <a:solidFill>
                  <a:srgbClr val="7030A0"/>
                </a:solidFill>
              </a:rPr>
              <a:t>Do not worry about the specific topic</a:t>
            </a:r>
            <a:r>
              <a:rPr lang="en-US" dirty="0">
                <a:solidFill>
                  <a:srgbClr val="7030A0"/>
                </a:solidFill>
              </a:rPr>
              <a:t>—you can always do additional research later in your training in a specialty area</a:t>
            </a:r>
          </a:p>
          <a:p>
            <a:r>
              <a:rPr lang="en-US" dirty="0">
                <a:solidFill>
                  <a:srgbClr val="7030A0"/>
                </a:solidFill>
              </a:rPr>
              <a:t>You will not be penalized for doing research in one area then go into another field—the worst that will happen is that you need to do additional research in an area that you are now passionate about </a:t>
            </a:r>
          </a:p>
        </p:txBody>
      </p:sp>
    </p:spTree>
    <p:extLst>
      <p:ext uri="{BB962C8B-B14F-4D97-AF65-F5344CB8AC3E}">
        <p14:creationId xmlns:p14="http://schemas.microsoft.com/office/powerpoint/2010/main" val="1423052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94" y="215537"/>
            <a:ext cx="10972800" cy="1143000"/>
          </a:xfrm>
        </p:spPr>
        <p:txBody>
          <a:bodyPr>
            <a:normAutofit/>
          </a:bodyPr>
          <a:lstStyle/>
          <a:p>
            <a:r>
              <a:rPr lang="en-US" sz="5400" b="1" dirty="0">
                <a:solidFill>
                  <a:srgbClr val="7030A0"/>
                </a:solidFill>
                <a:latin typeface="+mn-lt"/>
              </a:rPr>
              <a:t>What is the question answering?</a:t>
            </a:r>
          </a:p>
        </p:txBody>
      </p:sp>
      <p:sp>
        <p:nvSpPr>
          <p:cNvPr id="3" name="Content Placeholder 2"/>
          <p:cNvSpPr>
            <a:spLocks noGrp="1"/>
          </p:cNvSpPr>
          <p:nvPr>
            <p:ph idx="1"/>
          </p:nvPr>
        </p:nvSpPr>
        <p:spPr>
          <a:xfrm>
            <a:off x="609600" y="1750422"/>
            <a:ext cx="10972800" cy="4219303"/>
          </a:xfrm>
        </p:spPr>
        <p:txBody>
          <a:bodyPr>
            <a:noAutofit/>
          </a:bodyPr>
          <a:lstStyle/>
          <a:p>
            <a:r>
              <a:rPr lang="en-US" dirty="0">
                <a:solidFill>
                  <a:srgbClr val="7030A0"/>
                </a:solidFill>
              </a:rPr>
              <a:t>Controversies in the field?  </a:t>
            </a:r>
          </a:p>
          <a:p>
            <a:r>
              <a:rPr lang="en-US" dirty="0">
                <a:solidFill>
                  <a:srgbClr val="7030A0"/>
                </a:solidFill>
              </a:rPr>
              <a:t>Knowledge gaps? </a:t>
            </a:r>
          </a:p>
          <a:p>
            <a:r>
              <a:rPr lang="en-US" dirty="0">
                <a:solidFill>
                  <a:srgbClr val="7030A0"/>
                </a:solidFill>
              </a:rPr>
              <a:t>Further exploration? Improvement? </a:t>
            </a:r>
          </a:p>
          <a:p>
            <a:r>
              <a:rPr lang="en-US" dirty="0">
                <a:solidFill>
                  <a:srgbClr val="7030A0"/>
                </a:solidFill>
              </a:rPr>
              <a:t>Impact of contextual factors on implementation</a:t>
            </a:r>
          </a:p>
          <a:p>
            <a:r>
              <a:rPr lang="en-US" dirty="0">
                <a:solidFill>
                  <a:srgbClr val="7030A0"/>
                </a:solidFill>
              </a:rPr>
              <a:t>Improve or impact beyond prior study?</a:t>
            </a:r>
          </a:p>
          <a:p>
            <a:r>
              <a:rPr lang="en-US" dirty="0">
                <a:solidFill>
                  <a:srgbClr val="7030A0"/>
                </a:solidFill>
              </a:rPr>
              <a:t>Understanding success or challenge in implementation and/or sustainability</a:t>
            </a:r>
          </a:p>
          <a:p>
            <a:r>
              <a:rPr lang="en-US" dirty="0">
                <a:solidFill>
                  <a:srgbClr val="7030A0"/>
                </a:solidFill>
              </a:rPr>
              <a:t>Formative questions</a:t>
            </a:r>
          </a:p>
        </p:txBody>
      </p:sp>
    </p:spTree>
    <p:extLst>
      <p:ext uri="{BB962C8B-B14F-4D97-AF65-F5344CB8AC3E}">
        <p14:creationId xmlns:p14="http://schemas.microsoft.com/office/powerpoint/2010/main" val="242182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latin typeface="+mn-lt"/>
              </a:rPr>
              <a:t>What is a good research question?</a:t>
            </a:r>
          </a:p>
        </p:txBody>
      </p:sp>
      <p:sp>
        <p:nvSpPr>
          <p:cNvPr id="3" name="Content Placeholder 2"/>
          <p:cNvSpPr>
            <a:spLocks noGrp="1"/>
          </p:cNvSpPr>
          <p:nvPr>
            <p:ph idx="1"/>
          </p:nvPr>
        </p:nvSpPr>
        <p:spPr>
          <a:xfrm>
            <a:off x="838200" y="1600200"/>
            <a:ext cx="10744200" cy="4903839"/>
          </a:xfrm>
        </p:spPr>
        <p:txBody>
          <a:bodyPr>
            <a:normAutofit/>
          </a:bodyPr>
          <a:lstStyle/>
          <a:p>
            <a:r>
              <a:rPr lang="en-US" dirty="0">
                <a:solidFill>
                  <a:srgbClr val="7030A0"/>
                </a:solidFill>
              </a:rPr>
              <a:t>Typically hypothesis driven</a:t>
            </a:r>
          </a:p>
          <a:p>
            <a:r>
              <a:rPr lang="en-US" dirty="0">
                <a:solidFill>
                  <a:srgbClr val="7030A0"/>
                </a:solidFill>
              </a:rPr>
              <a:t>Question whose answer provides generalizable knowledge</a:t>
            </a:r>
          </a:p>
          <a:p>
            <a:r>
              <a:rPr lang="en-US" dirty="0">
                <a:solidFill>
                  <a:srgbClr val="7030A0"/>
                </a:solidFill>
              </a:rPr>
              <a:t>Important and either not studied before or needs validation</a:t>
            </a:r>
          </a:p>
          <a:p>
            <a:r>
              <a:rPr lang="en-US" dirty="0">
                <a:solidFill>
                  <a:srgbClr val="7030A0"/>
                </a:solidFill>
              </a:rPr>
              <a:t>Addressed through rigorous application of scientific methods</a:t>
            </a:r>
          </a:p>
          <a:p>
            <a:r>
              <a:rPr lang="en-US" dirty="0">
                <a:solidFill>
                  <a:srgbClr val="7030A0"/>
                </a:solidFill>
              </a:rPr>
              <a:t>Feasible to answer</a:t>
            </a:r>
          </a:p>
        </p:txBody>
      </p:sp>
    </p:spTree>
    <p:extLst>
      <p:ext uri="{BB962C8B-B14F-4D97-AF65-F5344CB8AC3E}">
        <p14:creationId xmlns:p14="http://schemas.microsoft.com/office/powerpoint/2010/main" val="116390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DAC2C-0D0F-4D8C-B820-191F5E4D8A6F}"/>
              </a:ext>
            </a:extLst>
          </p:cNvPr>
          <p:cNvSpPr>
            <a:spLocks noGrp="1"/>
          </p:cNvSpPr>
          <p:nvPr>
            <p:ph type="title"/>
          </p:nvPr>
        </p:nvSpPr>
        <p:spPr/>
        <p:txBody>
          <a:bodyPr/>
          <a:lstStyle/>
          <a:p>
            <a:r>
              <a:rPr lang="en-US" b="1" dirty="0">
                <a:solidFill>
                  <a:srgbClr val="7030A0"/>
                </a:solidFill>
                <a:latin typeface="+mn-lt"/>
              </a:rPr>
              <a:t>What makes a good AOSC project?</a:t>
            </a:r>
          </a:p>
        </p:txBody>
      </p:sp>
      <p:sp>
        <p:nvSpPr>
          <p:cNvPr id="8" name="Content Placeholder 7">
            <a:extLst>
              <a:ext uri="{FF2B5EF4-FFF2-40B4-BE49-F238E27FC236}">
                <a16:creationId xmlns:a16="http://schemas.microsoft.com/office/drawing/2014/main" id="{4E42512B-F731-4AED-8652-A2642423AAD4}"/>
              </a:ext>
            </a:extLst>
          </p:cNvPr>
          <p:cNvSpPr>
            <a:spLocks noGrp="1"/>
          </p:cNvSpPr>
          <p:nvPr>
            <p:ph idx="1"/>
          </p:nvPr>
        </p:nvSpPr>
        <p:spPr>
          <a:xfrm>
            <a:off x="1051369" y="1380200"/>
            <a:ext cx="9842921" cy="4671163"/>
          </a:xfrm>
        </p:spPr>
        <p:txBody>
          <a:bodyPr>
            <a:normAutofit fontScale="92500" lnSpcReduction="20000"/>
          </a:bodyPr>
          <a:lstStyle/>
          <a:p>
            <a:r>
              <a:rPr lang="en-US" dirty="0">
                <a:solidFill>
                  <a:srgbClr val="7030A0"/>
                </a:solidFill>
              </a:rPr>
              <a:t>The topic </a:t>
            </a:r>
            <a:r>
              <a:rPr lang="en-US" b="1" dirty="0">
                <a:solidFill>
                  <a:srgbClr val="7030A0"/>
                </a:solidFill>
              </a:rPr>
              <a:t>interests you</a:t>
            </a:r>
          </a:p>
          <a:p>
            <a:pPr lvl="1"/>
            <a:r>
              <a:rPr lang="en-US" dirty="0">
                <a:solidFill>
                  <a:srgbClr val="7030A0"/>
                </a:solidFill>
              </a:rPr>
              <a:t>Even if you are not sure you going into that area</a:t>
            </a:r>
          </a:p>
          <a:p>
            <a:r>
              <a:rPr lang="en-US" dirty="0">
                <a:solidFill>
                  <a:srgbClr val="7030A0"/>
                </a:solidFill>
              </a:rPr>
              <a:t>You develop </a:t>
            </a:r>
            <a:r>
              <a:rPr lang="en-US" b="1" dirty="0">
                <a:solidFill>
                  <a:srgbClr val="7030A0"/>
                </a:solidFill>
              </a:rPr>
              <a:t>focused, specific, and feasible research question </a:t>
            </a:r>
            <a:r>
              <a:rPr lang="en-US" dirty="0">
                <a:solidFill>
                  <a:srgbClr val="7030A0"/>
                </a:solidFill>
              </a:rPr>
              <a:t>that is </a:t>
            </a:r>
            <a:r>
              <a:rPr lang="en-US" b="1" dirty="0">
                <a:solidFill>
                  <a:srgbClr val="7030A0"/>
                </a:solidFill>
              </a:rPr>
              <a:t>designed to be answered</a:t>
            </a:r>
          </a:p>
          <a:p>
            <a:r>
              <a:rPr lang="en-US" dirty="0">
                <a:solidFill>
                  <a:srgbClr val="7030A0"/>
                </a:solidFill>
              </a:rPr>
              <a:t>There is a role for you on the project that </a:t>
            </a:r>
            <a:r>
              <a:rPr lang="en-US" b="1" dirty="0">
                <a:solidFill>
                  <a:srgbClr val="7030A0"/>
                </a:solidFill>
              </a:rPr>
              <a:t>fits the amount of time </a:t>
            </a:r>
            <a:r>
              <a:rPr lang="en-US" dirty="0">
                <a:solidFill>
                  <a:srgbClr val="7030A0"/>
                </a:solidFill>
              </a:rPr>
              <a:t>you have and when you are available</a:t>
            </a:r>
          </a:p>
          <a:p>
            <a:r>
              <a:rPr lang="en-US" b="1" dirty="0">
                <a:solidFill>
                  <a:srgbClr val="7030A0"/>
                </a:solidFill>
              </a:rPr>
              <a:t>Mentorship for new skills </a:t>
            </a:r>
            <a:r>
              <a:rPr lang="en-US" dirty="0">
                <a:solidFill>
                  <a:srgbClr val="7030A0"/>
                </a:solidFill>
              </a:rPr>
              <a:t>if necessary (i.e. programming or a lab technique)</a:t>
            </a:r>
          </a:p>
          <a:p>
            <a:r>
              <a:rPr lang="en-US" dirty="0">
                <a:solidFill>
                  <a:srgbClr val="7030A0"/>
                </a:solidFill>
              </a:rPr>
              <a:t>It is </a:t>
            </a:r>
            <a:r>
              <a:rPr lang="en-US" b="1" dirty="0">
                <a:solidFill>
                  <a:srgbClr val="7030A0"/>
                </a:solidFill>
              </a:rPr>
              <a:t>realistic for a student</a:t>
            </a:r>
            <a:r>
              <a:rPr lang="en-US" dirty="0">
                <a:solidFill>
                  <a:srgbClr val="7030A0"/>
                </a:solidFill>
              </a:rPr>
              <a:t>. Things to consider</a:t>
            </a:r>
          </a:p>
          <a:p>
            <a:pPr lvl="1"/>
            <a:r>
              <a:rPr lang="en-US" dirty="0">
                <a:solidFill>
                  <a:srgbClr val="7030A0"/>
                </a:solidFill>
              </a:rPr>
              <a:t>Are you adding on to an existing IRB? Or do you have to write your own? </a:t>
            </a:r>
          </a:p>
          <a:p>
            <a:pPr lvl="1"/>
            <a:r>
              <a:rPr lang="en-US" dirty="0">
                <a:solidFill>
                  <a:srgbClr val="7030A0"/>
                </a:solidFill>
              </a:rPr>
              <a:t>Are  the data already collected or reasonable for you to collect?</a:t>
            </a:r>
          </a:p>
          <a:p>
            <a:pPr lvl="2"/>
            <a:r>
              <a:rPr lang="en-US" dirty="0">
                <a:solidFill>
                  <a:srgbClr val="7030A0"/>
                </a:solidFill>
              </a:rPr>
              <a:t>Primary data collection is possible, but more challenging than a chart review</a:t>
            </a:r>
          </a:p>
          <a:p>
            <a:r>
              <a:rPr lang="en-US" b="1" dirty="0">
                <a:solidFill>
                  <a:srgbClr val="7030A0"/>
                </a:solidFill>
              </a:rPr>
              <a:t>A GOOD MENTOR!!</a:t>
            </a:r>
          </a:p>
          <a:p>
            <a:pPr lvl="1"/>
            <a:endParaRPr lang="en-US" dirty="0"/>
          </a:p>
          <a:p>
            <a:endParaRPr lang="en-US" dirty="0"/>
          </a:p>
        </p:txBody>
      </p:sp>
      <p:sp>
        <p:nvSpPr>
          <p:cNvPr id="4" name="Slide Number Placeholder 3">
            <a:extLst>
              <a:ext uri="{FF2B5EF4-FFF2-40B4-BE49-F238E27FC236}">
                <a16:creationId xmlns:a16="http://schemas.microsoft.com/office/drawing/2014/main" id="{D91957AF-97AB-4A67-BEB0-AE2F97BDEA5E}"/>
              </a:ext>
            </a:extLst>
          </p:cNvPr>
          <p:cNvSpPr>
            <a:spLocks noGrp="1"/>
          </p:cNvSpPr>
          <p:nvPr>
            <p:ph type="sldNum" sz="quarter" idx="16"/>
          </p:nvPr>
        </p:nvSpPr>
        <p:spPr/>
        <p:txBody>
          <a:bodyPr/>
          <a:lstStyle/>
          <a:p>
            <a:endParaRPr lang="en-US" dirty="0"/>
          </a:p>
        </p:txBody>
      </p:sp>
    </p:spTree>
    <p:extLst>
      <p:ext uri="{BB962C8B-B14F-4D97-AF65-F5344CB8AC3E}">
        <p14:creationId xmlns:p14="http://schemas.microsoft.com/office/powerpoint/2010/main" val="3106899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643" y="302085"/>
            <a:ext cx="10972800" cy="1143000"/>
          </a:xfrm>
        </p:spPr>
        <p:txBody>
          <a:bodyPr>
            <a:normAutofit/>
          </a:bodyPr>
          <a:lstStyle/>
          <a:p>
            <a:r>
              <a:rPr lang="en-US" b="1" dirty="0">
                <a:solidFill>
                  <a:srgbClr val="7030A0"/>
                </a:solidFill>
                <a:latin typeface="+mn-lt"/>
              </a:rPr>
              <a:t>Final Tips on Research Question/Topic</a:t>
            </a:r>
          </a:p>
        </p:txBody>
      </p:sp>
      <p:sp>
        <p:nvSpPr>
          <p:cNvPr id="3" name="Content Placeholder 2"/>
          <p:cNvSpPr>
            <a:spLocks noGrp="1"/>
          </p:cNvSpPr>
          <p:nvPr>
            <p:ph idx="1"/>
          </p:nvPr>
        </p:nvSpPr>
        <p:spPr>
          <a:xfrm>
            <a:off x="409718" y="1740773"/>
            <a:ext cx="11125354" cy="4908656"/>
          </a:xfrm>
        </p:spPr>
        <p:txBody>
          <a:bodyPr>
            <a:normAutofit/>
          </a:bodyPr>
          <a:lstStyle/>
          <a:p>
            <a:r>
              <a:rPr lang="en-US" dirty="0">
                <a:solidFill>
                  <a:srgbClr val="7030A0"/>
                </a:solidFill>
              </a:rPr>
              <a:t>Your research questions should pass the “so what” test</a:t>
            </a:r>
          </a:p>
          <a:p>
            <a:r>
              <a:rPr lang="en-US" dirty="0">
                <a:solidFill>
                  <a:srgbClr val="7030A0"/>
                </a:solidFill>
              </a:rPr>
              <a:t>Keep it Specific and narrow</a:t>
            </a:r>
          </a:p>
          <a:p>
            <a:r>
              <a:rPr lang="en-US" dirty="0">
                <a:solidFill>
                  <a:srgbClr val="7030A0"/>
                </a:solidFill>
              </a:rPr>
              <a:t>Your question leads to a hypothesis</a:t>
            </a:r>
          </a:p>
          <a:p>
            <a:r>
              <a:rPr lang="en-US" dirty="0">
                <a:solidFill>
                  <a:srgbClr val="7030A0"/>
                </a:solidFill>
              </a:rPr>
              <a:t>A well stated question deserves an answer</a:t>
            </a:r>
          </a:p>
          <a:p>
            <a:pPr>
              <a:buNone/>
            </a:pPr>
            <a:endParaRPr lang="en-US" i="1" dirty="0"/>
          </a:p>
        </p:txBody>
      </p:sp>
    </p:spTree>
    <p:extLst>
      <p:ext uri="{BB962C8B-B14F-4D97-AF65-F5344CB8AC3E}">
        <p14:creationId xmlns:p14="http://schemas.microsoft.com/office/powerpoint/2010/main" val="2749596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316" y="262178"/>
            <a:ext cx="9573685" cy="1003056"/>
          </a:xfrm>
        </p:spPr>
        <p:txBody>
          <a:bodyPr>
            <a:normAutofit/>
          </a:bodyPr>
          <a:lstStyle/>
          <a:p>
            <a:r>
              <a:rPr lang="en-US" sz="4000" b="1" dirty="0">
                <a:solidFill>
                  <a:srgbClr val="7030A0"/>
                </a:solidFill>
                <a:latin typeface="+mn-lt"/>
              </a:rPr>
              <a:t>Next Steps and Questions</a:t>
            </a:r>
          </a:p>
        </p:txBody>
      </p:sp>
      <p:sp>
        <p:nvSpPr>
          <p:cNvPr id="3" name="TextBox 2">
            <a:extLst>
              <a:ext uri="{FF2B5EF4-FFF2-40B4-BE49-F238E27FC236}">
                <a16:creationId xmlns:a16="http://schemas.microsoft.com/office/drawing/2014/main" id="{ED484D78-9CA0-4C43-9CD4-F282A32B6830}"/>
              </a:ext>
            </a:extLst>
          </p:cNvPr>
          <p:cNvSpPr txBox="1"/>
          <p:nvPr/>
        </p:nvSpPr>
        <p:spPr>
          <a:xfrm>
            <a:off x="510287" y="1420223"/>
            <a:ext cx="10919713" cy="2554545"/>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rgbClr val="7030A0"/>
                </a:solidFill>
              </a:rPr>
              <a:t>Go to website</a:t>
            </a:r>
          </a:p>
          <a:p>
            <a:pPr marL="457200" indent="-457200">
              <a:buFont typeface="Arial" panose="020B0604020202020204" pitchFamily="34" charset="0"/>
              <a:buChar char="•"/>
            </a:pPr>
            <a:r>
              <a:rPr lang="en-US" sz="3200" dirty="0">
                <a:solidFill>
                  <a:srgbClr val="7030A0"/>
                </a:solidFill>
              </a:rPr>
              <a:t>Meet with me individually! </a:t>
            </a:r>
          </a:p>
          <a:p>
            <a:pPr marL="457200" indent="-457200">
              <a:buFont typeface="Arial" panose="020B0604020202020204" pitchFamily="34" charset="0"/>
              <a:buChar char="•"/>
            </a:pPr>
            <a:r>
              <a:rPr lang="en-US" sz="3200" dirty="0">
                <a:solidFill>
                  <a:srgbClr val="7030A0"/>
                </a:solidFill>
              </a:rPr>
              <a:t>Find a mentor</a:t>
            </a:r>
          </a:p>
          <a:p>
            <a:pPr marL="457200" indent="-457200">
              <a:buFont typeface="Arial" panose="020B0604020202020204" pitchFamily="34" charset="0"/>
              <a:buChar char="•"/>
            </a:pPr>
            <a:r>
              <a:rPr lang="en-US" sz="3200" dirty="0">
                <a:solidFill>
                  <a:srgbClr val="7030A0"/>
                </a:solidFill>
              </a:rPr>
              <a:t>Attend M2 AOSC Poster session</a:t>
            </a:r>
          </a:p>
          <a:p>
            <a:pPr marL="457200" indent="-457200">
              <a:buFont typeface="Arial" panose="020B0604020202020204" pitchFamily="34" charset="0"/>
              <a:buChar char="•"/>
            </a:pPr>
            <a:r>
              <a:rPr lang="en-US" sz="3200" dirty="0">
                <a:solidFill>
                  <a:srgbClr val="7030A0"/>
                </a:solidFill>
              </a:rPr>
              <a:t>PLEASE put your first and last name on any file you submit!</a:t>
            </a:r>
          </a:p>
        </p:txBody>
      </p:sp>
    </p:spTree>
    <p:extLst>
      <p:ext uri="{BB962C8B-B14F-4D97-AF65-F5344CB8AC3E}">
        <p14:creationId xmlns:p14="http://schemas.microsoft.com/office/powerpoint/2010/main" val="3942499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8D7C-BF41-3B45-9D62-875AF4D4E8D9}"/>
              </a:ext>
            </a:extLst>
          </p:cNvPr>
          <p:cNvSpPr>
            <a:spLocks noGrp="1"/>
          </p:cNvSpPr>
          <p:nvPr>
            <p:ph type="title"/>
          </p:nvPr>
        </p:nvSpPr>
        <p:spPr/>
        <p:txBody>
          <a:bodyPr/>
          <a:lstStyle/>
          <a:p>
            <a:r>
              <a:rPr lang="en-US" b="1" dirty="0">
                <a:solidFill>
                  <a:srgbClr val="7030A0"/>
                </a:solidFill>
                <a:latin typeface="+mn-lt"/>
              </a:rPr>
              <a:t>Workshop</a:t>
            </a:r>
          </a:p>
        </p:txBody>
      </p:sp>
      <p:sp>
        <p:nvSpPr>
          <p:cNvPr id="3" name="Content Placeholder 2">
            <a:extLst>
              <a:ext uri="{FF2B5EF4-FFF2-40B4-BE49-F238E27FC236}">
                <a16:creationId xmlns:a16="http://schemas.microsoft.com/office/drawing/2014/main" id="{FD300625-D851-2046-A872-3E59870EDA2B}"/>
              </a:ext>
            </a:extLst>
          </p:cNvPr>
          <p:cNvSpPr>
            <a:spLocks noGrp="1"/>
          </p:cNvSpPr>
          <p:nvPr>
            <p:ph idx="1"/>
          </p:nvPr>
        </p:nvSpPr>
        <p:spPr/>
        <p:txBody>
          <a:bodyPr>
            <a:normAutofit/>
          </a:bodyPr>
          <a:lstStyle/>
          <a:p>
            <a:pPr lvl="0"/>
            <a:r>
              <a:rPr lang="en-US" dirty="0">
                <a:solidFill>
                  <a:srgbClr val="7030A0"/>
                </a:solidFill>
              </a:rPr>
              <a:t>Each group leader talks about their experience with mentorship (as a mentor/mentee or both!)</a:t>
            </a:r>
          </a:p>
          <a:p>
            <a:pPr lvl="0"/>
            <a:r>
              <a:rPr lang="en-US" dirty="0">
                <a:solidFill>
                  <a:srgbClr val="7030A0"/>
                </a:solidFill>
              </a:rPr>
              <a:t>Each student asks a mentoring-related question</a:t>
            </a:r>
          </a:p>
          <a:p>
            <a:pPr lvl="0"/>
            <a:r>
              <a:rPr lang="en-US" dirty="0">
                <a:solidFill>
                  <a:srgbClr val="7030A0"/>
                </a:solidFill>
              </a:rPr>
              <a:t>Goal is a lively discussion and for students to leave confident with next steps in this process</a:t>
            </a:r>
          </a:p>
        </p:txBody>
      </p:sp>
    </p:spTree>
    <p:extLst>
      <p:ext uri="{BB962C8B-B14F-4D97-AF65-F5344CB8AC3E}">
        <p14:creationId xmlns:p14="http://schemas.microsoft.com/office/powerpoint/2010/main" val="507601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8D7C-BF41-3B45-9D62-875AF4D4E8D9}"/>
              </a:ext>
            </a:extLst>
          </p:cNvPr>
          <p:cNvSpPr>
            <a:spLocks noGrp="1"/>
          </p:cNvSpPr>
          <p:nvPr>
            <p:ph type="title"/>
          </p:nvPr>
        </p:nvSpPr>
        <p:spPr/>
        <p:txBody>
          <a:bodyPr/>
          <a:lstStyle/>
          <a:p>
            <a:r>
              <a:rPr lang="en-US" b="1" dirty="0">
                <a:solidFill>
                  <a:srgbClr val="7030A0"/>
                </a:solidFill>
                <a:latin typeface="+mn-lt"/>
              </a:rPr>
              <a:t>Introductions</a:t>
            </a:r>
          </a:p>
        </p:txBody>
      </p:sp>
      <p:sp>
        <p:nvSpPr>
          <p:cNvPr id="3" name="Content Placeholder 2">
            <a:extLst>
              <a:ext uri="{FF2B5EF4-FFF2-40B4-BE49-F238E27FC236}">
                <a16:creationId xmlns:a16="http://schemas.microsoft.com/office/drawing/2014/main" id="{FD300625-D851-2046-A872-3E59870EDA2B}"/>
              </a:ext>
            </a:extLst>
          </p:cNvPr>
          <p:cNvSpPr>
            <a:spLocks noGrp="1"/>
          </p:cNvSpPr>
          <p:nvPr>
            <p:ph idx="1"/>
          </p:nvPr>
        </p:nvSpPr>
        <p:spPr/>
        <p:txBody>
          <a:bodyPr>
            <a:normAutofit/>
          </a:bodyPr>
          <a:lstStyle/>
          <a:p>
            <a:pPr lvl="0"/>
            <a:r>
              <a:rPr lang="en-US" dirty="0">
                <a:solidFill>
                  <a:srgbClr val="7030A0"/>
                </a:solidFill>
              </a:rPr>
              <a:t>Who you are! </a:t>
            </a:r>
          </a:p>
          <a:p>
            <a:pPr lvl="0"/>
            <a:r>
              <a:rPr lang="en-US" dirty="0">
                <a:solidFill>
                  <a:srgbClr val="7030A0"/>
                </a:solidFill>
              </a:rPr>
              <a:t>Where you’re from</a:t>
            </a:r>
            <a:endParaRPr lang="en-US" dirty="0">
              <a:solidFill>
                <a:srgbClr val="7030A0"/>
              </a:solidFill>
              <a:effectLst/>
            </a:endParaRPr>
          </a:p>
          <a:p>
            <a:pPr lvl="0"/>
            <a:r>
              <a:rPr lang="en-US" dirty="0">
                <a:solidFill>
                  <a:srgbClr val="7030A0"/>
                </a:solidFill>
              </a:rPr>
              <a:t>What you’re interested in (what gets you excited): </a:t>
            </a:r>
          </a:p>
          <a:p>
            <a:pPr lvl="1"/>
            <a:r>
              <a:rPr lang="en-US" dirty="0">
                <a:solidFill>
                  <a:srgbClr val="7030A0"/>
                </a:solidFill>
              </a:rPr>
              <a:t>Clinically</a:t>
            </a:r>
          </a:p>
          <a:p>
            <a:pPr lvl="1"/>
            <a:r>
              <a:rPr lang="en-US" dirty="0">
                <a:solidFill>
                  <a:srgbClr val="7030A0"/>
                </a:solidFill>
              </a:rPr>
              <a:t>Scholarly: </a:t>
            </a:r>
            <a:r>
              <a:rPr lang="en-US" i="1" dirty="0">
                <a:solidFill>
                  <a:srgbClr val="7030A0"/>
                </a:solidFill>
              </a:rPr>
              <a:t>Broad</a:t>
            </a:r>
            <a:r>
              <a:rPr lang="en-US" dirty="0">
                <a:solidFill>
                  <a:srgbClr val="7030A0"/>
                </a:solidFill>
              </a:rPr>
              <a:t> definition of research. This can be anything ranging from mechanistic work in experimental models to community-based implementation work to policy and advocacy research!</a:t>
            </a:r>
          </a:p>
        </p:txBody>
      </p:sp>
    </p:spTree>
    <p:extLst>
      <p:ext uri="{BB962C8B-B14F-4D97-AF65-F5344CB8AC3E}">
        <p14:creationId xmlns:p14="http://schemas.microsoft.com/office/powerpoint/2010/main" val="2083090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3" name="Google Shape;383;p42"/>
          <p:cNvSpPr txBox="1">
            <a:spLocks noGrp="1"/>
          </p:cNvSpPr>
          <p:nvPr>
            <p:ph type="body" idx="1"/>
          </p:nvPr>
        </p:nvSpPr>
        <p:spPr>
          <a:xfrm>
            <a:off x="838199" y="1703137"/>
            <a:ext cx="10515600" cy="2245408"/>
          </a:xfrm>
          <a:prstGeom prst="rect">
            <a:avLst/>
          </a:prstGeom>
          <a:noFill/>
          <a:ln>
            <a:noFill/>
          </a:ln>
        </p:spPr>
        <p:txBody>
          <a:bodyPr spcFirstLastPara="1" vert="horz" wrap="square" lIns="91400" tIns="45700" rIns="91400" bIns="45700" rtlCol="0" anchor="t" anchorCtr="0">
            <a:normAutofit/>
          </a:bodyPr>
          <a:lstStyle/>
          <a:p>
            <a:pPr marL="0" indent="0">
              <a:spcBef>
                <a:spcPts val="0"/>
              </a:spcBef>
              <a:buSzPts val="2800"/>
              <a:buNone/>
            </a:pPr>
            <a:r>
              <a:rPr lang="en-US" sz="3467" dirty="0">
                <a:solidFill>
                  <a:srgbClr val="7030A0"/>
                </a:solidFill>
              </a:rPr>
              <a:t>Mentoring is a </a:t>
            </a:r>
            <a:r>
              <a:rPr lang="en-US" sz="3467" b="1" dirty="0">
                <a:solidFill>
                  <a:srgbClr val="7030A0"/>
                </a:solidFill>
              </a:rPr>
              <a:t>collaborative learning relationship </a:t>
            </a:r>
            <a:r>
              <a:rPr lang="en-US" sz="3467" dirty="0">
                <a:solidFill>
                  <a:srgbClr val="7030A0"/>
                </a:solidFill>
              </a:rPr>
              <a:t>that proceeds through purposeful stages over time and has the primary goal of helping mentees acquire the essential competencies needed for success in their chosen career.</a:t>
            </a:r>
            <a:endParaRPr sz="3467" dirty="0">
              <a:solidFill>
                <a:srgbClr val="7030A0"/>
              </a:solidFill>
            </a:endParaRPr>
          </a:p>
          <a:p>
            <a:pPr marL="0" indent="0">
              <a:buSzPts val="2800"/>
              <a:buNone/>
            </a:pPr>
            <a:endParaRPr sz="3467" dirty="0">
              <a:solidFill>
                <a:srgbClr val="7030A0"/>
              </a:solidFill>
            </a:endParaRPr>
          </a:p>
        </p:txBody>
      </p:sp>
      <p:sp>
        <p:nvSpPr>
          <p:cNvPr id="384" name="Google Shape;384;p42"/>
          <p:cNvSpPr/>
          <p:nvPr/>
        </p:nvSpPr>
        <p:spPr>
          <a:xfrm>
            <a:off x="838199" y="5427485"/>
            <a:ext cx="10515600" cy="523200"/>
          </a:xfrm>
          <a:prstGeom prst="rect">
            <a:avLst/>
          </a:prstGeom>
          <a:noFill/>
          <a:ln>
            <a:noFill/>
          </a:ln>
        </p:spPr>
        <p:txBody>
          <a:bodyPr spcFirstLastPara="1" wrap="square" lIns="91400" tIns="45700" rIns="91400" bIns="45700" anchor="t" anchorCtr="0">
            <a:noAutofit/>
          </a:bodyPr>
          <a:lstStyle/>
          <a:p>
            <a:r>
              <a:rPr lang="en-US" sz="1600" u="sng" dirty="0">
                <a:solidFill>
                  <a:schemeClr val="dk1"/>
                </a:solidFill>
                <a:latin typeface="Calibri"/>
                <a:ea typeface="Calibri"/>
                <a:cs typeface="Calibri"/>
                <a:sym typeface="Calibri"/>
                <a:hlinkClick r:id="rId3"/>
              </a:rPr>
              <a:t>Pfund C. et al. (2016) AIDS and Behavior, Suppl 2: 238-48</a:t>
            </a:r>
            <a:r>
              <a:rPr lang="en-US" sz="1600" dirty="0">
                <a:solidFill>
                  <a:schemeClr val="dk1"/>
                </a:solidFill>
                <a:latin typeface="Calibri"/>
                <a:ea typeface="Calibri"/>
                <a:cs typeface="Calibri"/>
                <a:sym typeface="Calibri"/>
              </a:rPr>
              <a:t>; </a:t>
            </a:r>
            <a:r>
              <a:rPr lang="en-US" sz="1600" u="sng" dirty="0">
                <a:solidFill>
                  <a:schemeClr val="dk1"/>
                </a:solidFill>
                <a:latin typeface="Calibri"/>
                <a:ea typeface="Calibri"/>
                <a:cs typeface="Calibri"/>
                <a:sym typeface="Calibri"/>
                <a:hlinkClick r:id="rId4"/>
              </a:rPr>
              <a:t>McGee, R.M. et al. (2016), AIDS and Behavior, Suppl 2:231-237.</a:t>
            </a:r>
            <a:endParaRPr sz="1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06038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9"/>
          <p:cNvSpPr txBox="1">
            <a:spLocks noGrp="1"/>
          </p:cNvSpPr>
          <p:nvPr>
            <p:ph type="title"/>
          </p:nvPr>
        </p:nvSpPr>
        <p:spPr>
          <a:xfrm>
            <a:off x="300447" y="431391"/>
            <a:ext cx="11715848" cy="1143200"/>
          </a:xfrm>
          <a:prstGeom prst="rect">
            <a:avLst/>
          </a:prstGeom>
          <a:noFill/>
          <a:ln>
            <a:noFill/>
          </a:ln>
        </p:spPr>
        <p:txBody>
          <a:bodyPr spcFirstLastPara="1" vert="horz" wrap="square" lIns="121900" tIns="121900" rIns="121900" bIns="121900" rtlCol="0" anchor="ctr" anchorCtr="0">
            <a:noAutofit/>
          </a:bodyPr>
          <a:lstStyle/>
          <a:p>
            <a:pPr algn="ctr">
              <a:lnSpc>
                <a:spcPct val="100000"/>
              </a:lnSpc>
              <a:spcBef>
                <a:spcPts val="0"/>
              </a:spcBef>
              <a:buClr>
                <a:schemeClr val="dk1"/>
              </a:buClr>
              <a:buSzPts val="4800"/>
            </a:pPr>
            <a:r>
              <a:rPr lang="en-US" b="1" dirty="0">
                <a:solidFill>
                  <a:srgbClr val="7030A0"/>
                </a:solidFill>
                <a:latin typeface="+mn-lt"/>
                <a:cs typeface="Arial" panose="020B0604020202020204" pitchFamily="34" charset="0"/>
              </a:rPr>
              <a:t>5 key attributes of effective research mentoring</a:t>
            </a:r>
            <a:endParaRPr b="1" dirty="0">
              <a:solidFill>
                <a:srgbClr val="7030A0"/>
              </a:solidFill>
              <a:latin typeface="+mn-lt"/>
              <a:cs typeface="Arial" panose="020B0604020202020204" pitchFamily="34" charset="0"/>
            </a:endParaRPr>
          </a:p>
        </p:txBody>
      </p:sp>
      <p:sp>
        <p:nvSpPr>
          <p:cNvPr id="278" name="Google Shape;278;p29"/>
          <p:cNvSpPr txBox="1">
            <a:spLocks noGrp="1"/>
          </p:cNvSpPr>
          <p:nvPr>
            <p:ph type="body" idx="1"/>
          </p:nvPr>
        </p:nvSpPr>
        <p:spPr>
          <a:xfrm>
            <a:off x="609600" y="1905000"/>
            <a:ext cx="10972800" cy="4221200"/>
          </a:xfrm>
          <a:prstGeom prst="rect">
            <a:avLst/>
          </a:prstGeom>
          <a:noFill/>
          <a:ln>
            <a:noFill/>
          </a:ln>
        </p:spPr>
        <p:txBody>
          <a:bodyPr spcFirstLastPara="1" vert="horz" wrap="square" lIns="121900" tIns="121900" rIns="121900" bIns="121900" rtlCol="0" anchor="t" anchorCtr="0">
            <a:noAutofit/>
          </a:bodyPr>
          <a:lstStyle/>
          <a:p>
            <a:pPr marL="609585" indent="-575719">
              <a:lnSpc>
                <a:spcPct val="100000"/>
              </a:lnSpc>
              <a:spcBef>
                <a:spcPts val="853"/>
              </a:spcBef>
              <a:buSzPts val="3200"/>
            </a:pPr>
            <a:r>
              <a:rPr lang="en-US" sz="3733" dirty="0">
                <a:solidFill>
                  <a:srgbClr val="7030A0"/>
                </a:solidFill>
                <a:ea typeface="Arial"/>
                <a:cs typeface="Arial"/>
                <a:sym typeface="Arial"/>
              </a:rPr>
              <a:t>Research/scholarship</a:t>
            </a:r>
            <a:endParaRPr dirty="0">
              <a:solidFill>
                <a:srgbClr val="7030A0"/>
              </a:solidFill>
            </a:endParaRPr>
          </a:p>
          <a:p>
            <a:pPr marL="609585" indent="-575719">
              <a:lnSpc>
                <a:spcPct val="100000"/>
              </a:lnSpc>
              <a:spcBef>
                <a:spcPts val="853"/>
              </a:spcBef>
              <a:buSzPts val="3200"/>
            </a:pPr>
            <a:r>
              <a:rPr lang="en-US" sz="3733" dirty="0">
                <a:solidFill>
                  <a:srgbClr val="7030A0"/>
                </a:solidFill>
                <a:ea typeface="Arial"/>
                <a:cs typeface="Arial"/>
                <a:sym typeface="Arial"/>
              </a:rPr>
              <a:t>Interpersonal </a:t>
            </a:r>
            <a:endParaRPr dirty="0">
              <a:solidFill>
                <a:srgbClr val="7030A0"/>
              </a:solidFill>
            </a:endParaRPr>
          </a:p>
          <a:p>
            <a:pPr marL="609585" indent="-575719">
              <a:lnSpc>
                <a:spcPct val="100000"/>
              </a:lnSpc>
              <a:spcBef>
                <a:spcPts val="853"/>
              </a:spcBef>
              <a:buSzPts val="3200"/>
            </a:pPr>
            <a:r>
              <a:rPr lang="en-US" sz="3733" dirty="0">
                <a:solidFill>
                  <a:srgbClr val="7030A0"/>
                </a:solidFill>
                <a:ea typeface="Arial"/>
                <a:cs typeface="Arial"/>
                <a:sym typeface="Arial"/>
              </a:rPr>
              <a:t>Psychosocial and career</a:t>
            </a:r>
            <a:endParaRPr dirty="0">
              <a:solidFill>
                <a:srgbClr val="7030A0"/>
              </a:solidFill>
            </a:endParaRPr>
          </a:p>
          <a:p>
            <a:pPr marL="609585" indent="-575719">
              <a:lnSpc>
                <a:spcPct val="100000"/>
              </a:lnSpc>
              <a:spcBef>
                <a:spcPts val="853"/>
              </a:spcBef>
              <a:buSzPts val="3200"/>
            </a:pPr>
            <a:r>
              <a:rPr lang="en-US" sz="3733" dirty="0">
                <a:solidFill>
                  <a:srgbClr val="7030A0"/>
                </a:solidFill>
                <a:ea typeface="Arial"/>
                <a:cs typeface="Arial"/>
                <a:sym typeface="Arial"/>
              </a:rPr>
              <a:t>Culturally responsive</a:t>
            </a:r>
            <a:endParaRPr dirty="0">
              <a:solidFill>
                <a:srgbClr val="7030A0"/>
              </a:solidFill>
            </a:endParaRPr>
          </a:p>
          <a:p>
            <a:pPr marL="609585" indent="-575719">
              <a:lnSpc>
                <a:spcPct val="100000"/>
              </a:lnSpc>
              <a:spcBef>
                <a:spcPts val="853"/>
              </a:spcBef>
              <a:buSzPts val="3200"/>
            </a:pPr>
            <a:r>
              <a:rPr lang="en-US" sz="3733" dirty="0">
                <a:solidFill>
                  <a:srgbClr val="7030A0"/>
                </a:solidFill>
                <a:ea typeface="Arial"/>
                <a:cs typeface="Arial"/>
                <a:sym typeface="Arial"/>
              </a:rPr>
              <a:t>Sponsorship</a:t>
            </a:r>
            <a:endParaRPr dirty="0">
              <a:solidFill>
                <a:srgbClr val="7030A0"/>
              </a:solidFill>
            </a:endParaRPr>
          </a:p>
        </p:txBody>
      </p:sp>
      <p:sp>
        <p:nvSpPr>
          <p:cNvPr id="279" name="Google Shape;279;p29"/>
          <p:cNvSpPr txBox="1"/>
          <p:nvPr/>
        </p:nvSpPr>
        <p:spPr>
          <a:xfrm>
            <a:off x="5175516" y="6358733"/>
            <a:ext cx="6840779" cy="492388"/>
          </a:xfrm>
          <a:prstGeom prst="rect">
            <a:avLst/>
          </a:prstGeom>
          <a:noFill/>
          <a:ln>
            <a:noFill/>
          </a:ln>
        </p:spPr>
        <p:txBody>
          <a:bodyPr spcFirstLastPara="1" wrap="square" lIns="121900" tIns="60933" rIns="121900" bIns="60933" anchor="t" anchorCtr="0">
            <a:spAutoFit/>
          </a:bodyPr>
          <a:lstStyle/>
          <a:p>
            <a:r>
              <a:rPr lang="en-US" sz="1200" dirty="0">
                <a:solidFill>
                  <a:srgbClr val="7030A0"/>
                </a:solidFill>
                <a:latin typeface="Arial"/>
                <a:ea typeface="Arial"/>
                <a:cs typeface="Arial"/>
                <a:sym typeface="Arial"/>
              </a:rPr>
              <a:t>Pfund, C., Byars-Winston, A., Branchaw, J., Hurtado, S., and Eagan, K., “Defining Attributes and Metrics of Effective Research Mentoring Relationships,” </a:t>
            </a:r>
            <a:r>
              <a:rPr lang="en-US" sz="1200" i="1" dirty="0">
                <a:solidFill>
                  <a:srgbClr val="7030A0"/>
                </a:solidFill>
                <a:latin typeface="Arial"/>
                <a:ea typeface="Arial"/>
                <a:cs typeface="Arial"/>
                <a:sym typeface="Arial"/>
              </a:rPr>
              <a:t>AIDS Behav</a:t>
            </a:r>
            <a:r>
              <a:rPr lang="en-US" sz="1200" dirty="0">
                <a:solidFill>
                  <a:srgbClr val="7030A0"/>
                </a:solidFill>
                <a:latin typeface="Arial"/>
                <a:ea typeface="Arial"/>
                <a:cs typeface="Arial"/>
                <a:sym typeface="Arial"/>
              </a:rPr>
              <a:t>ior, 2016. 20:S238–S248</a:t>
            </a:r>
            <a:endParaRPr sz="2400" dirty="0">
              <a:solidFill>
                <a:srgbClr val="7030A0"/>
              </a:solidFill>
            </a:endParaRPr>
          </a:p>
        </p:txBody>
      </p:sp>
    </p:spTree>
    <p:extLst>
      <p:ext uri="{BB962C8B-B14F-4D97-AF65-F5344CB8AC3E}">
        <p14:creationId xmlns:p14="http://schemas.microsoft.com/office/powerpoint/2010/main" val="3798476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35"/>
          <p:cNvSpPr txBox="1">
            <a:spLocks noGrp="1"/>
          </p:cNvSpPr>
          <p:nvPr>
            <p:ph type="title"/>
          </p:nvPr>
        </p:nvSpPr>
        <p:spPr>
          <a:xfrm>
            <a:off x="838200" y="559439"/>
            <a:ext cx="10515600" cy="880800"/>
          </a:xfrm>
          <a:prstGeom prst="rect">
            <a:avLst/>
          </a:prstGeom>
          <a:noFill/>
          <a:ln>
            <a:noFill/>
          </a:ln>
        </p:spPr>
        <p:txBody>
          <a:bodyPr spcFirstLastPara="1" vert="horz" wrap="square" lIns="91433" tIns="45700" rIns="91433" bIns="45700" rtlCol="0" anchor="ctr" anchorCtr="0">
            <a:noAutofit/>
          </a:bodyPr>
          <a:lstStyle/>
          <a:p>
            <a:pPr>
              <a:spcBef>
                <a:spcPts val="0"/>
              </a:spcBef>
              <a:buClr>
                <a:schemeClr val="dk1"/>
              </a:buClr>
              <a:buSzPts val="3000"/>
            </a:pPr>
            <a:r>
              <a:rPr lang="en-US" sz="4000" b="1" dirty="0">
                <a:solidFill>
                  <a:srgbClr val="7030A0"/>
                </a:solidFill>
                <a:latin typeface="+mn-lt"/>
              </a:rPr>
              <a:t>Mentoring relationships are complex because we expect many different roles in one</a:t>
            </a:r>
            <a:endParaRPr b="1" dirty="0">
              <a:solidFill>
                <a:srgbClr val="7030A0"/>
              </a:solidFill>
              <a:latin typeface="+mn-lt"/>
            </a:endParaRPr>
          </a:p>
        </p:txBody>
      </p:sp>
      <p:sp>
        <p:nvSpPr>
          <p:cNvPr id="339" name="Google Shape;339;p35"/>
          <p:cNvSpPr txBox="1">
            <a:spLocks noGrp="1"/>
          </p:cNvSpPr>
          <p:nvPr>
            <p:ph type="body" idx="1"/>
          </p:nvPr>
        </p:nvSpPr>
        <p:spPr>
          <a:xfrm>
            <a:off x="838200" y="1921165"/>
            <a:ext cx="10515600" cy="4151180"/>
          </a:xfrm>
          <a:prstGeom prst="rect">
            <a:avLst/>
          </a:prstGeom>
          <a:noFill/>
          <a:ln>
            <a:noFill/>
          </a:ln>
        </p:spPr>
        <p:txBody>
          <a:bodyPr spcFirstLastPara="1" vert="horz" wrap="square" lIns="91433" tIns="45700" rIns="91433" bIns="45700" rtlCol="0" anchor="t" anchorCtr="0">
            <a:noAutofit/>
          </a:bodyPr>
          <a:lstStyle/>
          <a:p>
            <a:pPr marL="237061" indent="-237061">
              <a:spcBef>
                <a:spcPts val="0"/>
              </a:spcBef>
              <a:buClr>
                <a:schemeClr val="dk1"/>
              </a:buClr>
              <a:buSzPts val="2400"/>
            </a:pPr>
            <a:r>
              <a:rPr lang="en-US" sz="3200" b="1" dirty="0"/>
              <a:t> </a:t>
            </a:r>
            <a:r>
              <a:rPr lang="en-US" sz="3200" b="1" dirty="0">
                <a:solidFill>
                  <a:srgbClr val="7030A0"/>
                </a:solidFill>
              </a:rPr>
              <a:t>Mentor: </a:t>
            </a:r>
            <a:r>
              <a:rPr lang="en-US" sz="3200" dirty="0">
                <a:solidFill>
                  <a:srgbClr val="7030A0"/>
                </a:solidFill>
              </a:rPr>
              <a:t>passing on advice, knowledge, experience  </a:t>
            </a:r>
            <a:endParaRPr sz="3200" b="1" dirty="0">
              <a:solidFill>
                <a:srgbClr val="7030A0"/>
              </a:solidFill>
            </a:endParaRPr>
          </a:p>
          <a:p>
            <a:pPr marL="237061" indent="-237061">
              <a:spcBef>
                <a:spcPts val="1067"/>
              </a:spcBef>
              <a:buClr>
                <a:schemeClr val="dk1"/>
              </a:buClr>
              <a:buSzPts val="2400"/>
            </a:pPr>
            <a:r>
              <a:rPr lang="en-US" sz="3200" b="1" dirty="0">
                <a:solidFill>
                  <a:srgbClr val="7030A0"/>
                </a:solidFill>
              </a:rPr>
              <a:t> Supervisor: </a:t>
            </a:r>
            <a:r>
              <a:rPr lang="en-US" sz="3200" dirty="0">
                <a:solidFill>
                  <a:srgbClr val="7030A0"/>
                </a:solidFill>
              </a:rPr>
              <a:t>overseeing tasks, research progress, medium term and day to day goals</a:t>
            </a:r>
            <a:endParaRPr sz="3200" b="1" dirty="0">
              <a:solidFill>
                <a:srgbClr val="7030A0"/>
              </a:solidFill>
            </a:endParaRPr>
          </a:p>
          <a:p>
            <a:pPr marL="237061" indent="-237061">
              <a:spcBef>
                <a:spcPts val="1067"/>
              </a:spcBef>
              <a:buClr>
                <a:schemeClr val="dk1"/>
              </a:buClr>
              <a:buSzPts val="2400"/>
            </a:pPr>
            <a:r>
              <a:rPr lang="en-US" sz="3200" b="1" dirty="0">
                <a:solidFill>
                  <a:srgbClr val="7030A0"/>
                </a:solidFill>
              </a:rPr>
              <a:t> Coach: </a:t>
            </a:r>
            <a:r>
              <a:rPr lang="en-US" sz="3200" dirty="0">
                <a:solidFill>
                  <a:srgbClr val="7030A0"/>
                </a:solidFill>
              </a:rPr>
              <a:t>supporting and enabling learning and development</a:t>
            </a:r>
            <a:endParaRPr dirty="0">
              <a:solidFill>
                <a:srgbClr val="7030A0"/>
              </a:solidFill>
            </a:endParaRPr>
          </a:p>
          <a:p>
            <a:pPr marL="237061" indent="-237061">
              <a:spcBef>
                <a:spcPts val="1067"/>
              </a:spcBef>
              <a:buClr>
                <a:schemeClr val="dk1"/>
              </a:buClr>
              <a:buSzPts val="2400"/>
            </a:pPr>
            <a:r>
              <a:rPr lang="en-US" sz="3200" b="1" dirty="0">
                <a:solidFill>
                  <a:srgbClr val="7030A0"/>
                </a:solidFill>
              </a:rPr>
              <a:t> Sponsor: </a:t>
            </a:r>
            <a:r>
              <a:rPr lang="en-US" sz="3200" dirty="0">
                <a:solidFill>
                  <a:srgbClr val="7030A0"/>
                </a:solidFill>
              </a:rPr>
              <a:t>proactively advocating for success</a:t>
            </a:r>
            <a:endParaRPr sz="3200" b="1" dirty="0">
              <a:solidFill>
                <a:srgbClr val="7030A0"/>
              </a:solidFill>
            </a:endParaRPr>
          </a:p>
        </p:txBody>
      </p:sp>
      <p:sp>
        <p:nvSpPr>
          <p:cNvPr id="340" name="Google Shape;340;p35"/>
          <p:cNvSpPr/>
          <p:nvPr/>
        </p:nvSpPr>
        <p:spPr>
          <a:xfrm>
            <a:off x="739679" y="5035633"/>
            <a:ext cx="9220400" cy="1245089"/>
          </a:xfrm>
          <a:prstGeom prst="rect">
            <a:avLst/>
          </a:prstGeom>
          <a:noFill/>
          <a:ln>
            <a:noFill/>
          </a:ln>
        </p:spPr>
        <p:txBody>
          <a:bodyPr spcFirstLastPara="1" wrap="square" lIns="91433" tIns="45700" rIns="91433" bIns="45700" anchor="t" anchorCtr="0">
            <a:noAutofit/>
          </a:bodyPr>
          <a:lstStyle/>
          <a:p>
            <a:pPr>
              <a:buClr>
                <a:schemeClr val="dk1"/>
              </a:buClr>
              <a:buSzPts val="1400"/>
            </a:pPr>
            <a:r>
              <a:rPr lang="en-US" sz="1600" i="1" dirty="0">
                <a:solidFill>
                  <a:schemeClr val="dk1"/>
                </a:solidFill>
                <a:latin typeface="Calibri"/>
                <a:ea typeface="Calibri"/>
                <a:cs typeface="Calibri"/>
                <a:sym typeface="Calibri"/>
              </a:rPr>
              <a:t>Acad Med</a:t>
            </a:r>
            <a:r>
              <a:rPr lang="en-US" sz="1600" dirty="0">
                <a:solidFill>
                  <a:schemeClr val="dk1"/>
                </a:solidFill>
                <a:latin typeface="Calibri"/>
                <a:ea typeface="Calibri"/>
                <a:cs typeface="Calibri"/>
                <a:sym typeface="Calibri"/>
              </a:rPr>
              <a:t>. 2016 August; 91(8): 1128–1135. doi:10.1097/ACM.0000000000001026.</a:t>
            </a:r>
            <a:endParaRPr sz="2400" dirty="0"/>
          </a:p>
          <a:p>
            <a:r>
              <a:rPr lang="en-US" sz="1600" dirty="0">
                <a:solidFill>
                  <a:srgbClr val="000000"/>
                </a:solidFill>
                <a:latin typeface="Arial"/>
                <a:ea typeface="Arial"/>
                <a:cs typeface="Arial"/>
                <a:sym typeface="Arial"/>
              </a:rPr>
              <a:t>Also see “Diversity and Inclusion at SLAC” (</a:t>
            </a:r>
            <a:r>
              <a:rPr lang="en-US" sz="1600" u="sng" dirty="0">
                <a:solidFill>
                  <a:srgbClr val="000000"/>
                </a:solidFill>
                <a:latin typeface="Arial"/>
                <a:ea typeface="Arial"/>
                <a:cs typeface="Arial"/>
                <a:sym typeface="Arial"/>
                <a:hlinkClick r:id="rId3"/>
              </a:rPr>
              <a:t>https://inclusion.slac.stanford.edu/</a:t>
            </a:r>
            <a:r>
              <a:rPr lang="en-US" sz="1600" dirty="0">
                <a:solidFill>
                  <a:srgbClr val="000000"/>
                </a:solidFill>
                <a:latin typeface="Arial"/>
                <a:ea typeface="Arial"/>
                <a:cs typeface="Arial"/>
                <a:sym typeface="Arial"/>
              </a:rPr>
              <a:t>) ; and </a:t>
            </a:r>
            <a:r>
              <a:rPr lang="en-US" sz="1600" u="sng" dirty="0">
                <a:solidFill>
                  <a:srgbClr val="000000"/>
                </a:solidFill>
                <a:latin typeface="Arial"/>
                <a:ea typeface="Arial"/>
                <a:cs typeface="Arial"/>
                <a:sym typeface="Arial"/>
                <a:hlinkClick r:id="rId4"/>
              </a:rPr>
              <a:t>Montgomery, B. L., Dodson, J. E., &amp; Johnson, S. M. (2014). Guiding the Way: Mentoring Graduate Students and Junior Faculty for Sustainable Academic Careers. SAGE Open. </a:t>
            </a:r>
            <a:endParaRPr sz="1600" dirty="0">
              <a:solidFill>
                <a:srgbClr val="000000"/>
              </a:solidFill>
              <a:latin typeface="Arial"/>
              <a:ea typeface="Arial"/>
              <a:cs typeface="Arial"/>
              <a:sym typeface="Arial"/>
            </a:endParaRPr>
          </a:p>
          <a:p>
            <a:pPr>
              <a:buClr>
                <a:schemeClr val="dk1"/>
              </a:buClr>
              <a:buSzPts val="1400"/>
            </a:pPr>
            <a:endParaRPr sz="16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3934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AFCC0-9A10-4FAE-B4A2-65B41ED107EE}"/>
              </a:ext>
            </a:extLst>
          </p:cNvPr>
          <p:cNvSpPr>
            <a:spLocks noGrp="1"/>
          </p:cNvSpPr>
          <p:nvPr>
            <p:ph type="title"/>
          </p:nvPr>
        </p:nvSpPr>
        <p:spPr/>
        <p:txBody>
          <a:bodyPr/>
          <a:lstStyle/>
          <a:p>
            <a:r>
              <a:rPr lang="en-US" b="1" dirty="0">
                <a:solidFill>
                  <a:srgbClr val="7030A0"/>
                </a:solidFill>
                <a:latin typeface="+mn-lt"/>
              </a:rPr>
              <a:t>What makes a good mentor?</a:t>
            </a:r>
          </a:p>
        </p:txBody>
      </p:sp>
      <p:sp>
        <p:nvSpPr>
          <p:cNvPr id="3" name="Content Placeholder 2">
            <a:extLst>
              <a:ext uri="{FF2B5EF4-FFF2-40B4-BE49-F238E27FC236}">
                <a16:creationId xmlns:a16="http://schemas.microsoft.com/office/drawing/2014/main" id="{B62F7106-F69A-4C74-B25D-8E88B35CE1E4}"/>
              </a:ext>
            </a:extLst>
          </p:cNvPr>
          <p:cNvSpPr>
            <a:spLocks noGrp="1"/>
          </p:cNvSpPr>
          <p:nvPr>
            <p:ph idx="1"/>
          </p:nvPr>
        </p:nvSpPr>
        <p:spPr/>
        <p:txBody>
          <a:bodyPr>
            <a:normAutofit/>
          </a:bodyPr>
          <a:lstStyle/>
          <a:p>
            <a:r>
              <a:rPr lang="en-US" sz="3200" b="1" dirty="0">
                <a:solidFill>
                  <a:srgbClr val="7030A0"/>
                </a:solidFill>
              </a:rPr>
              <a:t>Accessible and responsive</a:t>
            </a:r>
          </a:p>
          <a:p>
            <a:pPr lvl="1"/>
            <a:r>
              <a:rPr lang="en-US" sz="3200" dirty="0">
                <a:solidFill>
                  <a:srgbClr val="7030A0"/>
                </a:solidFill>
              </a:rPr>
              <a:t>Do they answer their emails? Do they cancel meetings with you frequently?</a:t>
            </a:r>
          </a:p>
          <a:p>
            <a:r>
              <a:rPr lang="en-US" sz="3200" dirty="0">
                <a:solidFill>
                  <a:srgbClr val="7030A0"/>
                </a:solidFill>
              </a:rPr>
              <a:t>Who will be the </a:t>
            </a:r>
            <a:r>
              <a:rPr lang="en-US" sz="3200" b="1" dirty="0">
                <a:solidFill>
                  <a:srgbClr val="7030A0"/>
                </a:solidFill>
              </a:rPr>
              <a:t>person you work with most closely </a:t>
            </a:r>
            <a:r>
              <a:rPr lang="en-US" sz="3200" dirty="0">
                <a:solidFill>
                  <a:srgbClr val="7030A0"/>
                </a:solidFill>
              </a:rPr>
              <a:t>on the research team?</a:t>
            </a:r>
          </a:p>
          <a:p>
            <a:pPr lvl="1"/>
            <a:r>
              <a:rPr lang="en-US" sz="2800" dirty="0">
                <a:solidFill>
                  <a:srgbClr val="7030A0"/>
                </a:solidFill>
              </a:rPr>
              <a:t>Is it the faculty member, research coordinator, or fellow? </a:t>
            </a:r>
          </a:p>
          <a:p>
            <a:r>
              <a:rPr lang="en-US" sz="3200" dirty="0">
                <a:solidFill>
                  <a:srgbClr val="7030A0"/>
                </a:solidFill>
              </a:rPr>
              <a:t>Ideally, your mentor has worked with students previously and </a:t>
            </a:r>
            <a:r>
              <a:rPr lang="en-US" sz="3200" b="1" dirty="0">
                <a:solidFill>
                  <a:srgbClr val="7030A0"/>
                </a:solidFill>
              </a:rPr>
              <a:t>understands your time limitations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14839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E9D96-BDAE-314B-91CA-B86E42EAB5FB}"/>
              </a:ext>
            </a:extLst>
          </p:cNvPr>
          <p:cNvSpPr>
            <a:spLocks noGrp="1"/>
          </p:cNvSpPr>
          <p:nvPr>
            <p:ph type="title"/>
          </p:nvPr>
        </p:nvSpPr>
        <p:spPr>
          <a:xfrm>
            <a:off x="838200" y="365125"/>
            <a:ext cx="10515600" cy="1097915"/>
          </a:xfrm>
        </p:spPr>
        <p:txBody>
          <a:bodyPr/>
          <a:lstStyle/>
          <a:p>
            <a:r>
              <a:rPr lang="en-US" b="1" dirty="0">
                <a:solidFill>
                  <a:srgbClr val="7030A0"/>
                </a:solidFill>
                <a:latin typeface="+mn-lt"/>
              </a:rPr>
              <a:t>What should you expect from a mentor?</a:t>
            </a:r>
          </a:p>
        </p:txBody>
      </p:sp>
      <p:sp>
        <p:nvSpPr>
          <p:cNvPr id="3" name="Content Placeholder 2">
            <a:extLst>
              <a:ext uri="{FF2B5EF4-FFF2-40B4-BE49-F238E27FC236}">
                <a16:creationId xmlns:a16="http://schemas.microsoft.com/office/drawing/2014/main" id="{F74718A2-125C-094A-9085-47BF9E3DEFBE}"/>
              </a:ext>
            </a:extLst>
          </p:cNvPr>
          <p:cNvSpPr>
            <a:spLocks noGrp="1"/>
          </p:cNvSpPr>
          <p:nvPr>
            <p:ph idx="1"/>
          </p:nvPr>
        </p:nvSpPr>
        <p:spPr>
          <a:xfrm>
            <a:off x="1399032" y="1463040"/>
            <a:ext cx="9640883" cy="4466705"/>
          </a:xfrm>
        </p:spPr>
        <p:txBody>
          <a:bodyPr>
            <a:normAutofit fontScale="92500" lnSpcReduction="10000"/>
          </a:bodyPr>
          <a:lstStyle/>
          <a:p>
            <a:r>
              <a:rPr lang="en-US" dirty="0">
                <a:solidFill>
                  <a:srgbClr val="7030A0"/>
                </a:solidFill>
              </a:rPr>
              <a:t>Helps you to </a:t>
            </a:r>
            <a:r>
              <a:rPr lang="en-US" b="1" dirty="0">
                <a:solidFill>
                  <a:srgbClr val="7030A0"/>
                </a:solidFill>
              </a:rPr>
              <a:t>define your learning and research goals </a:t>
            </a:r>
            <a:r>
              <a:rPr lang="en-US" dirty="0">
                <a:solidFill>
                  <a:srgbClr val="7030A0"/>
                </a:solidFill>
              </a:rPr>
              <a:t>and review and revise them as needed</a:t>
            </a:r>
          </a:p>
          <a:p>
            <a:r>
              <a:rPr lang="en-US" b="1" dirty="0">
                <a:solidFill>
                  <a:srgbClr val="7030A0"/>
                </a:solidFill>
              </a:rPr>
              <a:t>Meets regularly</a:t>
            </a:r>
            <a:r>
              <a:rPr lang="en-US" dirty="0">
                <a:solidFill>
                  <a:srgbClr val="7030A0"/>
                </a:solidFill>
              </a:rPr>
              <a:t>, one-on-one, to discuss your progress to and challenges and provide timely feedback </a:t>
            </a:r>
          </a:p>
          <a:p>
            <a:r>
              <a:rPr lang="en-US" b="1" dirty="0">
                <a:solidFill>
                  <a:srgbClr val="7030A0"/>
                </a:solidFill>
              </a:rPr>
              <a:t>Listens</a:t>
            </a:r>
            <a:r>
              <a:rPr lang="en-US" dirty="0">
                <a:solidFill>
                  <a:srgbClr val="7030A0"/>
                </a:solidFill>
              </a:rPr>
              <a:t> to you and to your ideas</a:t>
            </a:r>
          </a:p>
          <a:p>
            <a:r>
              <a:rPr lang="en-US" b="1" dirty="0">
                <a:solidFill>
                  <a:srgbClr val="7030A0"/>
                </a:solidFill>
              </a:rPr>
              <a:t>Supports opportunities for growth </a:t>
            </a:r>
            <a:r>
              <a:rPr lang="en-US" dirty="0">
                <a:solidFill>
                  <a:srgbClr val="7030A0"/>
                </a:solidFill>
              </a:rPr>
              <a:t>in the areas such as through your training or presentation opportunities </a:t>
            </a:r>
          </a:p>
          <a:p>
            <a:r>
              <a:rPr lang="en-US" dirty="0">
                <a:solidFill>
                  <a:srgbClr val="7030A0"/>
                </a:solidFill>
              </a:rPr>
              <a:t>Helps you </a:t>
            </a:r>
            <a:r>
              <a:rPr lang="en-US" b="1" dirty="0">
                <a:solidFill>
                  <a:srgbClr val="7030A0"/>
                </a:solidFill>
              </a:rPr>
              <a:t>build your network</a:t>
            </a:r>
          </a:p>
          <a:p>
            <a:pPr lvl="1"/>
            <a:r>
              <a:rPr lang="en-US" b="1" dirty="0">
                <a:solidFill>
                  <a:srgbClr val="7030A0"/>
                </a:solidFill>
              </a:rPr>
              <a:t>Integrate</a:t>
            </a:r>
            <a:r>
              <a:rPr lang="en-US" dirty="0">
                <a:solidFill>
                  <a:srgbClr val="7030A0"/>
                </a:solidFill>
              </a:rPr>
              <a:t> into the team</a:t>
            </a:r>
          </a:p>
          <a:p>
            <a:pPr lvl="1"/>
            <a:r>
              <a:rPr lang="en-US" dirty="0">
                <a:solidFill>
                  <a:srgbClr val="7030A0"/>
                </a:solidFill>
              </a:rPr>
              <a:t>Introduce you to other </a:t>
            </a:r>
            <a:r>
              <a:rPr lang="en-US" b="1" dirty="0">
                <a:solidFill>
                  <a:srgbClr val="7030A0"/>
                </a:solidFill>
              </a:rPr>
              <a:t>researchers</a:t>
            </a:r>
            <a:r>
              <a:rPr lang="en-US" dirty="0">
                <a:solidFill>
                  <a:srgbClr val="7030A0"/>
                </a:solidFill>
              </a:rPr>
              <a:t> in the area</a:t>
            </a:r>
          </a:p>
          <a:p>
            <a:pPr lvl="1"/>
            <a:r>
              <a:rPr lang="en-US" dirty="0">
                <a:solidFill>
                  <a:srgbClr val="7030A0"/>
                </a:solidFill>
              </a:rPr>
              <a:t> </a:t>
            </a:r>
            <a:r>
              <a:rPr lang="en-US" b="1" dirty="0">
                <a:solidFill>
                  <a:srgbClr val="7030A0"/>
                </a:solidFill>
              </a:rPr>
              <a:t>Acknowledge your contribution </a:t>
            </a:r>
            <a:r>
              <a:rPr lang="en-US" dirty="0">
                <a:solidFill>
                  <a:srgbClr val="7030A0"/>
                </a:solidFill>
              </a:rPr>
              <a:t>to the research, through authorship on abstracts or  publications (ore on that later)</a:t>
            </a:r>
          </a:p>
          <a:p>
            <a:endParaRPr lang="en-US" dirty="0"/>
          </a:p>
        </p:txBody>
      </p:sp>
    </p:spTree>
    <p:extLst>
      <p:ext uri="{BB962C8B-B14F-4D97-AF65-F5344CB8AC3E}">
        <p14:creationId xmlns:p14="http://schemas.microsoft.com/office/powerpoint/2010/main" val="128137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514036" y="4462479"/>
            <a:ext cx="11593723" cy="1007973"/>
            <a:chOff x="1179261" y="2489695"/>
            <a:chExt cx="9877575" cy="1007973"/>
          </a:xfrm>
          <a:solidFill>
            <a:srgbClr val="DFC9EF"/>
          </a:solidFill>
        </p:grpSpPr>
        <p:sp>
          <p:nvSpPr>
            <p:cNvPr id="4" name="Right Arrow 3"/>
            <p:cNvSpPr/>
            <p:nvPr/>
          </p:nvSpPr>
          <p:spPr>
            <a:xfrm>
              <a:off x="1179261" y="2489695"/>
              <a:ext cx="9877575" cy="1007973"/>
            </a:xfrm>
            <a:prstGeom prst="rightArrow">
              <a:avLst/>
            </a:prstGeom>
            <a:grp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7030A0"/>
                </a:solidFill>
              </a:endParaRPr>
            </a:p>
          </p:txBody>
        </p:sp>
        <p:grpSp>
          <p:nvGrpSpPr>
            <p:cNvPr id="9" name="Group 8"/>
            <p:cNvGrpSpPr/>
            <p:nvPr/>
          </p:nvGrpSpPr>
          <p:grpSpPr>
            <a:xfrm>
              <a:off x="1249815" y="2802166"/>
              <a:ext cx="9278297" cy="374154"/>
              <a:chOff x="1380844" y="2802166"/>
              <a:chExt cx="9278297" cy="374154"/>
            </a:xfrm>
            <a:grpFill/>
          </p:grpSpPr>
          <p:sp>
            <p:nvSpPr>
              <p:cNvPr id="5" name="Rectangle 4"/>
              <p:cNvSpPr/>
              <p:nvPr/>
            </p:nvSpPr>
            <p:spPr>
              <a:xfrm>
                <a:off x="1380844" y="2802166"/>
                <a:ext cx="2928637" cy="372950"/>
              </a:xfrm>
              <a:prstGeom prst="rect">
                <a:avLst/>
              </a:prstGeom>
              <a:grp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M1</a:t>
                </a:r>
              </a:p>
            </p:txBody>
          </p:sp>
          <p:sp>
            <p:nvSpPr>
              <p:cNvPr id="6" name="Rectangle 5"/>
              <p:cNvSpPr/>
              <p:nvPr/>
            </p:nvSpPr>
            <p:spPr>
              <a:xfrm>
                <a:off x="4395184" y="2803370"/>
                <a:ext cx="2287968" cy="372950"/>
              </a:xfrm>
              <a:prstGeom prst="rect">
                <a:avLst/>
              </a:prstGeom>
              <a:grp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M2</a:t>
                </a:r>
              </a:p>
            </p:txBody>
          </p:sp>
          <p:sp>
            <p:nvSpPr>
              <p:cNvPr id="7" name="Rectangle 6"/>
              <p:cNvSpPr/>
              <p:nvPr/>
            </p:nvSpPr>
            <p:spPr>
              <a:xfrm>
                <a:off x="6770793" y="2803370"/>
                <a:ext cx="1868040" cy="372950"/>
              </a:xfrm>
              <a:prstGeom prst="rect">
                <a:avLst/>
              </a:prstGeom>
              <a:grp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M3</a:t>
                </a:r>
              </a:p>
            </p:txBody>
          </p:sp>
          <p:sp>
            <p:nvSpPr>
              <p:cNvPr id="8" name="Rectangle 7"/>
              <p:cNvSpPr/>
              <p:nvPr/>
            </p:nvSpPr>
            <p:spPr>
              <a:xfrm>
                <a:off x="8721513" y="2803370"/>
                <a:ext cx="1937628" cy="372950"/>
              </a:xfrm>
              <a:prstGeom prst="rect">
                <a:avLst/>
              </a:prstGeom>
              <a:grp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M4</a:t>
                </a:r>
              </a:p>
            </p:txBody>
          </p:sp>
        </p:grpSp>
      </p:grpSp>
      <p:sp>
        <p:nvSpPr>
          <p:cNvPr id="11" name="Rounded Rectangular Callout 10"/>
          <p:cNvSpPr/>
          <p:nvPr/>
        </p:nvSpPr>
        <p:spPr>
          <a:xfrm>
            <a:off x="256572" y="2127332"/>
            <a:ext cx="1467726" cy="860028"/>
          </a:xfrm>
          <a:prstGeom prst="wedgeRoundRectCallout">
            <a:avLst>
              <a:gd name="adj1" fmla="val 39465"/>
              <a:gd name="adj2" fmla="val 248982"/>
              <a:gd name="adj3" fmla="val 16667"/>
            </a:avLst>
          </a:prstGeom>
          <a:solidFill>
            <a:srgbClr val="DFC9EF"/>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Find a mentor</a:t>
            </a:r>
          </a:p>
        </p:txBody>
      </p:sp>
      <p:sp>
        <p:nvSpPr>
          <p:cNvPr id="12" name="Rounded Rectangular Callout 11"/>
          <p:cNvSpPr/>
          <p:nvPr/>
        </p:nvSpPr>
        <p:spPr>
          <a:xfrm>
            <a:off x="2011680" y="1900028"/>
            <a:ext cx="2276009" cy="1348683"/>
          </a:xfrm>
          <a:prstGeom prst="wedgeRoundRectCallout">
            <a:avLst>
              <a:gd name="adj1" fmla="val -4704"/>
              <a:gd name="adj2" fmla="val 150466"/>
              <a:gd name="adj3" fmla="val 16667"/>
            </a:avLst>
          </a:prstGeom>
          <a:solidFill>
            <a:srgbClr val="DFC9EF"/>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March 6:</a:t>
            </a:r>
          </a:p>
          <a:p>
            <a:pPr algn="ctr"/>
            <a:r>
              <a:rPr lang="en-US" dirty="0">
                <a:solidFill>
                  <a:srgbClr val="7030A0"/>
                </a:solidFill>
              </a:rPr>
              <a:t>Submit formal research proposal</a:t>
            </a:r>
          </a:p>
        </p:txBody>
      </p:sp>
      <p:sp>
        <p:nvSpPr>
          <p:cNvPr id="19" name="Rounded Rectangular Callout 18"/>
          <p:cNvSpPr/>
          <p:nvPr/>
        </p:nvSpPr>
        <p:spPr>
          <a:xfrm>
            <a:off x="1079869" y="3429000"/>
            <a:ext cx="2276008" cy="697541"/>
          </a:xfrm>
          <a:prstGeom prst="wedgeRoundRectCallout">
            <a:avLst>
              <a:gd name="adj1" fmla="val 12801"/>
              <a:gd name="adj2" fmla="val 137147"/>
              <a:gd name="adj3" fmla="val 16667"/>
            </a:avLst>
          </a:prstGeom>
          <a:solidFill>
            <a:srgbClr val="DFC9EF"/>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Develop a research question with mentor</a:t>
            </a:r>
          </a:p>
        </p:txBody>
      </p:sp>
      <p:sp>
        <p:nvSpPr>
          <p:cNvPr id="20" name="Rounded Rectangular Callout 19"/>
          <p:cNvSpPr/>
          <p:nvPr/>
        </p:nvSpPr>
        <p:spPr>
          <a:xfrm>
            <a:off x="3355876" y="3259141"/>
            <a:ext cx="1356871" cy="805092"/>
          </a:xfrm>
          <a:prstGeom prst="wedgeRoundRectCallout">
            <a:avLst>
              <a:gd name="adj1" fmla="val -22942"/>
              <a:gd name="adj2" fmla="val 128998"/>
              <a:gd name="adj3" fmla="val 16667"/>
            </a:avLst>
          </a:prstGeom>
          <a:solidFill>
            <a:srgbClr val="DFC9EF"/>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Summer Research Block/SRSP</a:t>
            </a:r>
          </a:p>
        </p:txBody>
      </p:sp>
      <p:sp>
        <p:nvSpPr>
          <p:cNvPr id="25" name="Rounded Rectangular Callout 24"/>
          <p:cNvSpPr/>
          <p:nvPr/>
        </p:nvSpPr>
        <p:spPr>
          <a:xfrm>
            <a:off x="5482721" y="1894704"/>
            <a:ext cx="1998923" cy="1353417"/>
          </a:xfrm>
          <a:prstGeom prst="wedgeRoundRectCallout">
            <a:avLst>
              <a:gd name="adj1" fmla="val -50955"/>
              <a:gd name="adj2" fmla="val 156661"/>
              <a:gd name="adj3" fmla="val 16667"/>
            </a:avLst>
          </a:prstGeom>
          <a:solidFill>
            <a:srgbClr val="DFC9EF"/>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Nov. 11</a:t>
            </a:r>
          </a:p>
          <a:p>
            <a:pPr algn="ctr"/>
            <a:r>
              <a:rPr lang="en-US" dirty="0">
                <a:solidFill>
                  <a:srgbClr val="7030A0"/>
                </a:solidFill>
              </a:rPr>
              <a:t>M2 poster session</a:t>
            </a:r>
          </a:p>
          <a:p>
            <a:pPr algn="ctr"/>
            <a:r>
              <a:rPr lang="en-US" dirty="0">
                <a:solidFill>
                  <a:srgbClr val="7030A0"/>
                </a:solidFill>
              </a:rPr>
              <a:t>(M1’s attend!)</a:t>
            </a:r>
          </a:p>
        </p:txBody>
      </p:sp>
      <p:sp>
        <p:nvSpPr>
          <p:cNvPr id="28" name="Rounded Rectangular Callout 27"/>
          <p:cNvSpPr/>
          <p:nvPr/>
        </p:nvSpPr>
        <p:spPr>
          <a:xfrm>
            <a:off x="8242663" y="2127331"/>
            <a:ext cx="3140721" cy="1139181"/>
          </a:xfrm>
          <a:prstGeom prst="wedgeRoundRectCallout">
            <a:avLst>
              <a:gd name="adj1" fmla="val -38645"/>
              <a:gd name="adj2" fmla="val 173768"/>
              <a:gd name="adj3" fmla="val 16667"/>
            </a:avLst>
          </a:prstGeom>
          <a:solidFill>
            <a:srgbClr val="DFC9EF"/>
          </a:solidFill>
          <a:ln>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7030A0"/>
                </a:solidFill>
              </a:rPr>
              <a:t>Rolling submission: Evidence of first author paper submission (AOSC or not), or thesis. Latest: Winter M4</a:t>
            </a:r>
          </a:p>
        </p:txBody>
      </p:sp>
      <p:sp>
        <p:nvSpPr>
          <p:cNvPr id="18" name="Title 1">
            <a:extLst>
              <a:ext uri="{FF2B5EF4-FFF2-40B4-BE49-F238E27FC236}">
                <a16:creationId xmlns:a16="http://schemas.microsoft.com/office/drawing/2014/main" id="{F28DFC51-8C3F-47ED-A8DB-585C055C0370}"/>
              </a:ext>
            </a:extLst>
          </p:cNvPr>
          <p:cNvSpPr>
            <a:spLocks noGrp="1"/>
          </p:cNvSpPr>
          <p:nvPr>
            <p:ph type="title"/>
          </p:nvPr>
        </p:nvSpPr>
        <p:spPr>
          <a:xfrm>
            <a:off x="875211" y="389336"/>
            <a:ext cx="10160252" cy="999744"/>
          </a:xfrm>
        </p:spPr>
        <p:txBody>
          <a:bodyPr/>
          <a:lstStyle/>
          <a:p>
            <a:r>
              <a:rPr lang="en-US" b="1" dirty="0">
                <a:solidFill>
                  <a:srgbClr val="7030A0"/>
                </a:solidFill>
                <a:latin typeface="+mn-lt"/>
              </a:rPr>
              <a:t>Timeline</a:t>
            </a:r>
          </a:p>
        </p:txBody>
      </p:sp>
      <p:sp>
        <p:nvSpPr>
          <p:cNvPr id="2" name="TextBox 1">
            <a:extLst>
              <a:ext uri="{FF2B5EF4-FFF2-40B4-BE49-F238E27FC236}">
                <a16:creationId xmlns:a16="http://schemas.microsoft.com/office/drawing/2014/main" id="{96B84085-81CA-5A3B-3B38-BEBDD82F60D3}"/>
              </a:ext>
            </a:extLst>
          </p:cNvPr>
          <p:cNvSpPr txBox="1"/>
          <p:nvPr/>
        </p:nvSpPr>
        <p:spPr>
          <a:xfrm>
            <a:off x="596848" y="5470452"/>
            <a:ext cx="10786536" cy="923330"/>
          </a:xfrm>
          <a:prstGeom prst="rect">
            <a:avLst/>
          </a:prstGeom>
          <a:noFill/>
        </p:spPr>
        <p:txBody>
          <a:bodyPr wrap="square" rtlCol="0">
            <a:spAutoFit/>
          </a:bodyPr>
          <a:lstStyle/>
          <a:p>
            <a:r>
              <a:rPr lang="en-US" b="1" dirty="0"/>
              <a:t>If may be interested in RISE: Email </a:t>
            </a:r>
            <a:r>
              <a:rPr lang="en-US" b="1" u="sng" dirty="0">
                <a:hlinkClick r:id="rId2">
                  <a:extLst>
                    <a:ext uri="{A12FA001-AC4F-418D-AE19-62706E023703}">
                      <ahyp:hlinkClr xmlns:ahyp="http://schemas.microsoft.com/office/drawing/2018/hyperlinkcolor" val="tx"/>
                    </a:ext>
                  </a:extLst>
                </a:hlinkClick>
              </a:rPr>
              <a:t>Liza.Rivnay@northwestern.edu</a:t>
            </a:r>
            <a:r>
              <a:rPr lang="en-US" b="1" dirty="0"/>
              <a:t> to set up an introductory meeting with Dr. Feinstein. NO NEED TO BE NERVOUS – NOT AN INTERVIEW! Purpose is to explore your interests and position you to succeed with finding a mentor who is potentially able to take on a student for an extra year. </a:t>
            </a:r>
            <a:endParaRPr lang="en-US" b="1" u="sng" dirty="0"/>
          </a:p>
        </p:txBody>
      </p:sp>
    </p:spTree>
    <p:extLst>
      <p:ext uri="{BB962C8B-B14F-4D97-AF65-F5344CB8AC3E}">
        <p14:creationId xmlns:p14="http://schemas.microsoft.com/office/powerpoint/2010/main" val="211494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9" grpId="0" animBg="1"/>
      <p:bldP spid="20" grpId="0" animBg="1"/>
      <p:bldP spid="25"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91FE1-1C52-1E4C-8AD4-7DAD5EF4CE15}"/>
              </a:ext>
            </a:extLst>
          </p:cNvPr>
          <p:cNvSpPr>
            <a:spLocks noGrp="1"/>
          </p:cNvSpPr>
          <p:nvPr>
            <p:ph type="title"/>
          </p:nvPr>
        </p:nvSpPr>
        <p:spPr>
          <a:xfrm>
            <a:off x="838200" y="365126"/>
            <a:ext cx="10515600" cy="948520"/>
          </a:xfrm>
        </p:spPr>
        <p:txBody>
          <a:bodyPr>
            <a:normAutofit/>
          </a:bodyPr>
          <a:lstStyle/>
          <a:p>
            <a:r>
              <a:rPr lang="en-US" b="1" dirty="0">
                <a:solidFill>
                  <a:srgbClr val="7030A0"/>
                </a:solidFill>
                <a:latin typeface="+mn-lt"/>
              </a:rPr>
              <a:t>Contacting potential mentors via email</a:t>
            </a:r>
          </a:p>
        </p:txBody>
      </p:sp>
      <p:sp>
        <p:nvSpPr>
          <p:cNvPr id="3" name="Content Placeholder 2">
            <a:extLst>
              <a:ext uri="{FF2B5EF4-FFF2-40B4-BE49-F238E27FC236}">
                <a16:creationId xmlns:a16="http://schemas.microsoft.com/office/drawing/2014/main" id="{44CE00BC-60B9-854E-BEE6-2DBD5109ADFC}"/>
              </a:ext>
            </a:extLst>
          </p:cNvPr>
          <p:cNvSpPr>
            <a:spLocks noGrp="1"/>
          </p:cNvSpPr>
          <p:nvPr>
            <p:ph idx="1"/>
          </p:nvPr>
        </p:nvSpPr>
        <p:spPr>
          <a:xfrm>
            <a:off x="496389" y="1149530"/>
            <a:ext cx="11116491" cy="5343343"/>
          </a:xfrm>
        </p:spPr>
        <p:txBody>
          <a:bodyPr>
            <a:normAutofit fontScale="77500" lnSpcReduction="20000"/>
          </a:bodyPr>
          <a:lstStyle/>
          <a:p>
            <a:r>
              <a:rPr lang="en-US" dirty="0">
                <a:solidFill>
                  <a:srgbClr val="7030A0"/>
                </a:solidFill>
              </a:rPr>
              <a:t>Briefly </a:t>
            </a:r>
            <a:r>
              <a:rPr lang="en-US" b="1" dirty="0">
                <a:solidFill>
                  <a:srgbClr val="7030A0"/>
                </a:solidFill>
              </a:rPr>
              <a:t>introduce yourself </a:t>
            </a:r>
            <a:r>
              <a:rPr lang="en-US" dirty="0">
                <a:solidFill>
                  <a:srgbClr val="7030A0"/>
                </a:solidFill>
              </a:rPr>
              <a:t>&amp; the </a:t>
            </a:r>
            <a:r>
              <a:rPr lang="en-US" b="1" dirty="0">
                <a:solidFill>
                  <a:srgbClr val="7030A0"/>
                </a:solidFill>
              </a:rPr>
              <a:t>purpose</a:t>
            </a:r>
            <a:r>
              <a:rPr lang="en-US" dirty="0">
                <a:solidFill>
                  <a:srgbClr val="7030A0"/>
                </a:solidFill>
              </a:rPr>
              <a:t> for contacting them (ie. AOSC research project)</a:t>
            </a:r>
          </a:p>
          <a:p>
            <a:r>
              <a:rPr lang="en-US" dirty="0">
                <a:solidFill>
                  <a:srgbClr val="7030A0"/>
                </a:solidFill>
              </a:rPr>
              <a:t>Note </a:t>
            </a:r>
            <a:r>
              <a:rPr lang="en-US" b="1" dirty="0">
                <a:solidFill>
                  <a:srgbClr val="7030A0"/>
                </a:solidFill>
              </a:rPr>
              <a:t>why you are interested </a:t>
            </a:r>
            <a:r>
              <a:rPr lang="en-US" dirty="0">
                <a:solidFill>
                  <a:srgbClr val="7030A0"/>
                </a:solidFill>
              </a:rPr>
              <a:t>in their specific research</a:t>
            </a:r>
          </a:p>
          <a:p>
            <a:pPr lvl="1"/>
            <a:r>
              <a:rPr lang="en-US" dirty="0">
                <a:solidFill>
                  <a:srgbClr val="7030A0"/>
                </a:solidFill>
              </a:rPr>
              <a:t>Look at their faculty profile, current work, recent publications. </a:t>
            </a:r>
            <a:r>
              <a:rPr lang="en-US" b="1" dirty="0">
                <a:solidFill>
                  <a:srgbClr val="7030A0"/>
                </a:solidFill>
              </a:rPr>
              <a:t>Doing your homework here will help the mentor know you’re serious! </a:t>
            </a:r>
          </a:p>
          <a:p>
            <a:r>
              <a:rPr lang="en-US" dirty="0">
                <a:solidFill>
                  <a:srgbClr val="7030A0"/>
                </a:solidFill>
              </a:rPr>
              <a:t>State your </a:t>
            </a:r>
            <a:r>
              <a:rPr lang="en-US" b="1" dirty="0">
                <a:solidFill>
                  <a:srgbClr val="7030A0"/>
                </a:solidFill>
              </a:rPr>
              <a:t>intention</a:t>
            </a:r>
            <a:r>
              <a:rPr lang="en-US" dirty="0">
                <a:solidFill>
                  <a:srgbClr val="7030A0"/>
                </a:solidFill>
              </a:rPr>
              <a:t> (work on an AOSC project)</a:t>
            </a:r>
          </a:p>
          <a:p>
            <a:r>
              <a:rPr lang="en-US" dirty="0">
                <a:solidFill>
                  <a:srgbClr val="7030A0"/>
                </a:solidFill>
              </a:rPr>
              <a:t>State how this </a:t>
            </a:r>
            <a:r>
              <a:rPr lang="en-US" b="1" dirty="0">
                <a:solidFill>
                  <a:srgbClr val="7030A0"/>
                </a:solidFill>
              </a:rPr>
              <a:t>matches with your research interests</a:t>
            </a:r>
            <a:r>
              <a:rPr lang="en-US" dirty="0">
                <a:solidFill>
                  <a:srgbClr val="7030A0"/>
                </a:solidFill>
              </a:rPr>
              <a:t>/enthusiasm for research</a:t>
            </a:r>
          </a:p>
          <a:p>
            <a:r>
              <a:rPr lang="en-US" dirty="0">
                <a:solidFill>
                  <a:srgbClr val="7030A0"/>
                </a:solidFill>
              </a:rPr>
              <a:t>Include your contact </a:t>
            </a:r>
            <a:r>
              <a:rPr lang="en-US" b="1" dirty="0">
                <a:solidFill>
                  <a:srgbClr val="7030A0"/>
                </a:solidFill>
              </a:rPr>
              <a:t>information</a:t>
            </a:r>
            <a:r>
              <a:rPr lang="en-US" dirty="0">
                <a:solidFill>
                  <a:srgbClr val="7030A0"/>
                </a:solidFill>
              </a:rPr>
              <a:t> (email, phone, etc.)</a:t>
            </a:r>
          </a:p>
          <a:p>
            <a:r>
              <a:rPr lang="en-US" dirty="0">
                <a:solidFill>
                  <a:srgbClr val="7030A0"/>
                </a:solidFill>
              </a:rPr>
              <a:t>Ask if they are </a:t>
            </a:r>
            <a:r>
              <a:rPr lang="en-US" b="1" dirty="0">
                <a:solidFill>
                  <a:srgbClr val="7030A0"/>
                </a:solidFill>
              </a:rPr>
              <a:t>willing to meet </a:t>
            </a:r>
            <a:r>
              <a:rPr lang="en-US" dirty="0">
                <a:solidFill>
                  <a:srgbClr val="7030A0"/>
                </a:solidFill>
              </a:rPr>
              <a:t>or who they may recommend</a:t>
            </a:r>
          </a:p>
          <a:p>
            <a:pPr lvl="1"/>
            <a:r>
              <a:rPr lang="en-US" dirty="0">
                <a:solidFill>
                  <a:srgbClr val="7030A0"/>
                </a:solidFill>
              </a:rPr>
              <a:t>Ask for their availability in the next X weeks (do not give them yours)</a:t>
            </a:r>
          </a:p>
          <a:p>
            <a:r>
              <a:rPr lang="en-US" dirty="0">
                <a:solidFill>
                  <a:srgbClr val="7030A0"/>
                </a:solidFill>
              </a:rPr>
              <a:t>Add your </a:t>
            </a:r>
            <a:r>
              <a:rPr lang="en-US" b="1" dirty="0">
                <a:solidFill>
                  <a:srgbClr val="7030A0"/>
                </a:solidFill>
              </a:rPr>
              <a:t>CV</a:t>
            </a:r>
            <a:r>
              <a:rPr lang="en-US" dirty="0">
                <a:solidFill>
                  <a:srgbClr val="7030A0"/>
                </a:solidFill>
              </a:rPr>
              <a:t> (2-4 pages, highlight skills relevant to research)</a:t>
            </a:r>
          </a:p>
          <a:p>
            <a:r>
              <a:rPr lang="en-US" dirty="0">
                <a:solidFill>
                  <a:srgbClr val="7030A0"/>
                </a:solidFill>
              </a:rPr>
              <a:t>Keep it </a:t>
            </a:r>
            <a:r>
              <a:rPr lang="en-US" b="1" dirty="0">
                <a:solidFill>
                  <a:srgbClr val="7030A0"/>
                </a:solidFill>
              </a:rPr>
              <a:t>formal</a:t>
            </a:r>
          </a:p>
          <a:p>
            <a:r>
              <a:rPr lang="en-US" b="1" dirty="0">
                <a:solidFill>
                  <a:srgbClr val="7030A0"/>
                </a:solidFill>
              </a:rPr>
              <a:t>If no response in 2 weeks, resend</a:t>
            </a:r>
            <a:r>
              <a:rPr lang="en-US" dirty="0">
                <a:solidFill>
                  <a:srgbClr val="7030A0"/>
                </a:solidFill>
              </a:rPr>
              <a:t> . If there is still no response, consider other mentors</a:t>
            </a:r>
          </a:p>
          <a:p>
            <a:r>
              <a:rPr lang="en-US" b="1" dirty="0">
                <a:solidFill>
                  <a:srgbClr val="7030A0"/>
                </a:solidFill>
              </a:rPr>
              <a:t>Close the loop</a:t>
            </a:r>
            <a:r>
              <a:rPr lang="en-US" dirty="0">
                <a:solidFill>
                  <a:srgbClr val="7030A0"/>
                </a:solidFill>
              </a:rPr>
              <a:t>. If you don’t choose a mentor you’ve contacted, let them know. </a:t>
            </a:r>
          </a:p>
          <a:p>
            <a:pPr lvl="1"/>
            <a:r>
              <a:rPr lang="en-US" dirty="0">
                <a:solidFill>
                  <a:srgbClr val="7030A0"/>
                </a:solidFill>
              </a:rPr>
              <a:t>Example: “Thank you for taking the time to meet. I enjoyed our discussion and learning more about your program. After meeting with several faculty members, I have decided to work with ____ on my AOSC project, and am grateful for your time and effort in discussing research opportunities with me!”</a:t>
            </a:r>
          </a:p>
          <a:p>
            <a:pPr lvl="1"/>
            <a:endParaRPr lang="en-US" dirty="0"/>
          </a:p>
        </p:txBody>
      </p:sp>
    </p:spTree>
    <p:extLst>
      <p:ext uri="{BB962C8B-B14F-4D97-AF65-F5344CB8AC3E}">
        <p14:creationId xmlns:p14="http://schemas.microsoft.com/office/powerpoint/2010/main" val="2562603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TotalTime>
  <Words>1706</Words>
  <Application>Microsoft Office PowerPoint</Application>
  <PresentationFormat>Widescreen</PresentationFormat>
  <Paragraphs>157</Paragraphs>
  <Slides>19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Open Sans</vt:lpstr>
      <vt:lpstr>Office Theme</vt:lpstr>
      <vt:lpstr>AOSC Group Session #1</vt:lpstr>
      <vt:lpstr>Introductions</vt:lpstr>
      <vt:lpstr>PowerPoint Presentation</vt:lpstr>
      <vt:lpstr>5 key attributes of effective research mentoring</vt:lpstr>
      <vt:lpstr>Mentoring relationships are complex because we expect many different roles in one</vt:lpstr>
      <vt:lpstr>What makes a good mentor?</vt:lpstr>
      <vt:lpstr>What should you expect from a mentor?</vt:lpstr>
      <vt:lpstr>Timeline</vt:lpstr>
      <vt:lpstr>Contacting potential mentors via email</vt:lpstr>
      <vt:lpstr>PowerPoint Presentation</vt:lpstr>
      <vt:lpstr>What do you ask the mentor when you meet</vt:lpstr>
      <vt:lpstr>Finding a Mentor Resources  (https://www.feinberg.northwestern.edu/md-education/curriculum/components/learning-strategies/student-research/current-mentor-list.html)</vt:lpstr>
      <vt:lpstr>Bonus (covered in future lectures): How do you come up with a good research topic?</vt:lpstr>
      <vt:lpstr>What is the question answering?</vt:lpstr>
      <vt:lpstr>What is a good research question?</vt:lpstr>
      <vt:lpstr>What makes a good AOSC project?</vt:lpstr>
      <vt:lpstr>Final Tips on Research Question/Topic</vt:lpstr>
      <vt:lpstr>Next Steps and Questions</vt:lpstr>
      <vt:lpstr>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find a mentor?  (LR: we should include some of those links if they’re not already on the website (e.g., scholars.northwestern.edu is great!)</dc:title>
  <dc:creator>UNLISTED</dc:creator>
  <cp:lastModifiedBy>Liza Klots Rivnay</cp:lastModifiedBy>
  <cp:revision>27</cp:revision>
  <dcterms:created xsi:type="dcterms:W3CDTF">2021-09-02T15:32:42Z</dcterms:created>
  <dcterms:modified xsi:type="dcterms:W3CDTF">2022-09-05T20:44:07Z</dcterms:modified>
</cp:coreProperties>
</file>