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xlsx" ContentType="application/vnd.openxmlformats-officedocument.spreadsheetml.shee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handoutMasterIdLst>
    <p:handoutMasterId r:id="rId3"/>
  </p:handoutMasterIdLst>
  <p:sldIdLst>
    <p:sldId id="256" r:id="rId2"/>
  </p:sldIdLst>
  <p:sldSz cx="32918400" cy="192024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1712" userDrawn="1">
          <p15:clr>
            <a:srgbClr val="A4A3A4"/>
          </p15:clr>
        </p15:guide>
        <p15:guide id="2" pos="864" userDrawn="1">
          <p15:clr>
            <a:srgbClr val="A4A3A4"/>
          </p15:clr>
        </p15:guide>
        <p15:guide id="3" pos="19872" userDrawn="1">
          <p15:clr>
            <a:srgbClr val="A4A3A4"/>
          </p15:clr>
        </p15:guide>
        <p15:guide id="4" orient="horz" pos="5904" userDrawn="1">
          <p15:clr>
            <a:srgbClr val="A4A3A4"/>
          </p15:clr>
        </p15:guide>
        <p15:guide id="5" orient="horz" pos="8208" userDrawn="1">
          <p15:clr>
            <a:srgbClr val="A4A3A4"/>
          </p15:clr>
        </p15:guide>
        <p15:guide id="6" orient="horz" pos="78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6E71"/>
    <a:srgbClr val="414385"/>
    <a:srgbClr val="520063"/>
    <a:srgbClr val="6300A4"/>
    <a:srgbClr val="5900A4"/>
    <a:srgbClr val="5200A4"/>
    <a:srgbClr val="660066"/>
    <a:srgbClr val="5A0098"/>
    <a:srgbClr val="6600CC"/>
    <a:srgbClr val="6A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1554" autoAdjust="0"/>
    <p:restoredTop sz="96271" autoAdjust="0"/>
  </p:normalViewPr>
  <p:slideViewPr>
    <p:cSldViewPr>
      <p:cViewPr>
        <p:scale>
          <a:sx n="72" d="100"/>
          <a:sy n="72" d="100"/>
        </p:scale>
        <p:origin x="-80" y="1520"/>
      </p:cViewPr>
      <p:guideLst>
        <p:guide orient="horz" pos="11712"/>
        <p:guide orient="horz" pos="5904"/>
        <p:guide orient="horz" pos="8208"/>
        <p:guide orient="horz" pos="7872"/>
        <p:guide pos="864"/>
        <p:guide pos="198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Relationship Id="rId2" Type="http://schemas.microsoft.com/office/2011/relationships/chartStyle" Target="style1.xml"/><Relationship Id="rId3" Type="http://schemas.microsoft.com/office/2011/relationships/chartColorStyle" Target="colors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charset="0"/>
              <a:ea typeface="Calibri" charset="0"/>
              <a:cs typeface="Calibri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41438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6D6E71"/>
            </a:solidFill>
            <a:ln>
              <a:solidFill>
                <a:srgbClr val="6D6E71"/>
              </a:solidFill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2.0</c:v>
                </c:pt>
                <c:pt idx="1">
                  <c:v>2.0</c:v>
                </c:pt>
                <c:pt idx="2">
                  <c:v>3.0</c:v>
                </c:pt>
                <c:pt idx="3">
                  <c:v>5.0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104413016"/>
        <c:axId val="-2104415336"/>
      </c:barChart>
      <c:catAx>
        <c:axId val="-2104413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pPr>
            <a:endParaRPr lang="en-US"/>
          </a:p>
        </c:txPr>
        <c:crossAx val="-2104415336"/>
        <c:crosses val="autoZero"/>
        <c:auto val="1"/>
        <c:lblAlgn val="ctr"/>
        <c:lblOffset val="100"/>
        <c:noMultiLvlLbl val="0"/>
      </c:catAx>
      <c:valAx>
        <c:axId val="-2104415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04413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charset="0"/>
              <a:ea typeface="Calibri" charset="0"/>
              <a:cs typeface="Calibri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122" cy="464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8" tIns="46583" rIns="93168" bIns="46583" numCol="1" anchor="t" anchorCtr="0" compatLnSpc="1">
            <a:prstTxWarp prst="textNoShape">
              <a:avLst/>
            </a:prstTxWarp>
          </a:bodyPr>
          <a:lstStyle>
            <a:lvl1pPr defTabSz="932073">
              <a:defRPr sz="1200"/>
            </a:lvl1pPr>
          </a:lstStyle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279" y="0"/>
            <a:ext cx="3037121" cy="464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8" tIns="46583" rIns="93168" bIns="46583" numCol="1" anchor="t" anchorCtr="0" compatLnSpc="1">
            <a:prstTxWarp prst="textNoShape">
              <a:avLst/>
            </a:prstTxWarp>
          </a:bodyPr>
          <a:lstStyle>
            <a:lvl1pPr algn="r" defTabSz="932073">
              <a:defRPr sz="1200"/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179"/>
            <a:ext cx="3037122" cy="464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8" tIns="46583" rIns="93168" bIns="46583" numCol="1" anchor="b" anchorCtr="0" compatLnSpc="1">
            <a:prstTxWarp prst="textNoShape">
              <a:avLst/>
            </a:prstTxWarp>
          </a:bodyPr>
          <a:lstStyle>
            <a:lvl1pPr defTabSz="932073">
              <a:defRPr sz="1200"/>
            </a:lvl1pPr>
          </a:lstStyle>
          <a:p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279" y="8832179"/>
            <a:ext cx="3037121" cy="464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8" tIns="46583" rIns="93168" bIns="46583" numCol="1" anchor="b" anchorCtr="0" compatLnSpc="1">
            <a:prstTxWarp prst="textNoShape">
              <a:avLst/>
            </a:prstTxWarp>
          </a:bodyPr>
          <a:lstStyle>
            <a:lvl1pPr algn="r" defTabSz="932073">
              <a:defRPr sz="1200"/>
            </a:lvl1pPr>
          </a:lstStyle>
          <a:p>
            <a:fld id="{E02D8853-1055-4E27-AD3E-216D3CAECB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4563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965825"/>
            <a:ext cx="27981275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0880725"/>
            <a:ext cx="2304415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CF21F4-4704-4B6F-A58F-2A009BC94DE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77FBF2-6062-4861-8B2B-0ABFA9C48E9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55313" y="1706563"/>
            <a:ext cx="6994525" cy="1536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0150" y="1706563"/>
            <a:ext cx="20832763" cy="1536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5A2BD1-2F2B-423F-B3C9-9CB17533850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A37CB8-CE60-4793-A3DF-94EB43378E3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2339638"/>
            <a:ext cx="27981275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8139113"/>
            <a:ext cx="27981275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97F496-85AD-4CD4-8509-A0C4A5B4D2A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0150" y="5548313"/>
            <a:ext cx="13912850" cy="11520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35400" y="5548313"/>
            <a:ext cx="13914438" cy="115204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1487DB-8D07-42A9-A323-81FDA472ECC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8350"/>
            <a:ext cx="29625925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298950"/>
            <a:ext cx="14544675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089650"/>
            <a:ext cx="14544675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298950"/>
            <a:ext cx="145494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089650"/>
            <a:ext cx="145494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50D592-99AC-4007-A695-A672E8C60DF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1CE80E-55A6-403B-BC19-ED24A513B54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1D7A50-5833-4232-8DDF-9F356AA44AA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5175"/>
            <a:ext cx="10829925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765175"/>
            <a:ext cx="18402300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017963"/>
            <a:ext cx="10829925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E89A1D-19FB-4804-AA69-72ACEECBDA6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3441363"/>
            <a:ext cx="19751675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716088"/>
            <a:ext cx="19751675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5028863"/>
            <a:ext cx="19751675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B09FD4-871C-40F3-8AD0-DB9DE752E51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70150" y="1706563"/>
            <a:ext cx="27979688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50802" tIns="125401" rIns="250802" bIns="12540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70150" y="5548313"/>
            <a:ext cx="27979688" cy="1152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50802" tIns="125401" rIns="250802" bIns="1254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70150" y="17495838"/>
            <a:ext cx="6858000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50802" tIns="125401" rIns="250802" bIns="125401" numCol="1" anchor="t" anchorCtr="0" compatLnSpc="1">
            <a:prstTxWarp prst="textNoShape">
              <a:avLst/>
            </a:prstTxWarp>
          </a:bodyPr>
          <a:lstStyle>
            <a:lvl1pPr defTabSz="2508250">
              <a:defRPr sz="3800"/>
            </a:lvl1pPr>
          </a:lstStyle>
          <a:p>
            <a:endParaRPr lang="en-US" alt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7438" y="17495838"/>
            <a:ext cx="10425112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50802" tIns="125401" rIns="250802" bIns="125401" numCol="1" anchor="t" anchorCtr="0" compatLnSpc="1">
            <a:prstTxWarp prst="textNoShape">
              <a:avLst/>
            </a:prstTxWarp>
          </a:bodyPr>
          <a:lstStyle>
            <a:lvl1pPr algn="ctr" defTabSz="2508250">
              <a:defRPr sz="3800"/>
            </a:lvl1pPr>
          </a:lstStyle>
          <a:p>
            <a:endParaRPr lang="en-US" alt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91838" y="17495838"/>
            <a:ext cx="6858000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50802" tIns="125401" rIns="250802" bIns="125401" numCol="1" anchor="t" anchorCtr="0" compatLnSpc="1">
            <a:prstTxWarp prst="textNoShape">
              <a:avLst/>
            </a:prstTxWarp>
          </a:bodyPr>
          <a:lstStyle>
            <a:lvl1pPr algn="r" defTabSz="2508250">
              <a:defRPr sz="3800"/>
            </a:lvl1pPr>
          </a:lstStyle>
          <a:p>
            <a:fld id="{D89180E7-48B4-4579-B6C9-C14FF84EEAF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Times New Roman" pitchFamily="18" charset="0"/>
        </a:defRPr>
      </a:lvl2pPr>
      <a:lvl3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Times New Roman" pitchFamily="18" charset="0"/>
        </a:defRPr>
      </a:lvl3pPr>
      <a:lvl4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Times New Roman" pitchFamily="18" charset="0"/>
        </a:defRPr>
      </a:lvl4pPr>
      <a:lvl5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Times New Roman" pitchFamily="18" charset="0"/>
        </a:defRPr>
      </a:lvl5pPr>
      <a:lvl6pPr marL="4572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Times New Roman" pitchFamily="18" charset="0"/>
        </a:defRPr>
      </a:lvl6pPr>
      <a:lvl7pPr marL="9144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Times New Roman" pitchFamily="18" charset="0"/>
        </a:defRPr>
      </a:lvl7pPr>
      <a:lvl8pPr marL="13716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Times New Roman" pitchFamily="18" charset="0"/>
        </a:defRPr>
      </a:lvl8pPr>
      <a:lvl9pPr marL="18288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Times New Roman" pitchFamily="18" charset="0"/>
        </a:defRPr>
      </a:lvl9pPr>
    </p:titleStyle>
    <p:bodyStyle>
      <a:lvl1pPr marL="939800" indent="-939800" algn="l" defTabSz="2508250" rtl="0" fontAlgn="base">
        <a:spcBef>
          <a:spcPct val="20000"/>
        </a:spcBef>
        <a:spcAft>
          <a:spcPct val="0"/>
        </a:spcAft>
        <a:buChar char="•"/>
        <a:defRPr sz="8800">
          <a:solidFill>
            <a:schemeClr val="tx1"/>
          </a:solidFill>
          <a:latin typeface="+mn-lt"/>
          <a:ea typeface="+mn-ea"/>
          <a:cs typeface="+mn-cs"/>
        </a:defRPr>
      </a:lvl1pPr>
      <a:lvl2pPr marL="2038350" indent="-784225" algn="l" defTabSz="2508250" rtl="0" fontAlgn="base">
        <a:spcBef>
          <a:spcPct val="20000"/>
        </a:spcBef>
        <a:spcAft>
          <a:spcPct val="0"/>
        </a:spcAft>
        <a:buChar char="–"/>
        <a:defRPr sz="7700">
          <a:solidFill>
            <a:schemeClr val="tx1"/>
          </a:solidFill>
          <a:latin typeface="+mn-lt"/>
        </a:defRPr>
      </a:lvl2pPr>
      <a:lvl3pPr marL="3135313" indent="-627063" algn="l" defTabSz="2508250" rtl="0" fontAlgn="base">
        <a:spcBef>
          <a:spcPct val="20000"/>
        </a:spcBef>
        <a:spcAft>
          <a:spcPct val="0"/>
        </a:spcAft>
        <a:buChar char="•"/>
        <a:defRPr sz="6600">
          <a:solidFill>
            <a:schemeClr val="tx1"/>
          </a:solidFill>
          <a:latin typeface="+mn-lt"/>
        </a:defRPr>
      </a:lvl3pPr>
      <a:lvl4pPr marL="4389438" indent="-627063" algn="l" defTabSz="2508250" rtl="0" fontAlgn="base">
        <a:spcBef>
          <a:spcPct val="20000"/>
        </a:spcBef>
        <a:spcAft>
          <a:spcPct val="0"/>
        </a:spcAft>
        <a:buChar char="–"/>
        <a:defRPr sz="5500">
          <a:solidFill>
            <a:schemeClr val="tx1"/>
          </a:solidFill>
          <a:latin typeface="+mn-lt"/>
        </a:defRPr>
      </a:lvl4pPr>
      <a:lvl5pPr marL="56435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5pPr>
      <a:lvl6pPr marL="61007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6pPr>
      <a:lvl7pPr marL="65579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7pPr>
      <a:lvl8pPr marL="70151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8pPr>
      <a:lvl9pPr marL="74723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emf"/><Relationship Id="rId6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Box 2"/>
          <p:cNvSpPr txBox="1">
            <a:spLocks noChangeArrowheads="1"/>
          </p:cNvSpPr>
          <p:nvPr/>
        </p:nvSpPr>
        <p:spPr bwMode="auto">
          <a:xfrm>
            <a:off x="1371600" y="3576935"/>
            <a:ext cx="3086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rIns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baseline="30000" dirty="0" smtClean="0">
                <a:solidFill>
                  <a:srgbClr val="6D6E71"/>
                </a:solidFill>
                <a:latin typeface="Calibri Light" charset="0"/>
                <a:ea typeface="Calibri Light" charset="0"/>
                <a:cs typeface="Calibri Light" charset="0"/>
              </a:rPr>
              <a:t>1</a:t>
            </a:r>
            <a:r>
              <a:rPr lang="en-US" dirty="0" smtClean="0">
                <a:solidFill>
                  <a:srgbClr val="6D6E71"/>
                </a:solidFill>
                <a:latin typeface="Calibri Light" charset="0"/>
                <a:ea typeface="Calibri Light" charset="0"/>
                <a:cs typeface="Calibri Light" charset="0"/>
              </a:rPr>
              <a:t>Division </a:t>
            </a:r>
            <a:r>
              <a:rPr lang="en-US" dirty="0">
                <a:solidFill>
                  <a:srgbClr val="6D6E71"/>
                </a:solidFill>
                <a:latin typeface="Calibri Light" charset="0"/>
                <a:ea typeface="Calibri Light" charset="0"/>
                <a:cs typeface="Calibri Light" charset="0"/>
              </a:rPr>
              <a:t>of General Internal </a:t>
            </a:r>
            <a:r>
              <a:rPr lang="en-US" dirty="0" smtClean="0">
                <a:solidFill>
                  <a:srgbClr val="6D6E71"/>
                </a:solidFill>
                <a:latin typeface="Calibri Light" charset="0"/>
                <a:ea typeface="Calibri Light" charset="0"/>
                <a:cs typeface="Calibri Light" charset="0"/>
              </a:rPr>
              <a:t>Medicine, </a:t>
            </a:r>
            <a:r>
              <a:rPr lang="en-US" baseline="30000" dirty="0" smtClean="0">
                <a:solidFill>
                  <a:srgbClr val="6D6E71"/>
                </a:solidFill>
                <a:latin typeface="Calibri Light" charset="0"/>
                <a:ea typeface="Calibri Light" charset="0"/>
                <a:cs typeface="Calibri Light" charset="0"/>
              </a:rPr>
              <a:t>2</a:t>
            </a:r>
            <a:r>
              <a:rPr lang="en-US" dirty="0" smtClean="0">
                <a:solidFill>
                  <a:srgbClr val="6D6E71"/>
                </a:solidFill>
                <a:latin typeface="Calibri Light" charset="0"/>
                <a:ea typeface="Calibri Light" charset="0"/>
                <a:cs typeface="Calibri Light" charset="0"/>
              </a:rPr>
              <a:t>Department of Communication, </a:t>
            </a:r>
            <a:r>
              <a:rPr lang="en-US" baseline="30000" dirty="0" smtClean="0">
                <a:solidFill>
                  <a:srgbClr val="6D6E71"/>
                </a:solidFill>
                <a:latin typeface="Calibri Light" charset="0"/>
                <a:ea typeface="Calibri Light" charset="0"/>
                <a:cs typeface="Calibri Light" charset="0"/>
              </a:rPr>
              <a:t>3</a:t>
            </a:r>
            <a:r>
              <a:rPr lang="en-US" dirty="0" smtClean="0">
                <a:solidFill>
                  <a:srgbClr val="6D6E71"/>
                </a:solidFill>
                <a:latin typeface="Calibri Light" charset="0"/>
                <a:ea typeface="Calibri Light" charset="0"/>
                <a:cs typeface="Calibri Light" charset="0"/>
              </a:rPr>
              <a:t>Institute </a:t>
            </a:r>
            <a:r>
              <a:rPr lang="en-US" dirty="0">
                <a:solidFill>
                  <a:srgbClr val="6D6E71"/>
                </a:solidFill>
                <a:latin typeface="Calibri Light" charset="0"/>
                <a:ea typeface="Calibri Light" charset="0"/>
                <a:cs typeface="Calibri Light" charset="0"/>
              </a:rPr>
              <a:t>for Healthcare </a:t>
            </a:r>
            <a:r>
              <a:rPr lang="en-US" dirty="0" smtClean="0">
                <a:solidFill>
                  <a:srgbClr val="6D6E71"/>
                </a:solidFill>
                <a:latin typeface="Calibri Light" charset="0"/>
                <a:ea typeface="Calibri Light" charset="0"/>
                <a:cs typeface="Calibri Light" charset="0"/>
              </a:rPr>
              <a:t>Studies, </a:t>
            </a:r>
            <a:r>
              <a:rPr lang="en-US" baseline="30000" dirty="0">
                <a:solidFill>
                  <a:srgbClr val="6D6E71"/>
                </a:solidFill>
                <a:latin typeface="Calibri Light" charset="0"/>
                <a:ea typeface="Calibri Light" charset="0"/>
                <a:cs typeface="Calibri Light" charset="0"/>
              </a:rPr>
              <a:t>4</a:t>
            </a:r>
            <a:r>
              <a:rPr lang="en-US" dirty="0">
                <a:solidFill>
                  <a:srgbClr val="6D6E71"/>
                </a:solidFill>
                <a:latin typeface="Calibri Light" charset="0"/>
                <a:ea typeface="Calibri Light" charset="0"/>
                <a:cs typeface="Calibri Light" charset="0"/>
              </a:rPr>
              <a:t>Health Literacy and Learning </a:t>
            </a:r>
            <a:r>
              <a:rPr lang="en-US" dirty="0" smtClean="0">
                <a:solidFill>
                  <a:srgbClr val="6D6E71"/>
                </a:solidFill>
                <a:latin typeface="Calibri Light" charset="0"/>
                <a:ea typeface="Calibri Light" charset="0"/>
                <a:cs typeface="Calibri Light" charset="0"/>
              </a:rPr>
              <a:t>Program,  </a:t>
            </a:r>
            <a:r>
              <a:rPr lang="en-US" baseline="30000" dirty="0" smtClean="0">
                <a:solidFill>
                  <a:srgbClr val="6D6E71"/>
                </a:solidFill>
                <a:latin typeface="Calibri Light" charset="0"/>
                <a:ea typeface="Calibri Light" charset="0"/>
                <a:cs typeface="Calibri Light" charset="0"/>
              </a:rPr>
              <a:t>5</a:t>
            </a:r>
            <a:r>
              <a:rPr lang="en-US" dirty="0" smtClean="0">
                <a:solidFill>
                  <a:srgbClr val="6D6E71"/>
                </a:solidFill>
                <a:latin typeface="Calibri Light" charset="0"/>
                <a:ea typeface="Calibri Light" charset="0"/>
                <a:cs typeface="Calibri Light" charset="0"/>
              </a:rPr>
              <a:t>Division </a:t>
            </a:r>
            <a:r>
              <a:rPr lang="en-US" dirty="0">
                <a:solidFill>
                  <a:srgbClr val="6D6E71"/>
                </a:solidFill>
                <a:latin typeface="Calibri Light" charset="0"/>
                <a:ea typeface="Calibri Light" charset="0"/>
                <a:cs typeface="Calibri Light" charset="0"/>
              </a:rPr>
              <a:t>of General internal Medicine, Mount Sinai School of Medicine</a:t>
            </a:r>
          </a:p>
        </p:txBody>
      </p:sp>
      <p:sp>
        <p:nvSpPr>
          <p:cNvPr id="53" name="Text Box 3"/>
          <p:cNvSpPr txBox="1">
            <a:spLocks noChangeArrowheads="1"/>
          </p:cNvSpPr>
          <p:nvPr/>
        </p:nvSpPr>
        <p:spPr bwMode="auto">
          <a:xfrm>
            <a:off x="1368552" y="4311134"/>
            <a:ext cx="9677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rgbClr val="414385"/>
                </a:solidFill>
                <a:latin typeface="Calibri" charset="0"/>
                <a:ea typeface="Calibri" charset="0"/>
                <a:cs typeface="Calibri" charset="0"/>
              </a:rPr>
              <a:t>Background</a:t>
            </a:r>
          </a:p>
        </p:txBody>
      </p:sp>
      <p:sp>
        <p:nvSpPr>
          <p:cNvPr id="57" name="Text Box 3182"/>
          <p:cNvSpPr txBox="1">
            <a:spLocks noChangeArrowheads="1"/>
          </p:cNvSpPr>
          <p:nvPr/>
        </p:nvSpPr>
        <p:spPr bwMode="auto">
          <a:xfrm>
            <a:off x="22402800" y="13175143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457200" indent="-457200">
              <a:spcBef>
                <a:spcPct val="50000"/>
              </a:spcBef>
              <a:buFontTx/>
              <a:buChar char="•"/>
            </a:pPr>
            <a:r>
              <a:rPr lang="en-US" sz="2000" dirty="0" smtClean="0">
                <a:latin typeface="Calibri" charset="0"/>
                <a:ea typeface="Calibri" charset="0"/>
                <a:cs typeface="Calibri" charset="0"/>
              </a:rPr>
              <a:t>Text here</a:t>
            </a:r>
            <a:endParaRPr lang="en-US" sz="20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9" name="Text Box 10602"/>
          <p:cNvSpPr txBox="1">
            <a:spLocks noChangeArrowheads="1"/>
          </p:cNvSpPr>
          <p:nvPr/>
        </p:nvSpPr>
        <p:spPr bwMode="auto">
          <a:xfrm>
            <a:off x="22402800" y="5088147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457200" indent="-457200">
              <a:spcBef>
                <a:spcPct val="50000"/>
              </a:spcBef>
              <a:buFontTx/>
              <a:buChar char="•"/>
            </a:pPr>
            <a:r>
              <a:rPr lang="en-US" sz="2000" dirty="0" smtClean="0">
                <a:latin typeface="Calibri" charset="0"/>
                <a:ea typeface="Calibri" charset="0"/>
                <a:cs typeface="Calibri" charset="0"/>
              </a:rPr>
              <a:t>Text here</a:t>
            </a:r>
            <a:endParaRPr lang="en-US" sz="20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0" name="Text Box 11736"/>
          <p:cNvSpPr txBox="1">
            <a:spLocks noChangeArrowheads="1"/>
          </p:cNvSpPr>
          <p:nvPr/>
        </p:nvSpPr>
        <p:spPr bwMode="auto">
          <a:xfrm>
            <a:off x="22402800" y="947857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457200" indent="-457200">
              <a:spcBef>
                <a:spcPct val="50000"/>
              </a:spcBef>
              <a:buFontTx/>
              <a:buChar char="•"/>
            </a:pPr>
            <a:r>
              <a:rPr lang="en-US" sz="2000" dirty="0" smtClean="0">
                <a:latin typeface="Calibri" charset="0"/>
                <a:ea typeface="Calibri" charset="0"/>
                <a:cs typeface="Calibri" charset="0"/>
              </a:rPr>
              <a:t>Text here</a:t>
            </a:r>
          </a:p>
        </p:txBody>
      </p:sp>
      <p:sp>
        <p:nvSpPr>
          <p:cNvPr id="61" name="Text Box 3"/>
          <p:cNvSpPr txBox="1">
            <a:spLocks noChangeArrowheads="1"/>
          </p:cNvSpPr>
          <p:nvPr/>
        </p:nvSpPr>
        <p:spPr bwMode="auto">
          <a:xfrm>
            <a:off x="1371600" y="8691265"/>
            <a:ext cx="9677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rgbClr val="414385"/>
                </a:solidFill>
                <a:latin typeface="Arial" charset="0"/>
              </a:rPr>
              <a:t>Research Objectives</a:t>
            </a:r>
            <a:endParaRPr lang="en-US" sz="3600" dirty="0">
              <a:solidFill>
                <a:srgbClr val="414385"/>
              </a:solidFill>
              <a:latin typeface="Arial" charset="0"/>
            </a:endParaRPr>
          </a:p>
        </p:txBody>
      </p:sp>
      <p:sp>
        <p:nvSpPr>
          <p:cNvPr id="62" name="Text Box 3"/>
          <p:cNvSpPr txBox="1">
            <a:spLocks noChangeArrowheads="1"/>
          </p:cNvSpPr>
          <p:nvPr/>
        </p:nvSpPr>
        <p:spPr bwMode="auto">
          <a:xfrm>
            <a:off x="1371600" y="12425065"/>
            <a:ext cx="9677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rgbClr val="414385"/>
                </a:solidFill>
                <a:latin typeface="Arial" charset="0"/>
              </a:rPr>
              <a:t>Methods</a:t>
            </a:r>
            <a:endParaRPr lang="en-US" sz="3600" dirty="0">
              <a:solidFill>
                <a:srgbClr val="414385"/>
              </a:solidFill>
              <a:latin typeface="Arial" charset="0"/>
            </a:endParaRPr>
          </a:p>
        </p:txBody>
      </p:sp>
      <p:sp>
        <p:nvSpPr>
          <p:cNvPr id="63" name="Text Box 3"/>
          <p:cNvSpPr txBox="1">
            <a:spLocks noChangeArrowheads="1"/>
          </p:cNvSpPr>
          <p:nvPr/>
        </p:nvSpPr>
        <p:spPr bwMode="auto">
          <a:xfrm>
            <a:off x="11966448" y="4311134"/>
            <a:ext cx="9677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rgbClr val="414385"/>
                </a:solidFill>
                <a:latin typeface="Calibri" charset="0"/>
                <a:ea typeface="Calibri" charset="0"/>
                <a:cs typeface="Calibri" charset="0"/>
              </a:rPr>
              <a:t>Table 1. Title</a:t>
            </a:r>
            <a:endParaRPr lang="en-US" sz="3600" dirty="0">
              <a:solidFill>
                <a:srgbClr val="414385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4" name="Text Box 3"/>
          <p:cNvSpPr txBox="1">
            <a:spLocks noChangeArrowheads="1"/>
          </p:cNvSpPr>
          <p:nvPr/>
        </p:nvSpPr>
        <p:spPr bwMode="auto">
          <a:xfrm>
            <a:off x="11966448" y="10824865"/>
            <a:ext cx="9677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rgbClr val="414385"/>
                </a:solidFill>
                <a:latin typeface="Arial" charset="0"/>
              </a:rPr>
              <a:t>Table 2. Title</a:t>
            </a:r>
            <a:endParaRPr lang="en-US" sz="3600" dirty="0">
              <a:solidFill>
                <a:srgbClr val="414385"/>
              </a:solidFill>
              <a:latin typeface="Arial" charset="0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22402800" y="4311134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rgbClr val="414385"/>
                </a:solidFill>
                <a:latin typeface="Calibri" charset="0"/>
                <a:ea typeface="Calibri" charset="0"/>
                <a:cs typeface="Calibri" charset="0"/>
              </a:rPr>
              <a:t>Results</a:t>
            </a:r>
            <a:endParaRPr lang="en-US" sz="3600" dirty="0">
              <a:solidFill>
                <a:srgbClr val="414385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6" name="Text Box 3"/>
          <p:cNvSpPr txBox="1">
            <a:spLocks noChangeArrowheads="1"/>
          </p:cNvSpPr>
          <p:nvPr/>
        </p:nvSpPr>
        <p:spPr bwMode="auto">
          <a:xfrm>
            <a:off x="22402800" y="8679841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rgbClr val="414385"/>
                </a:solidFill>
                <a:latin typeface="Arial" charset="0"/>
              </a:rPr>
              <a:t>Limitations</a:t>
            </a:r>
            <a:endParaRPr lang="en-US" sz="3600" dirty="0">
              <a:solidFill>
                <a:srgbClr val="414385"/>
              </a:solidFill>
              <a:latin typeface="Arial" charset="0"/>
            </a:endParaRPr>
          </a:p>
        </p:txBody>
      </p:sp>
      <p:sp>
        <p:nvSpPr>
          <p:cNvPr id="67" name="Text Box 3"/>
          <p:cNvSpPr txBox="1">
            <a:spLocks noChangeArrowheads="1"/>
          </p:cNvSpPr>
          <p:nvPr/>
        </p:nvSpPr>
        <p:spPr bwMode="auto">
          <a:xfrm>
            <a:off x="22402800" y="12331612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rgbClr val="414385"/>
                </a:solidFill>
                <a:latin typeface="Arial" charset="0"/>
              </a:rPr>
              <a:t>Conclusions</a:t>
            </a:r>
            <a:endParaRPr lang="en-US" sz="3600" dirty="0">
              <a:solidFill>
                <a:srgbClr val="414385"/>
              </a:solidFill>
              <a:latin typeface="Arial" charset="0"/>
            </a:endParaRPr>
          </a:p>
        </p:txBody>
      </p:sp>
      <p:sp>
        <p:nvSpPr>
          <p:cNvPr id="68" name="Text Box 3"/>
          <p:cNvSpPr txBox="1">
            <a:spLocks noChangeArrowheads="1"/>
          </p:cNvSpPr>
          <p:nvPr/>
        </p:nvSpPr>
        <p:spPr bwMode="auto">
          <a:xfrm>
            <a:off x="1371600" y="1787003"/>
            <a:ext cx="30857952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rIns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ts val="6000"/>
              </a:lnSpc>
            </a:pPr>
            <a:r>
              <a:rPr lang="en-US" sz="5400" dirty="0" smtClean="0">
                <a:solidFill>
                  <a:srgbClr val="414385"/>
                </a:solidFill>
                <a:latin typeface="Calibri" charset="0"/>
                <a:ea typeface="Calibri" charset="0"/>
                <a:cs typeface="Calibri" charset="0"/>
              </a:rPr>
              <a:t>Title of Research Project Here</a:t>
            </a:r>
          </a:p>
          <a:p>
            <a:pPr>
              <a:lnSpc>
                <a:spcPts val="6000"/>
              </a:lnSpc>
            </a:pPr>
            <a:r>
              <a:rPr lang="en-US" sz="3600" dirty="0" smtClean="0">
                <a:solidFill>
                  <a:srgbClr val="6D6E71"/>
                </a:solidFill>
                <a:latin typeface="Calibri" charset="0"/>
                <a:ea typeface="Calibri" charset="0"/>
                <a:cs typeface="Calibri" charset="0"/>
              </a:rPr>
              <a:t>Author#1,1,2,3 Author#2,3,4 Author#3,1,2,3 Author#4,3,4 Author#5,5 Author#63,4 and Author#71,2,3 </a:t>
            </a:r>
            <a:endParaRPr lang="en-US" sz="3600" dirty="0">
              <a:solidFill>
                <a:srgbClr val="6D6E7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69" name="Straight Connector 68"/>
          <p:cNvCxnSpPr/>
          <p:nvPr/>
        </p:nvCxnSpPr>
        <p:spPr bwMode="auto">
          <a:xfrm>
            <a:off x="1371600" y="1604665"/>
            <a:ext cx="30175200" cy="10379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6D6E7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/>
          <p:nvPr/>
        </p:nvCxnSpPr>
        <p:spPr bwMode="auto">
          <a:xfrm>
            <a:off x="1371600" y="3500735"/>
            <a:ext cx="30175200" cy="5290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6D6E7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/>
          <p:cNvCxnSpPr/>
          <p:nvPr/>
        </p:nvCxnSpPr>
        <p:spPr bwMode="auto">
          <a:xfrm>
            <a:off x="1371600" y="4938355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6D6E7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/>
          <p:nvPr/>
        </p:nvCxnSpPr>
        <p:spPr bwMode="auto">
          <a:xfrm>
            <a:off x="1368552" y="9337441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6D6E7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Straight Connector 72"/>
          <p:cNvCxnSpPr/>
          <p:nvPr/>
        </p:nvCxnSpPr>
        <p:spPr bwMode="auto">
          <a:xfrm>
            <a:off x="1368552" y="13031927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6D6E7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/>
          <p:cNvCxnSpPr/>
          <p:nvPr/>
        </p:nvCxnSpPr>
        <p:spPr bwMode="auto">
          <a:xfrm>
            <a:off x="11963400" y="4938355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6D6E7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5" name="Straight Connector 74"/>
          <p:cNvCxnSpPr/>
          <p:nvPr/>
        </p:nvCxnSpPr>
        <p:spPr bwMode="auto">
          <a:xfrm>
            <a:off x="11963400" y="11471196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6D6E7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/>
          <p:cNvCxnSpPr/>
          <p:nvPr/>
        </p:nvCxnSpPr>
        <p:spPr bwMode="auto">
          <a:xfrm>
            <a:off x="22402800" y="4938355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6D6E7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Connector 76"/>
          <p:cNvCxnSpPr/>
          <p:nvPr/>
        </p:nvCxnSpPr>
        <p:spPr bwMode="auto">
          <a:xfrm>
            <a:off x="22402800" y="9326172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6D6E7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Straight Connector 77"/>
          <p:cNvCxnSpPr/>
          <p:nvPr/>
        </p:nvCxnSpPr>
        <p:spPr bwMode="auto">
          <a:xfrm>
            <a:off x="22402800" y="13017412"/>
            <a:ext cx="9144000" cy="3673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6D6E7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9" name="Rectangle 78"/>
          <p:cNvSpPr/>
          <p:nvPr/>
        </p:nvSpPr>
        <p:spPr>
          <a:xfrm>
            <a:off x="1371600" y="1066800"/>
            <a:ext cx="4769184" cy="830997"/>
          </a:xfrm>
          <a:prstGeom prst="rect">
            <a:avLst/>
          </a:prstGeom>
        </p:spPr>
        <p:txBody>
          <a:bodyPr wrap="none" lIns="0" rIns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6D6E71"/>
                </a:solidFill>
                <a:latin typeface="Calibri Light" charset="0"/>
                <a:ea typeface="Calibri Light" charset="0"/>
                <a:cs typeface="Calibri Light" charset="0"/>
              </a:rPr>
              <a:t>&lt;Department, Institute, Center Name</a:t>
            </a:r>
            <a:r>
              <a:rPr lang="en-US" dirty="0">
                <a:solidFill>
                  <a:srgbClr val="6D6E71"/>
                </a:solidFill>
                <a:latin typeface="Calibri Light" charset="0"/>
                <a:ea typeface="Calibri Light" charset="0"/>
                <a:cs typeface="Calibri Light" charset="0"/>
              </a:rPr>
              <a:t>&gt;</a:t>
            </a:r>
          </a:p>
          <a:p>
            <a:endParaRPr lang="en-US" dirty="0">
              <a:solidFill>
                <a:srgbClr val="515251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pic>
        <p:nvPicPr>
          <p:cNvPr id="83" name="Picture 8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4648" y="5181600"/>
            <a:ext cx="3172968" cy="2284536"/>
          </a:xfrm>
          <a:prstGeom prst="rect">
            <a:avLst/>
          </a:prstGeom>
          <a:ln>
            <a:noFill/>
          </a:ln>
        </p:spPr>
      </p:pic>
      <p:pic>
        <p:nvPicPr>
          <p:cNvPr id="84" name="tabl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63400" y="5181600"/>
            <a:ext cx="9144000" cy="4379062"/>
          </a:xfrm>
          <a:prstGeom prst="rect">
            <a:avLst/>
          </a:prstGeom>
        </p:spPr>
      </p:pic>
      <p:sp>
        <p:nvSpPr>
          <p:cNvPr id="86" name="TextBox 85"/>
          <p:cNvSpPr txBox="1"/>
          <p:nvPr/>
        </p:nvSpPr>
        <p:spPr>
          <a:xfrm>
            <a:off x="4676914" y="5072896"/>
            <a:ext cx="58521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Putent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prompta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mei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eu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, vim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porro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complectitur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cu,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eam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te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elit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autem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vivendum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Ius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rebum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elitr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no,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alii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omittam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vis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at.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Veritus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necessitatibus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cu sit, cu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phaedrum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adversarium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mea. Ad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hinc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mandamus per, no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dicam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pertinax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disputando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eum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labore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mediocrem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mel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eam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nostro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verterem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eleifend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ea. </a:t>
            </a:r>
            <a:endParaRPr lang="en-US" sz="2000" dirty="0" smtClean="0">
              <a:latin typeface="Calibri" charset="0"/>
              <a:ea typeface="Calibri" charset="0"/>
              <a:cs typeface="Calibri" charset="0"/>
            </a:endParaRPr>
          </a:p>
          <a:p>
            <a:endParaRPr lang="en-US" sz="20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1887200" y="163830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2000" i="1" dirty="0" smtClean="0">
                <a:solidFill>
                  <a:srgbClr val="6D6E71"/>
                </a:solidFill>
                <a:latin typeface="Calibri" charset="0"/>
                <a:ea typeface="Calibri" charset="0"/>
                <a:cs typeface="Calibri" charset="0"/>
              </a:rPr>
              <a:t>Chart description can go here. </a:t>
            </a:r>
            <a:endParaRPr lang="en-US" sz="2000" i="1" dirty="0">
              <a:solidFill>
                <a:srgbClr val="6D6E7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12039600" y="96582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2000" i="1" dirty="0" smtClean="0">
                <a:solidFill>
                  <a:srgbClr val="6D6E71"/>
                </a:solidFill>
                <a:latin typeface="Calibri" charset="0"/>
                <a:ea typeface="Calibri" charset="0"/>
                <a:cs typeface="Calibri" charset="0"/>
              </a:rPr>
              <a:t>Table description can go here. 1</a:t>
            </a:r>
            <a:endParaRPr lang="en-US" sz="2000" i="1" dirty="0">
              <a:solidFill>
                <a:srgbClr val="6D6E7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89" name="Picture 8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13187065"/>
            <a:ext cx="3229115" cy="2343090"/>
          </a:xfrm>
          <a:prstGeom prst="rect">
            <a:avLst/>
          </a:prstGeom>
        </p:spPr>
      </p:pic>
      <p:sp>
        <p:nvSpPr>
          <p:cNvPr id="90" name="TextBox 89"/>
          <p:cNvSpPr txBox="1"/>
          <p:nvPr/>
        </p:nvSpPr>
        <p:spPr>
          <a:xfrm>
            <a:off x="1371600" y="9479359"/>
            <a:ext cx="91409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Putent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prompta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mei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eu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, vim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porro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complectitur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cu,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eam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te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elit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autem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vivendum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Ius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rebum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elitr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no,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alii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omittam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vis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at.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Veritus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necessitatibus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cu sit, cu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phaedrum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adversarium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mea. Ad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hinc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mandamus per, no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dicam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pertinax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disputando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eum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labore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mediocrem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mel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eam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nostro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verterem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eleifend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ea. </a:t>
            </a:r>
            <a:endParaRPr lang="en-US" sz="2000" dirty="0" smtClean="0">
              <a:latin typeface="Calibri" charset="0"/>
              <a:ea typeface="Calibri" charset="0"/>
              <a:cs typeface="Calibri" charset="0"/>
            </a:endParaRPr>
          </a:p>
          <a:p>
            <a:endParaRPr lang="en-US" sz="20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1366686" y="13187065"/>
            <a:ext cx="58521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Putent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prompta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mei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eu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, vim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porro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complectitur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cu,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eam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te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elit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autem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vivendum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Ius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rebum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elitr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no,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alii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omittam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vis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at.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Veritus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necessitatibus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cu sit, cu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phaedrum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adversarium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mea. Ad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hinc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mandamus per, no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dicam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pertinax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disputando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eum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labore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mediocrem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mel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eam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nostro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verterem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latin typeface="Calibri" charset="0"/>
                <a:ea typeface="Calibri" charset="0"/>
                <a:cs typeface="Calibri" charset="0"/>
              </a:rPr>
              <a:t>eleifend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 ea. </a:t>
            </a:r>
            <a:endParaRPr lang="en-US" sz="2000" dirty="0" smtClean="0">
              <a:latin typeface="Calibri" charset="0"/>
              <a:ea typeface="Calibri" charset="0"/>
              <a:cs typeface="Calibri" charset="0"/>
            </a:endParaRPr>
          </a:p>
          <a:p>
            <a:endParaRPr lang="en-US" sz="2000" dirty="0"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92" name="Picture 9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931726"/>
            <a:ext cx="4692696" cy="661074"/>
          </a:xfrm>
          <a:prstGeom prst="rect">
            <a:avLst/>
          </a:prstGeom>
        </p:spPr>
      </p:pic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543790685"/>
              </p:ext>
            </p:extLst>
          </p:nvPr>
        </p:nvGraphicFramePr>
        <p:xfrm>
          <a:off x="11940032" y="11663065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GG Bridge">
  <a:themeElements>
    <a:clrScheme name="GG Bridg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G Bridg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G Bridg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G Bridg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G Bridg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G Bridg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G Bridg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G Bridg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G Bridg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Data\Microsoft\Templates\GG Bridge.pot</Template>
  <TotalTime>10748</TotalTime>
  <Words>277</Words>
  <Application>Microsoft Macintosh PowerPoint</Application>
  <PresentationFormat>Custom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GG Bridge</vt:lpstr>
      <vt:lpstr>PowerPoint Presentation</vt:lpstr>
    </vt:vector>
  </TitlesOfParts>
  <Company>SFVAMC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D. Varosy, M.D</dc:creator>
  <cp:lastModifiedBy>Erin Spain</cp:lastModifiedBy>
  <cp:revision>112</cp:revision>
  <cp:lastPrinted>2002-09-26T20:21:33Z</cp:lastPrinted>
  <dcterms:created xsi:type="dcterms:W3CDTF">2002-04-02T23:37:14Z</dcterms:created>
  <dcterms:modified xsi:type="dcterms:W3CDTF">2016-01-21T21:55:40Z</dcterms:modified>
</cp:coreProperties>
</file>