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E_58D584E.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47_45518BAE.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53_5EA9F74F.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3D_DD066A37.xml" ContentType="application/vnd.ms-powerpoint.comments+xml"/>
  <Override PartName="/ppt/notesSlides/notesSlide27.xml" ContentType="application/vnd.openxmlformats-officedocument.presentationml.notesSlide+xml"/>
  <Override PartName="/ppt/comments/modernComment_13E_607F290E.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41_22ABB0A3.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52_4B572700.xml" ContentType="application/vnd.ms-powerpoint.comments+xml"/>
  <Override PartName="/ppt/notesSlides/notesSlide37.xml" ContentType="application/vnd.openxmlformats-officedocument.presentationml.notesSlide+xml"/>
  <Override PartName="/ppt/comments/modernComment_155_E9B763C6.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50_43324AC8.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135_E2107311.xml" ContentType="application/vnd.ms-powerpoint.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 id="2147483693" r:id="rId6"/>
  </p:sldMasterIdLst>
  <p:notesMasterIdLst>
    <p:notesMasterId r:id="rId59"/>
  </p:notesMasterIdLst>
  <p:sldIdLst>
    <p:sldId id="269" r:id="rId7"/>
    <p:sldId id="299" r:id="rId8"/>
    <p:sldId id="340" r:id="rId9"/>
    <p:sldId id="414" r:id="rId10"/>
    <p:sldId id="344" r:id="rId11"/>
    <p:sldId id="358" r:id="rId12"/>
    <p:sldId id="408" r:id="rId13"/>
    <p:sldId id="346" r:id="rId14"/>
    <p:sldId id="409" r:id="rId15"/>
    <p:sldId id="349" r:id="rId16"/>
    <p:sldId id="350" r:id="rId17"/>
    <p:sldId id="410" r:id="rId18"/>
    <p:sldId id="415" r:id="rId19"/>
    <p:sldId id="301" r:id="rId20"/>
    <p:sldId id="302" r:id="rId21"/>
    <p:sldId id="305" r:id="rId22"/>
    <p:sldId id="325" r:id="rId23"/>
    <p:sldId id="326" r:id="rId24"/>
    <p:sldId id="290" r:id="rId25"/>
    <p:sldId id="327" r:id="rId26"/>
    <p:sldId id="328" r:id="rId27"/>
    <p:sldId id="339" r:id="rId28"/>
    <p:sldId id="330" r:id="rId29"/>
    <p:sldId id="304" r:id="rId30"/>
    <p:sldId id="316" r:id="rId31"/>
    <p:sldId id="317" r:id="rId32"/>
    <p:sldId id="318" r:id="rId33"/>
    <p:sldId id="322" r:id="rId34"/>
    <p:sldId id="323" r:id="rId35"/>
    <p:sldId id="324" r:id="rId36"/>
    <p:sldId id="319" r:id="rId37"/>
    <p:sldId id="320" r:id="rId38"/>
    <p:sldId id="321" r:id="rId39"/>
    <p:sldId id="306" r:id="rId40"/>
    <p:sldId id="331" r:id="rId41"/>
    <p:sldId id="338" r:id="rId42"/>
    <p:sldId id="341" r:id="rId43"/>
    <p:sldId id="307" r:id="rId44"/>
    <p:sldId id="334" r:id="rId45"/>
    <p:sldId id="342" r:id="rId46"/>
    <p:sldId id="335" r:id="rId47"/>
    <p:sldId id="336" r:id="rId48"/>
    <p:sldId id="337" r:id="rId49"/>
    <p:sldId id="308" r:id="rId50"/>
    <p:sldId id="309" r:id="rId51"/>
    <p:sldId id="343" r:id="rId52"/>
    <p:sldId id="311" r:id="rId53"/>
    <p:sldId id="312" r:id="rId54"/>
    <p:sldId id="348" r:id="rId55"/>
    <p:sldId id="411" r:id="rId56"/>
    <p:sldId id="314" r:id="rId57"/>
    <p:sldId id="413" r:id="rId58"/>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duction" id="{3CEAB69A-708A-43B8-894D-C3B533A42B26}">
          <p14:sldIdLst>
            <p14:sldId id="269"/>
            <p14:sldId id="299"/>
            <p14:sldId id="340"/>
            <p14:sldId id="414"/>
            <p14:sldId id="344"/>
            <p14:sldId id="358"/>
            <p14:sldId id="408"/>
            <p14:sldId id="346"/>
            <p14:sldId id="409"/>
            <p14:sldId id="349"/>
            <p14:sldId id="350"/>
            <p14:sldId id="410"/>
            <p14:sldId id="415"/>
            <p14:sldId id="301"/>
            <p14:sldId id="302"/>
          </p14:sldIdLst>
        </p14:section>
        <p14:section name="Poll" id="{1581B60A-73A8-4332-9565-8EE8B2105961}">
          <p14:sldIdLst/>
        </p14:section>
        <p14:section name="Hacks - Developing Course Materials &amp; Assignments" id="{44343C10-BCC8-4047-B40E-FB1F94187FC7}">
          <p14:sldIdLst>
            <p14:sldId id="305"/>
            <p14:sldId id="325"/>
            <p14:sldId id="326"/>
            <p14:sldId id="290"/>
            <p14:sldId id="327"/>
            <p14:sldId id="328"/>
            <p14:sldId id="339"/>
            <p14:sldId id="330"/>
          </p14:sldIdLst>
        </p14:section>
        <p14:section name="Hacks - Assessing &amp; Grading" id="{30127829-6DF1-4B18-9832-3F26E5B0282B}">
          <p14:sldIdLst>
            <p14:sldId id="304"/>
            <p14:sldId id="316"/>
            <p14:sldId id="317"/>
            <p14:sldId id="318"/>
            <p14:sldId id="322"/>
            <p14:sldId id="323"/>
            <p14:sldId id="324"/>
            <p14:sldId id="319"/>
            <p14:sldId id="320"/>
            <p14:sldId id="321"/>
          </p14:sldIdLst>
        </p14:section>
        <p14:section name="Hacks - Engaging Students in Course Content" id="{27D6C1E2-0059-4657-9509-DCEB5B59929F}">
          <p14:sldIdLst>
            <p14:sldId id="306"/>
            <p14:sldId id="331"/>
            <p14:sldId id="338"/>
            <p14:sldId id="341"/>
            <p14:sldId id="307"/>
            <p14:sldId id="334"/>
          </p14:sldIdLst>
        </p14:section>
        <p14:section name="Hacks - Researching Technology for Your Teaching" id="{67ED99D7-3C5D-4041-A92B-77184FDE8437}">
          <p14:sldIdLst>
            <p14:sldId id="342"/>
            <p14:sldId id="335"/>
            <p14:sldId id="336"/>
            <p14:sldId id="337"/>
          </p14:sldIdLst>
        </p14:section>
        <p14:section name="Individual reflection" id="{673BC36D-BDD2-4DDF-BAC1-156CA32C26FE}">
          <p14:sldIdLst>
            <p14:sldId id="308"/>
            <p14:sldId id="309"/>
            <p14:sldId id="343"/>
            <p14:sldId id="311"/>
          </p14:sldIdLst>
        </p14:section>
        <p14:section name="Pair (or triad) discussions" id="{99F97AC0-8033-45BB-A20D-921FA9476553}">
          <p14:sldIdLst>
            <p14:sldId id="312"/>
            <p14:sldId id="348"/>
          </p14:sldIdLst>
        </p14:section>
        <p14:section name="Closing and reminders" id="{9628E488-203F-4E61-B3EE-123AD858103A}">
          <p14:sldIdLst>
            <p14:sldId id="411"/>
            <p14:sldId id="314"/>
            <p14:sldId id="4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078332-CE29-7449-9CBE-E94DF4BED8D2}" name="Bea Jimenez" initials="BJ" userId="S::bjf8119@ads.northwestern.edu::44373144-c562-49fb-9ccc-55b79bd44245" providerId="AD"/>
  <p188:author id="{4CA2E0DE-D8C4-7FCB-FF44-CA567EC40096}" name="Eun Y. Sandoval-Lee" initials="ES" userId="S::eyl0308@ads.northwestern.edu::42225e4d-56b3-42f1-903b-73db202023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56"/>
    <a:srgbClr val="4E2A84"/>
    <a:srgbClr val="CA7C1B"/>
    <a:srgbClr val="EDE93B"/>
    <a:srgbClr val="5091CD"/>
    <a:srgbClr val="D85820"/>
    <a:srgbClr val="007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D442D-5C73-5BD1-25EF-BF875F1B64E0}" v="246" dt="2023-10-18T15:22:20.768"/>
    <p1510:client id="{8BD82C4C-9DEE-3DB1-90E1-6C451CDC3878}" v="1" dt="2023-10-17T16:58:43.438"/>
    <p1510:client id="{B5E24E50-27F7-694C-B36E-2226732BD800}" v="32" dt="2023-10-18T15:57:34.360"/>
    <p1510:client id="{C700C3A1-407E-2DBF-98F3-5B0AA4BE9590}" v="223" dt="2023-10-17T16:45:21.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61461"/>
  </p:normalViewPr>
  <p:slideViewPr>
    <p:cSldViewPr snapToGrid="0">
      <p:cViewPr varScale="1">
        <p:scale>
          <a:sx n="72" d="100"/>
          <a:sy n="72" d="100"/>
        </p:scale>
        <p:origin x="2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omments/modernComment_12E_58D584E.xml><?xml version="1.0" encoding="utf-8"?>
<p188:cmLst xmlns:a="http://schemas.openxmlformats.org/drawingml/2006/main" xmlns:r="http://schemas.openxmlformats.org/officeDocument/2006/relationships" xmlns:p188="http://schemas.microsoft.com/office/powerpoint/2018/8/main">
  <p188:cm id="{69051735-3D81-47EA-BA8E-958DB25A8978}" authorId="{4CA2E0DE-D8C4-7FCB-FF44-CA567EC40096}" status="resolved" created="2023-08-25T21:31:08.735" complete="100000">
    <pc:sldMkLst xmlns:pc="http://schemas.microsoft.com/office/powerpoint/2013/main/command">
      <pc:docMk/>
      <pc:sldMk cId="93149262" sldId="302"/>
    </pc:sldMkLst>
    <p188:txBody>
      <a:bodyPr/>
      <a:lstStyle/>
      <a:p>
        <a:r>
          <a:rPr lang="en-US"/>
          <a:t>Suggestion from [@Jennifer Keys] on 8/25: some can be simplified like: 4, just prompt design and maybe take out the parenthetical examples and just verbally share so less text heavy.</a:t>
        </a:r>
      </a:p>
    </p188:txBody>
    <p188:extLst>
      <p:ext xmlns:p="http://schemas.openxmlformats.org/presentationml/2006/main" uri="{57CB4572-C831-44C2-8A1C-0ADB6CCDFE69}">
        <p223:reactions xmlns:p223="http://schemas.microsoft.com/office/powerpoint/2022/03/main" xmlns="">
          <p223:rxn type="👍">
            <p223:instance time="2023-08-25T21:49:09.743" authorId="{4CA2E0DE-D8C4-7FCB-FF44-CA567EC40096}"/>
          </p223:rxn>
        </p223:reactions>
      </p:ext>
    </p188:extLst>
  </p188:cm>
</p188:cmLst>
</file>

<file path=ppt/comments/modernComment_135_E2107311.xml><?xml version="1.0" encoding="utf-8"?>
<p188:cmLst xmlns:a="http://schemas.openxmlformats.org/drawingml/2006/main" xmlns:r="http://schemas.openxmlformats.org/officeDocument/2006/relationships" xmlns:p188="http://schemas.microsoft.com/office/powerpoint/2018/8/main">
  <p188:cm id="{D631166F-6277-4C85-B5EA-61D042F6F667}" authorId="{4CA2E0DE-D8C4-7FCB-FF44-CA567EC40096}" status="resolved" created="2023-08-25T20:30:33.203" complete="100000">
    <ac:txMkLst xmlns:ac="http://schemas.microsoft.com/office/drawing/2013/main/command">
      <pc:docMk xmlns:pc="http://schemas.microsoft.com/office/powerpoint/2013/main/command"/>
      <pc:sldMk xmlns:pc="http://schemas.microsoft.com/office/powerpoint/2013/main/command" cId="3792728849" sldId="309"/>
      <ac:spMk id="3" creationId="{5C4CBC67-D70C-2DF2-BF05-768F59766531}"/>
      <ac:txMk cp="121" len="38">
        <ac:context len="160" hash="3453906924"/>
      </ac:txMk>
    </ac:txMkLst>
    <p188:pos x="7916333" y="2723444"/>
    <p188:txBody>
      <a:bodyPr/>
      <a:lstStyle/>
      <a:p>
        <a:r>
          <a:rPr lang="en-US"/>
          <a:t>Suggestions from [@Victoria Getis] on 8/25: Slide 33, will you explain what might happen if they leave their contact info?</a:t>
        </a:r>
      </a:p>
    </p188:txBody>
    <p188:extLst>
      <p:ext xmlns:p="http://schemas.openxmlformats.org/presentationml/2006/main" uri="{57CB4572-C831-44C2-8A1C-0ADB6CCDFE69}">
        <p223:reactions xmlns:p223="http://schemas.microsoft.com/office/powerpoint/2022/03/main" xmlns="">
          <p223:rxn type="👍">
            <p223:instance time="2023-08-25T21:54:43.989" authorId="{4CA2E0DE-D8C4-7FCB-FF44-CA567EC40096}"/>
          </p223:rxn>
        </p223:reactions>
      </p:ext>
    </p188:extLst>
  </p188:cm>
</p188:cmLst>
</file>

<file path=ppt/comments/modernComment_13D_DD066A37.xml><?xml version="1.0" encoding="utf-8"?>
<p188:cmLst xmlns:a="http://schemas.openxmlformats.org/drawingml/2006/main" xmlns:r="http://schemas.openxmlformats.org/officeDocument/2006/relationships" xmlns:p188="http://schemas.microsoft.com/office/powerpoint/2018/8/main">
  <p188:cm id="{77D621CA-ED07-448C-9880-0703FC7BF6C9}" authorId="{4CA2E0DE-D8C4-7FCB-FF44-CA567EC40096}" status="resolved" created="2023-08-25T21:32:04.956" complete="100000">
    <pc:sldMkLst xmlns:pc="http://schemas.microsoft.com/office/powerpoint/2013/main/command">
      <pc:docMk/>
      <pc:sldMk cId="3708185143" sldId="317"/>
    </pc:sldMkLst>
    <p188:txBody>
      <a:bodyPr/>
      <a:lstStyle/>
      <a:p>
        <a:r>
          <a:rPr lang="en-US"/>
          <a:t>Suggestion from [@Jennifer Keys] on 8/25: 8, [difficulty] change to [level]</a:t>
        </a:r>
      </a:p>
    </p188:txBody>
    <p188:extLst>
      <p:ext xmlns:p="http://schemas.openxmlformats.org/presentationml/2006/main" uri="{57CB4572-C831-44C2-8A1C-0ADB6CCDFE69}">
        <p223:reactions xmlns:p223="http://schemas.microsoft.com/office/powerpoint/2022/03/main" xmlns="">
          <p223:rxn type="👍">
            <p223:instance time="2023-08-25T21:50:27.824" authorId="{4CA2E0DE-D8C4-7FCB-FF44-CA567EC40096}"/>
          </p223:rxn>
        </p223:reactions>
      </p:ext>
    </p188:extLst>
  </p188:cm>
  <p188:cm id="{5D5D01FB-C54E-4617-A7BC-A03BFEAD55DC}" authorId="{4CA2E0DE-D8C4-7FCB-FF44-CA567EC40096}" status="resolved" created="2023-08-28T18:40:52.191" complete="100000">
    <ac:txMkLst xmlns:ac="http://schemas.microsoft.com/office/drawing/2013/main/command">
      <pc:docMk xmlns:pc="http://schemas.microsoft.com/office/powerpoint/2013/main/command"/>
      <pc:sldMk xmlns:pc="http://schemas.microsoft.com/office/powerpoint/2013/main/command" cId="3708185143" sldId="317"/>
      <ac:spMk id="4" creationId="{2B29E4D4-D2BD-E032-95C2-CF174BC6D923}"/>
      <ac:txMk cp="14">
        <ac:context len="361" hash="1606210581"/>
      </ac:txMk>
    </ac:txMkLst>
    <p188:pos x="2602301" y="388188"/>
    <p188:txBody>
      <a:bodyPr/>
      <a:lstStyle/>
      <a:p>
        <a:r>
          <a:rPr lang="en-US"/>
          <a:t>Replace with "test" or "quiz"</a:t>
        </a:r>
      </a:p>
    </p188:txBody>
    <p188:extLst>
      <p:ext xmlns:p="http://schemas.openxmlformats.org/presentationml/2006/main" uri="{57CB4572-C831-44C2-8A1C-0ADB6CCDFE69}">
        <p223:reactions xmlns:p223="http://schemas.microsoft.com/office/powerpoint/2022/03/main" xmlns="">
          <p223:rxn type="👍">
            <p223:instance time="2023-08-28T19:20:20.894" authorId="{4CA2E0DE-D8C4-7FCB-FF44-CA567EC40096}"/>
          </p223:rxn>
        </p223:reactions>
      </p:ext>
    </p188:extLst>
  </p188:cm>
</p188:cmLst>
</file>

<file path=ppt/comments/modernComment_13E_607F290E.xml><?xml version="1.0" encoding="utf-8"?>
<p188:cmLst xmlns:a="http://schemas.openxmlformats.org/drawingml/2006/main" xmlns:r="http://schemas.openxmlformats.org/officeDocument/2006/relationships" xmlns:p188="http://schemas.microsoft.com/office/powerpoint/2018/8/main">
  <p188:cm id="{31331CFA-D99A-4224-A89B-A562EE6577A5}" authorId="{4CA2E0DE-D8C4-7FCB-FF44-CA567EC40096}" status="resolved" created="2023-08-25T21:32:28.707" complete="100000">
    <pc:sldMkLst xmlns:pc="http://schemas.microsoft.com/office/powerpoint/2013/main/command">
      <pc:docMk/>
      <pc:sldMk cId="1618946318" sldId="318"/>
    </pc:sldMkLst>
    <p188:txBody>
      <a:bodyPr/>
      <a:lstStyle/>
      <a:p>
        <a:r>
          <a:rPr lang="en-US"/>
          <a:t>Suggestion from [@Jennifer Keys] on 8/25: 9 change tips to considerations...20 &amp;23&amp;27 same as 9 change tips to considerations</a:t>
        </a:r>
      </a:p>
    </p188:txBody>
    <p188:extLst>
      <p:ext xmlns:p="http://schemas.openxmlformats.org/presentationml/2006/main" uri="{57CB4572-C831-44C2-8A1C-0ADB6CCDFE69}">
        <p223:reactions xmlns:p223="http://schemas.microsoft.com/office/powerpoint/2022/03/main" xmlns="">
          <p223:rxn type="👍">
            <p223:instance time="2023-08-25T21:50:42.981" authorId="{4CA2E0DE-D8C4-7FCB-FF44-CA567EC40096}"/>
          </p223:rxn>
        </p223:reactions>
      </p:ext>
    </p188:extLst>
  </p188:cm>
</p188:cmLst>
</file>

<file path=ppt/comments/modernComment_141_22ABB0A3.xml><?xml version="1.0" encoding="utf-8"?>
<p188:cmLst xmlns:a="http://schemas.openxmlformats.org/drawingml/2006/main" xmlns:r="http://schemas.openxmlformats.org/officeDocument/2006/relationships" xmlns:p188="http://schemas.microsoft.com/office/powerpoint/2018/8/main">
  <p188:cm id="{DEFD8A1C-F81C-4778-850B-D9CBAC1BE380}" authorId="{4CA2E0DE-D8C4-7FCB-FF44-CA567EC40096}" status="resolved" created="2023-08-25T21:33:25.132" complete="100000">
    <pc:sldMkLst xmlns:pc="http://schemas.microsoft.com/office/powerpoint/2013/main/command">
      <pc:docMk/>
      <pc:sldMk cId="581677219" sldId="321"/>
    </pc:sldMkLst>
    <p188:txBody>
      <a:bodyPr/>
      <a:lstStyle/>
      <a:p>
        <a:r>
          <a:rPr lang="en-US"/>
          <a:t>Suggestion from [@Jennifer Keys] on 8/25: 12 your rubric FOR your assignment in Canvas</a:t>
        </a:r>
      </a:p>
    </p188:txBody>
    <p188:extLst>
      <p:ext xmlns:p="http://schemas.openxmlformats.org/presentationml/2006/main" uri="{57CB4572-C831-44C2-8A1C-0ADB6CCDFE69}">
        <p223:reactions xmlns:p223="http://schemas.microsoft.com/office/powerpoint/2022/03/main" xmlns="">
          <p223:rxn type="👍">
            <p223:instance time="2023-08-25T21:53:20.549" authorId="{4CA2E0DE-D8C4-7FCB-FF44-CA567EC40096}"/>
          </p223:rxn>
        </p223:reactions>
      </p:ext>
    </p188:extLst>
  </p188:cm>
</p188:cmLst>
</file>

<file path=ppt/comments/modernComment_147_45518BAE.xml><?xml version="1.0" encoding="utf-8"?>
<p188:cmLst xmlns:a="http://schemas.openxmlformats.org/drawingml/2006/main" xmlns:r="http://schemas.openxmlformats.org/officeDocument/2006/relationships" xmlns:p188="http://schemas.microsoft.com/office/powerpoint/2018/8/main">
  <p188:cm id="{691DD8A8-2E41-BC44-B630-E8B0DD92160B}" authorId="{4CA2E0DE-D8C4-7FCB-FF44-CA567EC40096}" status="resolved" created="2023-08-25T20:29:55.046">
    <ac:txMkLst xmlns:ac="http://schemas.microsoft.com/office/drawing/2013/main/command">
      <pc:docMk xmlns:pc="http://schemas.microsoft.com/office/powerpoint/2013/main/command"/>
      <pc:sldMk xmlns:pc="http://schemas.microsoft.com/office/powerpoint/2013/main/command" cId="1162972078" sldId="327"/>
      <ac:spMk id="4" creationId="{2B29E4D4-D2BD-E032-95C2-CF174BC6D923}"/>
      <ac:txMk cp="150" len="31">
        <ac:context len="242" hash="709322917"/>
      </ac:txMk>
    </ac:txMkLst>
    <p188:pos x="7083777" y="1749777"/>
    <p188:txBody>
      <a:bodyPr/>
      <a:lstStyle/>
      <a:p>
        <a:r>
          <a:rPr lang="en-US"/>
          <a:t>Suggestion from [@Victoria Getis] on 8/25: On slide 20, you might need to explain access vs. target skills.</a:t>
        </a:r>
      </a:p>
    </p188:txBody>
    <p188:extLst>
      <p:ext xmlns:p="http://schemas.openxmlformats.org/presentationml/2006/main" uri="{57CB4572-C831-44C2-8A1C-0ADB6CCDFE69}">
        <p223:reactions xmlns:p223="http://schemas.microsoft.com/office/powerpoint/2022/03/main" xmlns="">
          <p223:rxn type="👍">
            <p223:instance time="2023-08-25T21:53:54.581" authorId="{4CA2E0DE-D8C4-7FCB-FF44-CA567EC40096}"/>
          </p223:rxn>
        </p223:reactions>
      </p:ext>
    </p188:extLst>
  </p188:cm>
</p188:cmLst>
</file>

<file path=ppt/comments/modernComment_150_43324AC8.xml><?xml version="1.0" encoding="utf-8"?>
<p188:cmLst xmlns:a="http://schemas.openxmlformats.org/drawingml/2006/main" xmlns:r="http://schemas.openxmlformats.org/officeDocument/2006/relationships" xmlns:p188="http://schemas.microsoft.com/office/powerpoint/2018/8/main">
  <p188:cm id="{E37C192E-E35D-4FFB-82EA-9056362F198E}" authorId="{4CA2E0DE-D8C4-7FCB-FF44-CA567EC40096}" status="resolved" created="2023-08-24T16:55:56.363" complete="100000">
    <ac:txMkLst xmlns:ac="http://schemas.microsoft.com/office/drawing/2013/main/command">
      <pc:docMk xmlns:pc="http://schemas.microsoft.com/office/powerpoint/2013/main/command"/>
      <pc:sldMk xmlns:pc="http://schemas.microsoft.com/office/powerpoint/2013/main/command" cId="1127369416" sldId="336"/>
      <ac:spMk id="4" creationId="{2B29E4D4-D2BD-E032-95C2-CF174BC6D923}"/>
      <ac:txMk cp="254" len="73">
        <ac:context len="340" hash="1908858630"/>
      </ac:txMk>
    </ac:txMkLst>
    <p188:pos x="3394363" y="3311236"/>
    <p188:txBody>
      <a:bodyPr/>
      <a:lstStyle/>
      <a:p>
        <a:r>
          <a:rPr lang="en-US"/>
          <a:t>[@Bea] Would you mind adding a brief description of this tool here (like the others above it)?</a:t>
        </a:r>
      </a:p>
    </p188:txBody>
    <p188:extLst>
      <p:ext xmlns:p="http://schemas.openxmlformats.org/presentationml/2006/main" uri="{57CB4572-C831-44C2-8A1C-0ADB6CCDFE69}">
        <p223:reactions xmlns:p223="http://schemas.microsoft.com/office/powerpoint/2022/03/main" xmlns="">
          <p223:rxn type="👍">
            <p223:instance time="2023-08-26T00:01:31.728" authorId="{ED078332-CE29-7449-9CBE-E94DF4BED8D2}"/>
          </p223:rxn>
        </p223:reactions>
      </p:ext>
    </p188:extLst>
  </p188:cm>
</p188:cmLst>
</file>

<file path=ppt/comments/modernComment_152_4B572700.xml><?xml version="1.0" encoding="utf-8"?>
<p188:cmLst xmlns:a="http://schemas.openxmlformats.org/drawingml/2006/main" xmlns:r="http://schemas.openxmlformats.org/officeDocument/2006/relationships" xmlns:p188="http://schemas.microsoft.com/office/powerpoint/2018/8/main">
  <p188:cm id="{CDCD99CF-4F3F-4A83-BA91-4F9E9F5C5F9F}" authorId="{4CA2E0DE-D8C4-7FCB-FF44-CA567EC40096}" status="resolved" created="2023-08-25T16:03:21.745" complete="100000">
    <ac:txMkLst xmlns:ac="http://schemas.microsoft.com/office/drawing/2013/main/command">
      <pc:docMk xmlns:pc="http://schemas.microsoft.com/office/powerpoint/2013/main/command"/>
      <pc:sldMk xmlns:pc="http://schemas.microsoft.com/office/powerpoint/2013/main/command" cId="1264002816" sldId="338"/>
      <ac:spMk id="2" creationId="{9B5BAE22-1F92-9A19-05C9-E91F12C6E43F}"/>
      <ac:txMk cp="0" len="13">
        <ac:context len="14" hash="200538154"/>
      </ac:txMk>
    </ac:txMkLst>
    <p188:pos x="5856111" y="423333"/>
    <p188:txBody>
      <a:bodyPr/>
      <a:lstStyle/>
      <a:p>
        <a:r>
          <a:rPr lang="en-US"/>
          <a:t>Suggestion from [@Rachel Ellen Goc] on 8/25: This is packed with great info! Somewhere, maybe in the area around speech to text/text to speech tools I would add in some information pointing people to the tools in ANU that are already available for free to students and faculty. (Immersive reader in Canvas, Sensus Access, Glean, etc) Its a great opportunity to let people know what they already have access to from ANU.</a:t>
        </a:r>
      </a:p>
    </p188:txBody>
    <p188:extLst>
      <p:ext xmlns:p="http://schemas.openxmlformats.org/presentationml/2006/main" uri="{57CB4572-C831-44C2-8A1C-0ADB6CCDFE69}">
        <p223:reactions xmlns:p223="http://schemas.microsoft.com/office/powerpoint/2022/03/main" xmlns="">
          <p223:rxn type="👍">
            <p223:instance time="2023-08-28T18:00:25.449" authorId="{4CA2E0DE-D8C4-7FCB-FF44-CA567EC40096}"/>
          </p223:rxn>
        </p223:reactions>
      </p:ext>
    </p188:extLst>
  </p188:cm>
  <p188:cm id="{AE74C4DC-C9F6-4EA7-A0D9-DDF5E7D3984A}" authorId="{4CA2E0DE-D8C4-7FCB-FF44-CA567EC40096}" status="resolved" created="2023-08-28T18:54:32.623" complete="100000">
    <ac:txMkLst xmlns:ac="http://schemas.microsoft.com/office/drawing/2013/main/command">
      <pc:docMk xmlns:pc="http://schemas.microsoft.com/office/powerpoint/2013/main/command"/>
      <pc:sldMk xmlns:pc="http://schemas.microsoft.com/office/powerpoint/2013/main/command" cId="1264002816" sldId="338"/>
      <ac:spMk id="2" creationId="{9B5BAE22-1F92-9A19-05C9-E91F12C6E43F}"/>
      <ac:txMk cp="0" len="13">
        <ac:context len="14" hash="200538154"/>
      </ac:txMk>
    </ac:txMkLst>
    <p188:pos x="5837207" y="416943"/>
    <p188:txBody>
      <a:bodyPr/>
      <a:lstStyle/>
      <a:p>
        <a:r>
          <a:rPr lang="en-US"/>
          <a:t>Cost?</a:t>
        </a:r>
      </a:p>
    </p188:txBody>
    <p188:extLst>
      <p:ext xmlns:p="http://schemas.openxmlformats.org/presentationml/2006/main" uri="{57CB4572-C831-44C2-8A1C-0ADB6CCDFE69}">
        <p223:reactions xmlns:p223="http://schemas.microsoft.com/office/powerpoint/2022/03/main" xmlns="">
          <p223:rxn type="👍">
            <p223:instance time="2023-08-30T15:28:37.192" authorId="{4CA2E0DE-D8C4-7FCB-FF44-CA567EC40096}"/>
          </p223:rxn>
        </p223:reactions>
      </p:ext>
    </p188:extLst>
  </p188:cm>
</p188:cmLst>
</file>

<file path=ppt/comments/modernComment_153_5EA9F74F.xml><?xml version="1.0" encoding="utf-8"?>
<p188:cmLst xmlns:a="http://schemas.openxmlformats.org/drawingml/2006/main" xmlns:r="http://schemas.openxmlformats.org/officeDocument/2006/relationships" xmlns:p188="http://schemas.microsoft.com/office/powerpoint/2018/8/main">
  <p188:cm id="{452075C4-DF8A-6247-9DAA-4B5C47858228}" authorId="{4CA2E0DE-D8C4-7FCB-FF44-CA567EC40096}" status="resolved" created="2023-08-28T19:40:34.604">
    <ac:txMkLst xmlns:ac="http://schemas.microsoft.com/office/drawing/2013/main/command">
      <pc:docMk xmlns:pc="http://schemas.microsoft.com/office/powerpoint/2013/main/command"/>
      <pc:sldMk xmlns:pc="http://schemas.microsoft.com/office/powerpoint/2013/main/command" cId="1588197199" sldId="339"/>
      <ac:spMk id="2" creationId="{3BA7EA7B-3D4A-0B7F-6D48-6DDEE667D19F}"/>
      <ac:txMk cp="0" len="13">
        <ac:context len="14" hash="200538154"/>
      </ac:txMk>
    </ac:txMkLst>
    <p188:pos x="5837207" y="416943"/>
    <p188:txBody>
      <a:bodyPr/>
      <a:lstStyle/>
      <a:p>
        <a:r>
          <a:rPr lang="en-US"/>
          <a:t>Cost?</a:t>
        </a:r>
      </a:p>
    </p188:txBody>
  </p188:cm>
</p188:cmLst>
</file>

<file path=ppt/comments/modernComment_155_E9B763C6.xml><?xml version="1.0" encoding="utf-8"?>
<p188:cmLst xmlns:a="http://schemas.openxmlformats.org/drawingml/2006/main" xmlns:r="http://schemas.openxmlformats.org/officeDocument/2006/relationships" xmlns:p188="http://schemas.microsoft.com/office/powerpoint/2018/8/main">
  <p188:cm id="{493AD2ED-D66D-4B66-B380-1A47941B3633}" authorId="{4CA2E0DE-D8C4-7FCB-FF44-CA567EC40096}" status="resolved" created="2023-08-25T16:03:21.745">
    <ac:txMkLst xmlns:ac="http://schemas.microsoft.com/office/drawing/2013/main/command">
      <pc:docMk xmlns:pc="http://schemas.microsoft.com/office/powerpoint/2013/main/command"/>
      <pc:sldMk xmlns:pc="http://schemas.microsoft.com/office/powerpoint/2013/main/command" cId="3921109958" sldId="341"/>
      <ac:spMk id="2" creationId="{9B5BAE22-1F92-9A19-05C9-E91F12C6E43F}"/>
      <ac:txMk cp="0" len="13">
        <ac:context len="14" hash="200538154"/>
      </ac:txMk>
    </ac:txMkLst>
    <p188:pos x="5856111" y="423333"/>
    <p188:txBody>
      <a:bodyPr/>
      <a:lstStyle/>
      <a:p>
        <a:r>
          <a:rPr lang="en-US"/>
          <a:t>Suggestion from [@Rachel Ellen Goc] on 8/25: This is packed with great info! Somewhere, maybe in the area around speech to text/text to speech tools I would add in some information pointing people to the tools in ANU that are already available for free to students and faculty. (Immersive reader in Canvas, Sensus Access, Glean, etc) Its a great opportunity to let people know what they already have access to from ANU.</a:t>
        </a:r>
      </a:p>
    </p188:txBody>
    <p188:extLst>
      <p:ext xmlns:p="http://schemas.openxmlformats.org/presentationml/2006/main" uri="{57CB4572-C831-44C2-8A1C-0ADB6CCDFE69}">
        <p223:reactions xmlns:p223="http://schemas.microsoft.com/office/powerpoint/2022/03/main" xmlns="">
          <p223:rxn type="👍">
            <p223:instance time="2023-08-28T18:00:25.449" authorId="{4CA2E0DE-D8C4-7FCB-FF44-CA567EC40096}"/>
          </p223:rxn>
        </p223:reactions>
      </p:ext>
    </p188:extLst>
  </p188:cm>
  <p188:cm id="{D5E40C9A-02D5-4240-9884-577D1C6597F2}" authorId="{4CA2E0DE-D8C4-7FCB-FF44-CA567EC40096}" status="resolved" created="2023-08-28T18:54:32.623" complete="100000">
    <ac:txMkLst xmlns:ac="http://schemas.microsoft.com/office/drawing/2013/main/command">
      <pc:docMk xmlns:pc="http://schemas.microsoft.com/office/powerpoint/2013/main/command"/>
      <pc:sldMk xmlns:pc="http://schemas.microsoft.com/office/powerpoint/2013/main/command" cId="3921109958" sldId="341"/>
      <ac:spMk id="2" creationId="{9B5BAE22-1F92-9A19-05C9-E91F12C6E43F}"/>
      <ac:txMk cp="0" len="13">
        <ac:context len="14" hash="200538154"/>
      </ac:txMk>
    </ac:txMkLst>
    <p188:pos x="5837207" y="416943"/>
    <p188:txBody>
      <a:bodyPr/>
      <a:lstStyle/>
      <a:p>
        <a:r>
          <a:rPr lang="en-US"/>
          <a:t>Cost?</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DF097-0BCE-1842-ABCD-C368DB7DB12D}"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908DF200-2184-6D4D-B7B7-E755FCA82AD0}">
      <dgm:prSet phldrT="[Text]" custT="1"/>
      <dgm:spPr>
        <a:ln>
          <a:solidFill>
            <a:srgbClr val="4E2A84"/>
          </a:solidFill>
        </a:ln>
      </dgm:spPr>
      <dgm:t>
        <a:bodyPr/>
        <a:lstStyle/>
        <a:p>
          <a:r>
            <a:rPr lang="en-US" sz="2600">
              <a:latin typeface="Arial" panose="020B0604020202020204" pitchFamily="34" charset="0"/>
              <a:cs typeface="Arial" panose="020B0604020202020204" pitchFamily="34" charset="0"/>
            </a:rPr>
            <a:t>Machine Learning</a:t>
          </a:r>
        </a:p>
      </dgm:t>
    </dgm:pt>
    <dgm:pt modelId="{562E3F3B-399C-AE47-9552-225AFF85BF59}" type="parTrans" cxnId="{38B00101-42E0-F540-A038-D3EF50F58DDC}">
      <dgm:prSet/>
      <dgm:spPr/>
      <dgm:t>
        <a:bodyPr/>
        <a:lstStyle/>
        <a:p>
          <a:endParaRPr lang="en-US"/>
        </a:p>
      </dgm:t>
    </dgm:pt>
    <dgm:pt modelId="{CBBE1A6C-CEA4-EC41-99A0-41DAF19E29AD}" type="sibTrans" cxnId="{38B00101-42E0-F540-A038-D3EF50F58DDC}">
      <dgm:prSet/>
      <dgm:spPr/>
      <dgm:t>
        <a:bodyPr/>
        <a:lstStyle/>
        <a:p>
          <a:endParaRPr lang="en-US"/>
        </a:p>
      </dgm:t>
    </dgm:pt>
    <dgm:pt modelId="{8145F266-9120-374A-8CB7-01168B1C4CB2}">
      <dgm:prSet phldrT="[Text]" custT="1"/>
      <dgm:spPr/>
      <dgm:t>
        <a:bodyPr/>
        <a:lstStyle/>
        <a:p>
          <a:r>
            <a:rPr lang="en-US" sz="1600" b="0" i="0" u="none">
              <a:latin typeface="Arial" panose="020B0604020202020204" pitchFamily="34" charset="0"/>
              <a:cs typeface="Arial" panose="020B0604020202020204" pitchFamily="34" charset="0"/>
            </a:rPr>
            <a:t>The </a:t>
          </a:r>
          <a:r>
            <a:rPr lang="en-US" sz="1600" b="1" i="0" u="none">
              <a:latin typeface="Arial" panose="020B0604020202020204" pitchFamily="34" charset="0"/>
              <a:cs typeface="Arial" panose="020B0604020202020204" pitchFamily="34" charset="0"/>
            </a:rPr>
            <a:t>process</a:t>
          </a:r>
          <a:r>
            <a:rPr lang="en-US" sz="1600" b="0" i="0" u="none">
              <a:latin typeface="Arial" panose="020B0604020202020204" pitchFamily="34" charset="0"/>
              <a:cs typeface="Arial" panose="020B0604020202020204" pitchFamily="34" charset="0"/>
            </a:rPr>
            <a:t> by which </a:t>
          </a:r>
          <a:r>
            <a:rPr lang="en-US" sz="1600" b="1" i="0" u="none">
              <a:latin typeface="Arial" panose="020B0604020202020204" pitchFamily="34" charset="0"/>
              <a:cs typeface="Arial" panose="020B0604020202020204" pitchFamily="34" charset="0"/>
            </a:rPr>
            <a:t>AI systems learn from data and improve their performance over time</a:t>
          </a:r>
          <a:r>
            <a:rPr lang="en-US" sz="1600" b="0" i="0" u="none">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dgm:t>
    </dgm:pt>
    <dgm:pt modelId="{BD233281-5A40-B948-ADED-CE5B9CA163EA}" type="parTrans" cxnId="{DB99FBFC-6E38-E847-9ED2-F4DBDC716433}">
      <dgm:prSet/>
      <dgm:spPr/>
      <dgm:t>
        <a:bodyPr/>
        <a:lstStyle/>
        <a:p>
          <a:endParaRPr lang="en-US"/>
        </a:p>
      </dgm:t>
    </dgm:pt>
    <dgm:pt modelId="{917D8FF9-6612-614B-8D02-5B2131AC3F8B}" type="sibTrans" cxnId="{DB99FBFC-6E38-E847-9ED2-F4DBDC716433}">
      <dgm:prSet/>
      <dgm:spPr/>
      <dgm:t>
        <a:bodyPr/>
        <a:lstStyle/>
        <a:p>
          <a:endParaRPr lang="en-US"/>
        </a:p>
      </dgm:t>
    </dgm:pt>
    <dgm:pt modelId="{50A25D4E-4FE9-074C-96BF-9A70B0171919}">
      <dgm:prSet phldrT="[Text]" custT="1"/>
      <dgm:spPr>
        <a:ln>
          <a:solidFill>
            <a:srgbClr val="836EAA"/>
          </a:solidFill>
        </a:ln>
      </dgm:spPr>
      <dgm:t>
        <a:bodyPr/>
        <a:lstStyle/>
        <a:p>
          <a:r>
            <a:rPr lang="en-US" sz="2600">
              <a:latin typeface="Arial" panose="020B0604020202020204" pitchFamily="34" charset="0"/>
              <a:cs typeface="Arial" panose="020B0604020202020204" pitchFamily="34" charset="0"/>
            </a:rPr>
            <a:t>Generative AI (GAI)</a:t>
          </a:r>
        </a:p>
      </dgm:t>
    </dgm:pt>
    <dgm:pt modelId="{72B54FF9-AC3B-224C-8A48-E9A11E8285B6}" type="parTrans" cxnId="{A47DAF30-49D3-BF44-A673-54F32FB4C42B}">
      <dgm:prSet/>
      <dgm:spPr/>
      <dgm:t>
        <a:bodyPr/>
        <a:lstStyle/>
        <a:p>
          <a:endParaRPr lang="en-US"/>
        </a:p>
      </dgm:t>
    </dgm:pt>
    <dgm:pt modelId="{E4267BBE-B620-FC48-BBF3-8035CD5B9F01}" type="sibTrans" cxnId="{A47DAF30-49D3-BF44-A673-54F32FB4C42B}">
      <dgm:prSet/>
      <dgm:spPr/>
      <dgm:t>
        <a:bodyPr/>
        <a:lstStyle/>
        <a:p>
          <a:endParaRPr lang="en-US"/>
        </a:p>
      </dgm:t>
    </dgm:pt>
    <dgm:pt modelId="{B9B93022-D8BF-4D43-959F-3590A9D44635}">
      <dgm:prSet phldrT="[Text]" custT="1"/>
      <dgm:spPr>
        <a:ln>
          <a:solidFill>
            <a:srgbClr val="B6ACD1"/>
          </a:solidFill>
        </a:ln>
      </dgm:spPr>
      <dgm:t>
        <a:bodyPr/>
        <a:lstStyle/>
        <a:p>
          <a:r>
            <a:rPr lang="en-US" sz="2600">
              <a:latin typeface="Arial" panose="020B0604020202020204" pitchFamily="34" charset="0"/>
              <a:cs typeface="Arial" panose="020B0604020202020204" pitchFamily="34" charset="0"/>
            </a:rPr>
            <a:t>Large Language Models (LLMs)</a:t>
          </a:r>
        </a:p>
      </dgm:t>
    </dgm:pt>
    <dgm:pt modelId="{54274901-0665-F14D-829A-F6E2FE114205}" type="parTrans" cxnId="{AF7DCE83-069B-A246-B9DB-0E485B6AB36F}">
      <dgm:prSet/>
      <dgm:spPr/>
      <dgm:t>
        <a:bodyPr/>
        <a:lstStyle/>
        <a:p>
          <a:endParaRPr lang="en-US"/>
        </a:p>
      </dgm:t>
    </dgm:pt>
    <dgm:pt modelId="{908F43C6-7297-874A-ADC2-2D69AE4BA20C}" type="sibTrans" cxnId="{AF7DCE83-069B-A246-B9DB-0E485B6AB36F}">
      <dgm:prSet/>
      <dgm:spPr/>
      <dgm:t>
        <a:bodyPr/>
        <a:lstStyle/>
        <a:p>
          <a:endParaRPr lang="en-US"/>
        </a:p>
      </dgm:t>
    </dgm:pt>
    <dgm:pt modelId="{5C3F2106-BFFB-F941-9E10-A2810F14EEB8}">
      <dgm:prSet phldrT="[Text]" custT="1"/>
      <dgm:spPr/>
      <dgm:t>
        <a:bodyPr/>
        <a:lstStyle/>
        <a:p>
          <a:pPr rtl="0"/>
          <a:r>
            <a:rPr lang="en-US" sz="1600">
              <a:latin typeface="Arial" panose="020B0604020202020204" pitchFamily="34" charset="0"/>
              <a:cs typeface="Arial" panose="020B0604020202020204" pitchFamily="34" charset="0"/>
            </a:rPr>
            <a:t>AI that is </a:t>
          </a:r>
          <a:r>
            <a:rPr lang="en-US" sz="1600" b="1">
              <a:latin typeface="Arial" panose="020B0604020202020204" pitchFamily="34" charset="0"/>
              <a:cs typeface="Arial" panose="020B0604020202020204" pitchFamily="34" charset="0"/>
            </a:rPr>
            <a:t>trained on large quantities of text</a:t>
          </a:r>
          <a:r>
            <a:rPr lang="en-US" sz="1600">
              <a:latin typeface="Arial" panose="020B0604020202020204" pitchFamily="34" charset="0"/>
              <a:cs typeface="Arial" panose="020B0604020202020204" pitchFamily="34" charset="0"/>
            </a:rPr>
            <a:t> in order to interpret prompts and </a:t>
          </a:r>
          <a:r>
            <a:rPr lang="en-US" sz="1600" b="1">
              <a:latin typeface="Arial" panose="020B0604020202020204" pitchFamily="34" charset="0"/>
              <a:cs typeface="Arial" panose="020B0604020202020204" pitchFamily="34" charset="0"/>
            </a:rPr>
            <a:t>generate human-like text-based outputs</a:t>
          </a:r>
          <a:r>
            <a:rPr lang="en-US" sz="1600">
              <a:latin typeface="Arial" panose="020B0604020202020204" pitchFamily="34" charset="0"/>
              <a:cs typeface="Arial" panose="020B0604020202020204" pitchFamily="34" charset="0"/>
            </a:rPr>
            <a:t>. </a:t>
          </a:r>
        </a:p>
      </dgm:t>
    </dgm:pt>
    <dgm:pt modelId="{0357D0FB-F5FF-AB45-B50E-6D43071C3398}" type="parTrans" cxnId="{ADD7B8C5-011D-6043-A1CE-D06E672E75DC}">
      <dgm:prSet/>
      <dgm:spPr/>
      <dgm:t>
        <a:bodyPr/>
        <a:lstStyle/>
        <a:p>
          <a:endParaRPr lang="en-US"/>
        </a:p>
      </dgm:t>
    </dgm:pt>
    <dgm:pt modelId="{67370792-F601-214A-9235-BB3541275159}" type="sibTrans" cxnId="{ADD7B8C5-011D-6043-A1CE-D06E672E75DC}">
      <dgm:prSet/>
      <dgm:spPr/>
      <dgm:t>
        <a:bodyPr/>
        <a:lstStyle/>
        <a:p>
          <a:endParaRPr lang="en-US"/>
        </a:p>
      </dgm:t>
    </dgm:pt>
    <dgm:pt modelId="{8061148B-47D5-624E-9073-5496F4D67AFB}">
      <dgm:prSet phldrT="[Text]"/>
      <dgm:spPr/>
      <dgm:t>
        <a:bodyPr/>
        <a:lstStyle/>
        <a:p>
          <a:r>
            <a:rPr lang="en-US" b="0" i="0" u="none">
              <a:latin typeface="Arial" panose="020B0604020202020204" pitchFamily="34" charset="0"/>
              <a:cs typeface="Arial" panose="020B0604020202020204" pitchFamily="34" charset="0"/>
            </a:rPr>
            <a:t>AI model that learns from training data and use it to </a:t>
          </a:r>
          <a:r>
            <a:rPr lang="en-US" b="1" i="0" u="none">
              <a:latin typeface="Arial" panose="020B0604020202020204" pitchFamily="34" charset="0"/>
              <a:cs typeface="Arial" panose="020B0604020202020204" pitchFamily="34" charset="0"/>
            </a:rPr>
            <a:t>generate new content that resembles the original data</a:t>
          </a:r>
          <a:r>
            <a:rPr lang="en-US" b="0" i="0" u="none">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dgm:t>
    </dgm:pt>
    <dgm:pt modelId="{3348E92B-9E6C-B740-9D45-E8FE061C9B26}" type="sibTrans" cxnId="{3586EF19-F3A7-F74E-A1AB-B82F26AE0F90}">
      <dgm:prSet/>
      <dgm:spPr/>
      <dgm:t>
        <a:bodyPr/>
        <a:lstStyle/>
        <a:p>
          <a:endParaRPr lang="en-US"/>
        </a:p>
      </dgm:t>
    </dgm:pt>
    <dgm:pt modelId="{076560D5-A65A-E241-A40F-6509E3C3D8BD}" type="parTrans" cxnId="{3586EF19-F3A7-F74E-A1AB-B82F26AE0F90}">
      <dgm:prSet/>
      <dgm:spPr/>
      <dgm:t>
        <a:bodyPr/>
        <a:lstStyle/>
        <a:p>
          <a:endParaRPr lang="en-US"/>
        </a:p>
      </dgm:t>
    </dgm:pt>
    <dgm:pt modelId="{E798411E-3704-1340-BA28-3C048FD5ABB2}" type="pres">
      <dgm:prSet presAssocID="{41ADF097-0BCE-1842-ABCD-C368DB7DB12D}" presName="Name0" presStyleCnt="0">
        <dgm:presLayoutVars>
          <dgm:chMax val="7"/>
          <dgm:dir/>
          <dgm:animLvl val="lvl"/>
          <dgm:resizeHandles val="exact"/>
        </dgm:presLayoutVars>
      </dgm:prSet>
      <dgm:spPr/>
    </dgm:pt>
    <dgm:pt modelId="{90BB840D-9699-F948-AE18-E8709129290A}" type="pres">
      <dgm:prSet presAssocID="{908DF200-2184-6D4D-B7B7-E755FCA82AD0}" presName="circle1" presStyleLbl="node1" presStyleIdx="0" presStyleCnt="3"/>
      <dgm:spPr>
        <a:solidFill>
          <a:srgbClr val="4E2A84"/>
        </a:solidFill>
      </dgm:spPr>
    </dgm:pt>
    <dgm:pt modelId="{0A9D73B5-6640-3B4F-B8F0-5893E0D0189A}" type="pres">
      <dgm:prSet presAssocID="{908DF200-2184-6D4D-B7B7-E755FCA82AD0}" presName="space" presStyleCnt="0"/>
      <dgm:spPr/>
    </dgm:pt>
    <dgm:pt modelId="{5CE70BFC-AF32-8946-AAFA-FAA68B3D0C13}" type="pres">
      <dgm:prSet presAssocID="{908DF200-2184-6D4D-B7B7-E755FCA82AD0}" presName="rect1" presStyleLbl="alignAcc1" presStyleIdx="0" presStyleCnt="3"/>
      <dgm:spPr/>
    </dgm:pt>
    <dgm:pt modelId="{8926EBEE-C540-1042-BFF1-8C0916297DD2}" type="pres">
      <dgm:prSet presAssocID="{50A25D4E-4FE9-074C-96BF-9A70B0171919}" presName="vertSpace2" presStyleLbl="node1" presStyleIdx="0" presStyleCnt="3"/>
      <dgm:spPr/>
    </dgm:pt>
    <dgm:pt modelId="{C3DDE70C-9C87-E24F-BDB9-CE3017935D33}" type="pres">
      <dgm:prSet presAssocID="{50A25D4E-4FE9-074C-96BF-9A70B0171919}" presName="circle2" presStyleLbl="node1" presStyleIdx="1" presStyleCnt="3"/>
      <dgm:spPr>
        <a:solidFill>
          <a:srgbClr val="836EAA"/>
        </a:solidFill>
      </dgm:spPr>
    </dgm:pt>
    <dgm:pt modelId="{455220EC-4135-A641-BA5D-D01C84E25D04}" type="pres">
      <dgm:prSet presAssocID="{50A25D4E-4FE9-074C-96BF-9A70B0171919}" presName="rect2" presStyleLbl="alignAcc1" presStyleIdx="1" presStyleCnt="3"/>
      <dgm:spPr/>
    </dgm:pt>
    <dgm:pt modelId="{D8D2810B-6BB7-7047-9178-C0C74D8A13FB}" type="pres">
      <dgm:prSet presAssocID="{B9B93022-D8BF-4D43-959F-3590A9D44635}" presName="vertSpace3" presStyleLbl="node1" presStyleIdx="1" presStyleCnt="3"/>
      <dgm:spPr/>
    </dgm:pt>
    <dgm:pt modelId="{810CB62C-E520-7C4B-9550-E303ADF348AC}" type="pres">
      <dgm:prSet presAssocID="{B9B93022-D8BF-4D43-959F-3590A9D44635}" presName="circle3" presStyleLbl="node1" presStyleIdx="2" presStyleCnt="3"/>
      <dgm:spPr>
        <a:solidFill>
          <a:srgbClr val="B6ACD1"/>
        </a:solidFill>
      </dgm:spPr>
    </dgm:pt>
    <dgm:pt modelId="{DB0D3C68-E8AF-1347-A791-EF8A3F702CDC}" type="pres">
      <dgm:prSet presAssocID="{B9B93022-D8BF-4D43-959F-3590A9D44635}" presName="rect3" presStyleLbl="alignAcc1" presStyleIdx="2" presStyleCnt="3"/>
      <dgm:spPr/>
    </dgm:pt>
    <dgm:pt modelId="{8B679BE3-A973-C94A-A4F6-6BA885EF5C5F}" type="pres">
      <dgm:prSet presAssocID="{908DF200-2184-6D4D-B7B7-E755FCA82AD0}" presName="rect1ParTx" presStyleLbl="alignAcc1" presStyleIdx="2" presStyleCnt="3">
        <dgm:presLayoutVars>
          <dgm:chMax val="1"/>
          <dgm:bulletEnabled val="1"/>
        </dgm:presLayoutVars>
      </dgm:prSet>
      <dgm:spPr/>
    </dgm:pt>
    <dgm:pt modelId="{6C9426CB-9C3C-304E-955F-6C0FB8415651}" type="pres">
      <dgm:prSet presAssocID="{908DF200-2184-6D4D-B7B7-E755FCA82AD0}" presName="rect1ChTx" presStyleLbl="alignAcc1" presStyleIdx="2" presStyleCnt="3">
        <dgm:presLayoutVars>
          <dgm:bulletEnabled val="1"/>
        </dgm:presLayoutVars>
      </dgm:prSet>
      <dgm:spPr/>
    </dgm:pt>
    <dgm:pt modelId="{39C76DC1-B7F8-AF47-82D0-997810269BE4}" type="pres">
      <dgm:prSet presAssocID="{50A25D4E-4FE9-074C-96BF-9A70B0171919}" presName="rect2ParTx" presStyleLbl="alignAcc1" presStyleIdx="2" presStyleCnt="3">
        <dgm:presLayoutVars>
          <dgm:chMax val="1"/>
          <dgm:bulletEnabled val="1"/>
        </dgm:presLayoutVars>
      </dgm:prSet>
      <dgm:spPr/>
    </dgm:pt>
    <dgm:pt modelId="{FFF879F8-55A7-0C4D-AF4D-B4D1DAA3B072}" type="pres">
      <dgm:prSet presAssocID="{50A25D4E-4FE9-074C-96BF-9A70B0171919}" presName="rect2ChTx" presStyleLbl="alignAcc1" presStyleIdx="2" presStyleCnt="3">
        <dgm:presLayoutVars>
          <dgm:bulletEnabled val="1"/>
        </dgm:presLayoutVars>
      </dgm:prSet>
      <dgm:spPr/>
    </dgm:pt>
    <dgm:pt modelId="{2CFE8CCA-B0D2-EA48-B415-5965EC94E37B}" type="pres">
      <dgm:prSet presAssocID="{B9B93022-D8BF-4D43-959F-3590A9D44635}" presName="rect3ParTx" presStyleLbl="alignAcc1" presStyleIdx="2" presStyleCnt="3">
        <dgm:presLayoutVars>
          <dgm:chMax val="1"/>
          <dgm:bulletEnabled val="1"/>
        </dgm:presLayoutVars>
      </dgm:prSet>
      <dgm:spPr/>
    </dgm:pt>
    <dgm:pt modelId="{03D4EC2A-0B16-4246-9D0A-FBFE7C0D2F02}" type="pres">
      <dgm:prSet presAssocID="{B9B93022-D8BF-4D43-959F-3590A9D44635}" presName="rect3ChTx" presStyleLbl="alignAcc1" presStyleIdx="2" presStyleCnt="3">
        <dgm:presLayoutVars>
          <dgm:bulletEnabled val="1"/>
        </dgm:presLayoutVars>
      </dgm:prSet>
      <dgm:spPr/>
    </dgm:pt>
  </dgm:ptLst>
  <dgm:cxnLst>
    <dgm:cxn modelId="{38B00101-42E0-F540-A038-D3EF50F58DDC}" srcId="{41ADF097-0BCE-1842-ABCD-C368DB7DB12D}" destId="{908DF200-2184-6D4D-B7B7-E755FCA82AD0}" srcOrd="0" destOrd="0" parTransId="{562E3F3B-399C-AE47-9552-225AFF85BF59}" sibTransId="{CBBE1A6C-CEA4-EC41-99A0-41DAF19E29AD}"/>
    <dgm:cxn modelId="{3586EF19-F3A7-F74E-A1AB-B82F26AE0F90}" srcId="{50A25D4E-4FE9-074C-96BF-9A70B0171919}" destId="{8061148B-47D5-624E-9073-5496F4D67AFB}" srcOrd="0" destOrd="0" parTransId="{076560D5-A65A-E241-A40F-6509E3C3D8BD}" sibTransId="{3348E92B-9E6C-B740-9D45-E8FE061C9B26}"/>
    <dgm:cxn modelId="{A47DAF30-49D3-BF44-A673-54F32FB4C42B}" srcId="{41ADF097-0BCE-1842-ABCD-C368DB7DB12D}" destId="{50A25D4E-4FE9-074C-96BF-9A70B0171919}" srcOrd="1" destOrd="0" parTransId="{72B54FF9-AC3B-224C-8A48-E9A11E8285B6}" sibTransId="{E4267BBE-B620-FC48-BBF3-8035CD5B9F01}"/>
    <dgm:cxn modelId="{7E647849-86B9-DB42-82EB-D968B013B83A}" type="presOf" srcId="{41ADF097-0BCE-1842-ABCD-C368DB7DB12D}" destId="{E798411E-3704-1340-BA28-3C048FD5ABB2}" srcOrd="0" destOrd="0" presId="urn:microsoft.com/office/officeart/2005/8/layout/target3"/>
    <dgm:cxn modelId="{D8EB1250-2761-3845-AC21-232468D9AD57}" type="presOf" srcId="{8061148B-47D5-624E-9073-5496F4D67AFB}" destId="{FFF879F8-55A7-0C4D-AF4D-B4D1DAA3B072}" srcOrd="0" destOrd="0" presId="urn:microsoft.com/office/officeart/2005/8/layout/target3"/>
    <dgm:cxn modelId="{05716358-425B-0242-9585-CFA0F5A7D304}" type="presOf" srcId="{50A25D4E-4FE9-074C-96BF-9A70B0171919}" destId="{39C76DC1-B7F8-AF47-82D0-997810269BE4}" srcOrd="1" destOrd="0" presId="urn:microsoft.com/office/officeart/2005/8/layout/target3"/>
    <dgm:cxn modelId="{26F8B96C-DE9A-9646-82A9-7DB5B6665ED6}" type="presOf" srcId="{5C3F2106-BFFB-F941-9E10-A2810F14EEB8}" destId="{03D4EC2A-0B16-4246-9D0A-FBFE7C0D2F02}" srcOrd="0" destOrd="0" presId="urn:microsoft.com/office/officeart/2005/8/layout/target3"/>
    <dgm:cxn modelId="{AF7DCE83-069B-A246-B9DB-0E485B6AB36F}" srcId="{41ADF097-0BCE-1842-ABCD-C368DB7DB12D}" destId="{B9B93022-D8BF-4D43-959F-3590A9D44635}" srcOrd="2" destOrd="0" parTransId="{54274901-0665-F14D-829A-F6E2FE114205}" sibTransId="{908F43C6-7297-874A-ADC2-2D69AE4BA20C}"/>
    <dgm:cxn modelId="{F282BD89-5179-9F48-8ACE-2C19C5F7C331}" type="presOf" srcId="{908DF200-2184-6D4D-B7B7-E755FCA82AD0}" destId="{8B679BE3-A973-C94A-A4F6-6BA885EF5C5F}" srcOrd="1" destOrd="0" presId="urn:microsoft.com/office/officeart/2005/8/layout/target3"/>
    <dgm:cxn modelId="{C0820794-95A1-0D41-9AFA-E3CF263B6C04}" type="presOf" srcId="{B9B93022-D8BF-4D43-959F-3590A9D44635}" destId="{2CFE8CCA-B0D2-EA48-B415-5965EC94E37B}" srcOrd="1" destOrd="0" presId="urn:microsoft.com/office/officeart/2005/8/layout/target3"/>
    <dgm:cxn modelId="{BF66DEBD-1075-0043-B77D-7D68E5854297}" type="presOf" srcId="{908DF200-2184-6D4D-B7B7-E755FCA82AD0}" destId="{5CE70BFC-AF32-8946-AAFA-FAA68B3D0C13}" srcOrd="0" destOrd="0" presId="urn:microsoft.com/office/officeart/2005/8/layout/target3"/>
    <dgm:cxn modelId="{ADD7B8C5-011D-6043-A1CE-D06E672E75DC}" srcId="{B9B93022-D8BF-4D43-959F-3590A9D44635}" destId="{5C3F2106-BFFB-F941-9E10-A2810F14EEB8}" srcOrd="0" destOrd="0" parTransId="{0357D0FB-F5FF-AB45-B50E-6D43071C3398}" sibTransId="{67370792-F601-214A-9235-BB3541275159}"/>
    <dgm:cxn modelId="{B95E26DF-65FF-D647-ACD9-A662F6478525}" type="presOf" srcId="{8145F266-9120-374A-8CB7-01168B1C4CB2}" destId="{6C9426CB-9C3C-304E-955F-6C0FB8415651}" srcOrd="0" destOrd="0" presId="urn:microsoft.com/office/officeart/2005/8/layout/target3"/>
    <dgm:cxn modelId="{BA9DDDE6-02D4-EE4D-AFC5-EFFEF96CF021}" type="presOf" srcId="{50A25D4E-4FE9-074C-96BF-9A70B0171919}" destId="{455220EC-4135-A641-BA5D-D01C84E25D04}" srcOrd="0" destOrd="0" presId="urn:microsoft.com/office/officeart/2005/8/layout/target3"/>
    <dgm:cxn modelId="{F9270BF8-2B01-1242-B55B-4C0F65DDAE87}" type="presOf" srcId="{B9B93022-D8BF-4D43-959F-3590A9D44635}" destId="{DB0D3C68-E8AF-1347-A791-EF8A3F702CDC}" srcOrd="0" destOrd="0" presId="urn:microsoft.com/office/officeart/2005/8/layout/target3"/>
    <dgm:cxn modelId="{DB99FBFC-6E38-E847-9ED2-F4DBDC716433}" srcId="{908DF200-2184-6D4D-B7B7-E755FCA82AD0}" destId="{8145F266-9120-374A-8CB7-01168B1C4CB2}" srcOrd="0" destOrd="0" parTransId="{BD233281-5A40-B948-ADED-CE5B9CA163EA}" sibTransId="{917D8FF9-6612-614B-8D02-5B2131AC3F8B}"/>
    <dgm:cxn modelId="{9474F559-532A-7240-AF73-581F9CDB049C}" type="presParOf" srcId="{E798411E-3704-1340-BA28-3C048FD5ABB2}" destId="{90BB840D-9699-F948-AE18-E8709129290A}" srcOrd="0" destOrd="0" presId="urn:microsoft.com/office/officeart/2005/8/layout/target3"/>
    <dgm:cxn modelId="{07A5667E-DA9E-3948-8AB6-85B202733744}" type="presParOf" srcId="{E798411E-3704-1340-BA28-3C048FD5ABB2}" destId="{0A9D73B5-6640-3B4F-B8F0-5893E0D0189A}" srcOrd="1" destOrd="0" presId="urn:microsoft.com/office/officeart/2005/8/layout/target3"/>
    <dgm:cxn modelId="{B7588948-E584-8A49-8D18-07AD0BF33B96}" type="presParOf" srcId="{E798411E-3704-1340-BA28-3C048FD5ABB2}" destId="{5CE70BFC-AF32-8946-AAFA-FAA68B3D0C13}" srcOrd="2" destOrd="0" presId="urn:microsoft.com/office/officeart/2005/8/layout/target3"/>
    <dgm:cxn modelId="{C2E2EF1E-84F3-6A4A-8216-2957293AFCAA}" type="presParOf" srcId="{E798411E-3704-1340-BA28-3C048FD5ABB2}" destId="{8926EBEE-C540-1042-BFF1-8C0916297DD2}" srcOrd="3" destOrd="0" presId="urn:microsoft.com/office/officeart/2005/8/layout/target3"/>
    <dgm:cxn modelId="{23E005DA-A29F-BD45-9A27-5D31D968FB84}" type="presParOf" srcId="{E798411E-3704-1340-BA28-3C048FD5ABB2}" destId="{C3DDE70C-9C87-E24F-BDB9-CE3017935D33}" srcOrd="4" destOrd="0" presId="urn:microsoft.com/office/officeart/2005/8/layout/target3"/>
    <dgm:cxn modelId="{E9B9E196-6F74-D248-A28C-B5906AB04F76}" type="presParOf" srcId="{E798411E-3704-1340-BA28-3C048FD5ABB2}" destId="{455220EC-4135-A641-BA5D-D01C84E25D04}" srcOrd="5" destOrd="0" presId="urn:microsoft.com/office/officeart/2005/8/layout/target3"/>
    <dgm:cxn modelId="{045CAE09-4D34-544F-9919-74F365D20751}" type="presParOf" srcId="{E798411E-3704-1340-BA28-3C048FD5ABB2}" destId="{D8D2810B-6BB7-7047-9178-C0C74D8A13FB}" srcOrd="6" destOrd="0" presId="urn:microsoft.com/office/officeart/2005/8/layout/target3"/>
    <dgm:cxn modelId="{97F395D1-32FE-CD4D-A47D-5439B4A7615F}" type="presParOf" srcId="{E798411E-3704-1340-BA28-3C048FD5ABB2}" destId="{810CB62C-E520-7C4B-9550-E303ADF348AC}" srcOrd="7" destOrd="0" presId="urn:microsoft.com/office/officeart/2005/8/layout/target3"/>
    <dgm:cxn modelId="{5E0D770F-757C-274B-B7DE-7293CBC43ADC}" type="presParOf" srcId="{E798411E-3704-1340-BA28-3C048FD5ABB2}" destId="{DB0D3C68-E8AF-1347-A791-EF8A3F702CDC}" srcOrd="8" destOrd="0" presId="urn:microsoft.com/office/officeart/2005/8/layout/target3"/>
    <dgm:cxn modelId="{44FCEEEB-0B3B-4245-AB8F-949346A2F268}" type="presParOf" srcId="{E798411E-3704-1340-BA28-3C048FD5ABB2}" destId="{8B679BE3-A973-C94A-A4F6-6BA885EF5C5F}" srcOrd="9" destOrd="0" presId="urn:microsoft.com/office/officeart/2005/8/layout/target3"/>
    <dgm:cxn modelId="{64A7BE75-2348-594F-8C5A-5CB103421331}" type="presParOf" srcId="{E798411E-3704-1340-BA28-3C048FD5ABB2}" destId="{6C9426CB-9C3C-304E-955F-6C0FB8415651}" srcOrd="10" destOrd="0" presId="urn:microsoft.com/office/officeart/2005/8/layout/target3"/>
    <dgm:cxn modelId="{9AEE7C31-AF13-C349-9F8B-EE8B6CEAFD41}" type="presParOf" srcId="{E798411E-3704-1340-BA28-3C048FD5ABB2}" destId="{39C76DC1-B7F8-AF47-82D0-997810269BE4}" srcOrd="11" destOrd="0" presId="urn:microsoft.com/office/officeart/2005/8/layout/target3"/>
    <dgm:cxn modelId="{52116B12-4557-4E4F-A329-7F38277ACD77}" type="presParOf" srcId="{E798411E-3704-1340-BA28-3C048FD5ABB2}" destId="{FFF879F8-55A7-0C4D-AF4D-B4D1DAA3B072}" srcOrd="12" destOrd="0" presId="urn:microsoft.com/office/officeart/2005/8/layout/target3"/>
    <dgm:cxn modelId="{B9784452-08C2-B243-A19D-5664FE58F5A1}" type="presParOf" srcId="{E798411E-3704-1340-BA28-3C048FD5ABB2}" destId="{2CFE8CCA-B0D2-EA48-B415-5965EC94E37B}" srcOrd="13" destOrd="0" presId="urn:microsoft.com/office/officeart/2005/8/layout/target3"/>
    <dgm:cxn modelId="{71A57410-8E6B-BB41-B454-AB85C77CA9AA}" type="presParOf" srcId="{E798411E-3704-1340-BA28-3C048FD5ABB2}" destId="{03D4EC2A-0B16-4246-9D0A-FBFE7C0D2F0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B840D-9699-F948-AE18-E8709129290A}">
      <dsp:nvSpPr>
        <dsp:cNvPr id="0" name=""/>
        <dsp:cNvSpPr/>
      </dsp:nvSpPr>
      <dsp:spPr>
        <a:xfrm>
          <a:off x="0" y="0"/>
          <a:ext cx="4759324" cy="4759324"/>
        </a:xfrm>
        <a:prstGeom prst="pie">
          <a:avLst>
            <a:gd name="adj1" fmla="val 5400000"/>
            <a:gd name="adj2" fmla="val 16200000"/>
          </a:avLst>
        </a:prstGeom>
        <a:solidFill>
          <a:srgbClr val="4E2A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70BFC-AF32-8946-AAFA-FAA68B3D0C13}">
      <dsp:nvSpPr>
        <dsp:cNvPr id="0" name=""/>
        <dsp:cNvSpPr/>
      </dsp:nvSpPr>
      <dsp:spPr>
        <a:xfrm>
          <a:off x="2379662" y="0"/>
          <a:ext cx="8550472" cy="4759324"/>
        </a:xfrm>
        <a:prstGeom prst="rect">
          <a:avLst/>
        </a:prstGeom>
        <a:solidFill>
          <a:schemeClr val="lt1">
            <a:alpha val="90000"/>
            <a:hueOff val="0"/>
            <a:satOff val="0"/>
            <a:lumOff val="0"/>
            <a:alphaOff val="0"/>
          </a:schemeClr>
        </a:solidFill>
        <a:ln w="25400" cap="flat" cmpd="sng" algn="ctr">
          <a:solidFill>
            <a:srgbClr val="4E2A84"/>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Machine Learning</a:t>
          </a:r>
        </a:p>
      </dsp:txBody>
      <dsp:txXfrm>
        <a:off x="2379662" y="0"/>
        <a:ext cx="4275236" cy="1427800"/>
      </dsp:txXfrm>
    </dsp:sp>
    <dsp:sp modelId="{C3DDE70C-9C87-E24F-BDB9-CE3017935D33}">
      <dsp:nvSpPr>
        <dsp:cNvPr id="0" name=""/>
        <dsp:cNvSpPr/>
      </dsp:nvSpPr>
      <dsp:spPr>
        <a:xfrm>
          <a:off x="832883" y="1427800"/>
          <a:ext cx="3093558" cy="3093558"/>
        </a:xfrm>
        <a:prstGeom prst="pie">
          <a:avLst>
            <a:gd name="adj1" fmla="val 5400000"/>
            <a:gd name="adj2" fmla="val 16200000"/>
          </a:avLst>
        </a:prstGeom>
        <a:solidFill>
          <a:srgbClr val="836E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220EC-4135-A641-BA5D-D01C84E25D04}">
      <dsp:nvSpPr>
        <dsp:cNvPr id="0" name=""/>
        <dsp:cNvSpPr/>
      </dsp:nvSpPr>
      <dsp:spPr>
        <a:xfrm>
          <a:off x="2379662" y="1427800"/>
          <a:ext cx="8550472" cy="3093558"/>
        </a:xfrm>
        <a:prstGeom prst="rect">
          <a:avLst/>
        </a:prstGeom>
        <a:solidFill>
          <a:schemeClr val="lt1">
            <a:alpha val="90000"/>
            <a:hueOff val="0"/>
            <a:satOff val="0"/>
            <a:lumOff val="0"/>
            <a:alphaOff val="0"/>
          </a:schemeClr>
        </a:solidFill>
        <a:ln w="25400" cap="flat" cmpd="sng" algn="ctr">
          <a:solidFill>
            <a:srgbClr val="836EAA"/>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Generative AI (GAI)</a:t>
          </a:r>
        </a:p>
      </dsp:txBody>
      <dsp:txXfrm>
        <a:off x="2379662" y="1427800"/>
        <a:ext cx="4275236" cy="1427795"/>
      </dsp:txXfrm>
    </dsp:sp>
    <dsp:sp modelId="{810CB62C-E520-7C4B-9550-E303ADF348AC}">
      <dsp:nvSpPr>
        <dsp:cNvPr id="0" name=""/>
        <dsp:cNvSpPr/>
      </dsp:nvSpPr>
      <dsp:spPr>
        <a:xfrm>
          <a:off x="1665764" y="2855596"/>
          <a:ext cx="1427796" cy="1427796"/>
        </a:xfrm>
        <a:prstGeom prst="pie">
          <a:avLst>
            <a:gd name="adj1" fmla="val 5400000"/>
            <a:gd name="adj2" fmla="val 16200000"/>
          </a:avLst>
        </a:prstGeom>
        <a:solidFill>
          <a:srgbClr val="B6AC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D3C68-E8AF-1347-A791-EF8A3F702CDC}">
      <dsp:nvSpPr>
        <dsp:cNvPr id="0" name=""/>
        <dsp:cNvSpPr/>
      </dsp:nvSpPr>
      <dsp:spPr>
        <a:xfrm>
          <a:off x="2379662" y="2855596"/>
          <a:ext cx="8550472" cy="1427796"/>
        </a:xfrm>
        <a:prstGeom prst="rect">
          <a:avLst/>
        </a:prstGeom>
        <a:solidFill>
          <a:schemeClr val="lt1">
            <a:alpha val="90000"/>
            <a:hueOff val="0"/>
            <a:satOff val="0"/>
            <a:lumOff val="0"/>
            <a:alphaOff val="0"/>
          </a:schemeClr>
        </a:solidFill>
        <a:ln w="25400" cap="flat" cmpd="sng" algn="ctr">
          <a:solidFill>
            <a:srgbClr val="B6ACD1"/>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Large Language Models (LLMs)</a:t>
          </a:r>
        </a:p>
      </dsp:txBody>
      <dsp:txXfrm>
        <a:off x="2379662" y="2855596"/>
        <a:ext cx="4275236" cy="1427796"/>
      </dsp:txXfrm>
    </dsp:sp>
    <dsp:sp modelId="{6C9426CB-9C3C-304E-955F-6C0FB8415651}">
      <dsp:nvSpPr>
        <dsp:cNvPr id="0" name=""/>
        <dsp:cNvSpPr/>
      </dsp:nvSpPr>
      <dsp:spPr>
        <a:xfrm>
          <a:off x="6654898" y="0"/>
          <a:ext cx="4275236" cy="1427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711200">
            <a:lnSpc>
              <a:spcPct val="90000"/>
            </a:lnSpc>
            <a:spcBef>
              <a:spcPct val="0"/>
            </a:spcBef>
            <a:spcAft>
              <a:spcPct val="15000"/>
            </a:spcAft>
            <a:buChar char="•"/>
          </a:pPr>
          <a:r>
            <a:rPr lang="en-US" sz="1600" b="0" i="0" u="none" kern="1200">
              <a:latin typeface="Arial" panose="020B0604020202020204" pitchFamily="34" charset="0"/>
              <a:cs typeface="Arial" panose="020B0604020202020204" pitchFamily="34" charset="0"/>
            </a:rPr>
            <a:t>The </a:t>
          </a:r>
          <a:r>
            <a:rPr lang="en-US" sz="1600" b="1" i="0" u="none" kern="1200">
              <a:latin typeface="Arial" panose="020B0604020202020204" pitchFamily="34" charset="0"/>
              <a:cs typeface="Arial" panose="020B0604020202020204" pitchFamily="34" charset="0"/>
            </a:rPr>
            <a:t>process</a:t>
          </a:r>
          <a:r>
            <a:rPr lang="en-US" sz="1600" b="0" i="0" u="none" kern="1200">
              <a:latin typeface="Arial" panose="020B0604020202020204" pitchFamily="34" charset="0"/>
              <a:cs typeface="Arial" panose="020B0604020202020204" pitchFamily="34" charset="0"/>
            </a:rPr>
            <a:t> by which </a:t>
          </a:r>
          <a:r>
            <a:rPr lang="en-US" sz="1600" b="1" i="0" u="none" kern="1200">
              <a:latin typeface="Arial" panose="020B0604020202020204" pitchFamily="34" charset="0"/>
              <a:cs typeface="Arial" panose="020B0604020202020204" pitchFamily="34" charset="0"/>
            </a:rPr>
            <a:t>AI systems learn from data and improve their performance over time</a:t>
          </a:r>
          <a:r>
            <a:rPr lang="en-US" sz="1600" b="0" i="0" u="none" kern="1200">
              <a:latin typeface="Arial" panose="020B0604020202020204" pitchFamily="34" charset="0"/>
              <a:cs typeface="Arial" panose="020B0604020202020204" pitchFamily="34" charset="0"/>
            </a:rPr>
            <a:t>.</a:t>
          </a:r>
          <a:endParaRPr lang="en-US" sz="1600" kern="1200">
            <a:latin typeface="Arial" panose="020B0604020202020204" pitchFamily="34" charset="0"/>
            <a:cs typeface="Arial" panose="020B0604020202020204" pitchFamily="34" charset="0"/>
          </a:endParaRPr>
        </a:p>
      </dsp:txBody>
      <dsp:txXfrm>
        <a:off x="6654898" y="0"/>
        <a:ext cx="4275236" cy="1427800"/>
      </dsp:txXfrm>
    </dsp:sp>
    <dsp:sp modelId="{FFF879F8-55A7-0C4D-AF4D-B4D1DAA3B072}">
      <dsp:nvSpPr>
        <dsp:cNvPr id="0" name=""/>
        <dsp:cNvSpPr/>
      </dsp:nvSpPr>
      <dsp:spPr>
        <a:xfrm>
          <a:off x="6654898" y="1427800"/>
          <a:ext cx="4275236" cy="1427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a:latin typeface="Arial" panose="020B0604020202020204" pitchFamily="34" charset="0"/>
              <a:cs typeface="Arial" panose="020B0604020202020204" pitchFamily="34" charset="0"/>
            </a:rPr>
            <a:t>AI model that learns from training data and use it to </a:t>
          </a:r>
          <a:r>
            <a:rPr lang="en-US" sz="2300" b="1" i="0" u="none" kern="1200">
              <a:latin typeface="Arial" panose="020B0604020202020204" pitchFamily="34" charset="0"/>
              <a:cs typeface="Arial" panose="020B0604020202020204" pitchFamily="34" charset="0"/>
            </a:rPr>
            <a:t>generate new content that resembles the original data</a:t>
          </a:r>
          <a:r>
            <a:rPr lang="en-US" sz="2300" b="0" i="0" u="none" kern="1200">
              <a:latin typeface="Arial" panose="020B0604020202020204" pitchFamily="34" charset="0"/>
              <a:cs typeface="Arial" panose="020B0604020202020204" pitchFamily="34" charset="0"/>
            </a:rPr>
            <a:t>.</a:t>
          </a:r>
          <a:endParaRPr lang="en-US" sz="2300" kern="1200">
            <a:latin typeface="Arial" panose="020B0604020202020204" pitchFamily="34" charset="0"/>
            <a:cs typeface="Arial" panose="020B0604020202020204" pitchFamily="34" charset="0"/>
          </a:endParaRPr>
        </a:p>
      </dsp:txBody>
      <dsp:txXfrm>
        <a:off x="6654898" y="1427800"/>
        <a:ext cx="4275236" cy="1427795"/>
      </dsp:txXfrm>
    </dsp:sp>
    <dsp:sp modelId="{03D4EC2A-0B16-4246-9D0A-FBFE7C0D2F02}">
      <dsp:nvSpPr>
        <dsp:cNvPr id="0" name=""/>
        <dsp:cNvSpPr/>
      </dsp:nvSpPr>
      <dsp:spPr>
        <a:xfrm>
          <a:off x="6654898" y="2855596"/>
          <a:ext cx="4275236" cy="142779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AI that is </a:t>
          </a:r>
          <a:r>
            <a:rPr lang="en-US" sz="1600" b="1" kern="1200">
              <a:latin typeface="Arial" panose="020B0604020202020204" pitchFamily="34" charset="0"/>
              <a:cs typeface="Arial" panose="020B0604020202020204" pitchFamily="34" charset="0"/>
            </a:rPr>
            <a:t>trained on large quantities of text</a:t>
          </a:r>
          <a:r>
            <a:rPr lang="en-US" sz="1600" kern="1200">
              <a:latin typeface="Arial" panose="020B0604020202020204" pitchFamily="34" charset="0"/>
              <a:cs typeface="Arial" panose="020B0604020202020204" pitchFamily="34" charset="0"/>
            </a:rPr>
            <a:t> in order to interpret prompts and </a:t>
          </a:r>
          <a:r>
            <a:rPr lang="en-US" sz="1600" b="1" kern="1200">
              <a:latin typeface="Arial" panose="020B0604020202020204" pitchFamily="34" charset="0"/>
              <a:cs typeface="Arial" panose="020B0604020202020204" pitchFamily="34" charset="0"/>
            </a:rPr>
            <a:t>generate human-like text-based outputs</a:t>
          </a:r>
          <a:r>
            <a:rPr lang="en-US" sz="1600" kern="1200">
              <a:latin typeface="Arial" panose="020B0604020202020204" pitchFamily="34" charset="0"/>
              <a:cs typeface="Arial" panose="020B0604020202020204" pitchFamily="34" charset="0"/>
            </a:rPr>
            <a:t>. </a:t>
          </a:r>
        </a:p>
      </dsp:txBody>
      <dsp:txXfrm>
        <a:off x="6654898" y="2855596"/>
        <a:ext cx="4275236" cy="142779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0" y="0"/>
            <a:ext cx="4002299" cy="348711"/>
          </a:xfrm>
          <a:prstGeom prst="rect">
            <a:avLst/>
          </a:prstGeom>
        </p:spPr>
        <p:txBody>
          <a:bodyPr vert="horz" lIns="92492" tIns="46246" rIns="92492" bIns="46246" rtlCol="0"/>
          <a:lstStyle>
            <a:lvl1pPr algn="r">
              <a:defRPr sz="1200"/>
            </a:lvl1pPr>
          </a:lstStyle>
          <a:p>
            <a:fld id="{2C633FF1-A098-4E14-AF92-FBC5BC6F21D2}" type="datetimeFigureOut">
              <a:t>10/18/23</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92" tIns="46246" rIns="92492" bIns="46246" rtlCol="0" anchor="b"/>
          <a:lstStyle>
            <a:lvl1pPr algn="r">
              <a:defRPr sz="1200"/>
            </a:lvl1pPr>
          </a:lstStyle>
          <a:p>
            <a:fld id="{A1222904-5DBC-4C3F-9042-424AE577B929}" type="slidenum">
              <a:t>‹#›</a:t>
            </a:fld>
            <a:endParaRPr lang="en-US"/>
          </a:p>
        </p:txBody>
      </p:sp>
    </p:spTree>
    <p:extLst>
      <p:ext uri="{BB962C8B-B14F-4D97-AF65-F5344CB8AC3E}">
        <p14:creationId xmlns:p14="http://schemas.microsoft.com/office/powerpoint/2010/main" val="147378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laude.ai/logi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hat.openai.com/auth/logi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earle.northwestern.edu/resources/our-tools-guides/learning-teaching-guides/generative-ai-text-tool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xplainlikeimfive.io/" TargetMode="External"/><Relationship Id="rId3" Type="http://schemas.openxmlformats.org/officeDocument/2006/relationships/hyperlink" Target="https://elicit.org/" TargetMode="External"/><Relationship Id="rId7" Type="http://schemas.openxmlformats.org/officeDocument/2006/relationships/hyperlink" Target="https://www.explainpaper.co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mapdeduce.com/" TargetMode="External"/><Relationship Id="rId5" Type="http://schemas.openxmlformats.org/officeDocument/2006/relationships/hyperlink" Target="https://chrome.google.com/webstore/detail/summarai/nfolcidakkjjmcdefcigbnhemccjfagg/related" TargetMode="External"/><Relationship Id="rId4" Type="http://schemas.openxmlformats.org/officeDocument/2006/relationships/hyperlink" Target="https://tldrthis.com/" TargetMode="External"/><Relationship Id="rId9" Type="http://schemas.openxmlformats.org/officeDocument/2006/relationships/hyperlink" Target="https://explainthis.ai/"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orthwestern.hosted.panopto.com/Panopto/Pages/Viewer.aspx?id=9f73e77d-67f7-499c-a7a8-afdb0130d789"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howtocanvas.com/create-amazing-pages-in-canvas/chatgpt-quiz"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hat.openai.com/share/5e14569b-bde9-4d20-a3ad-eca731e52a9b"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hat.openai.com/share/7eede6f4-91be-4c51-9f5f-c4b52a22d89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igitallearning.northwestern.edu/article/2018/08/14/rubrics-make-grading-easier-and-fast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earle.northwestern.edu/resources/our-tools-guides/udl-oer.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earle.northwestern.edu/resources/our-tools-guides/learning-teaching-guides/generative-ai-audiotools.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play.ht/" TargetMode="External"/><Relationship Id="rId5" Type="http://schemas.openxmlformats.org/officeDocument/2006/relationships/hyperlink" Target="https://transcribe.com/" TargetMode="External"/><Relationship Id="rId4" Type="http://schemas.openxmlformats.org/officeDocument/2006/relationships/hyperlink" Target="https://otter.ai/"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anva.com/" TargetMode="External"/><Relationship Id="rId7" Type="http://schemas.openxmlformats.org/officeDocument/2006/relationships/hyperlink" Target="https://openai.com/dall-e-2"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firefly.adobe.com/" TargetMode="External"/><Relationship Id="rId5" Type="http://schemas.openxmlformats.org/officeDocument/2006/relationships/hyperlink" Target="https://www.craiyon.com/" TargetMode="External"/><Relationship Id="rId4" Type="http://schemas.openxmlformats.org/officeDocument/2006/relationships/hyperlink" Target="https://www.bing.com/create"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Linhttps:/searle.northwestern.edu/resources/our-tools-guides/learning-teaching-guides/generative-ai-audiotool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cs.google.com/document/d/1CMFqkjcqO8bOcmP1MOWwZp3C_lU5_DH2gl9YP0_pG2M/edit?usp=sharin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Rachel:</a:t>
            </a:r>
            <a:endParaRPr lang="en-US">
              <a:cs typeface="Calibri"/>
            </a:endParaRPr>
          </a:p>
          <a:p>
            <a:r>
              <a:rPr lang="en-US">
                <a:cs typeface="Calibri"/>
              </a:rPr>
              <a:t>Welcome, everyone!</a:t>
            </a:r>
            <a:endParaRPr lang="en-US" b="1">
              <a:cs typeface="Calibri"/>
            </a:endParaRPr>
          </a:p>
          <a:p>
            <a:r>
              <a:rPr lang="en-US">
                <a:cs typeface="Calibri"/>
              </a:rPr>
              <a:t>Thank you for joining us for this workshop generative AI for the Northwestern classroom.</a:t>
            </a:r>
          </a:p>
          <a:p>
            <a:r>
              <a:rPr lang="en-US">
                <a:cs typeface="Calibri"/>
              </a:rPr>
              <a:t>Today's session is called "Hacks for Instructors: Saving Time by Using Generative AI.”</a:t>
            </a:r>
          </a:p>
          <a:p>
            <a:endParaRPr lang="en-US">
              <a:cs typeface="Calibri"/>
            </a:endParaRPr>
          </a:p>
          <a:p>
            <a:r>
              <a:rPr lang="en-US">
                <a:cs typeface="Calibri"/>
              </a:rPr>
              <a:t>This workshop was originally presented as a part of a week long series of workshops on the impact of generative AI on higher education at NU in the last week of August. Eun Sandoval-Lee, the Inclusive Teaching Project Administrator at the Searle Center for Advancing Learning and Teaching built this content with my co-leader today. </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My name is Rachel Goc (she/her pronouns) and I’m a Learning Engineer in Teaching and Learning Technologies (TLT). </a:t>
            </a:r>
          </a:p>
          <a:p>
            <a:endParaRPr lang="en-US">
              <a:cs typeface="Calibri"/>
            </a:endParaRPr>
          </a:p>
          <a:p>
            <a:endParaRPr lang="en-US"/>
          </a:p>
          <a:p>
            <a:r>
              <a:rPr lang="en-US" b="1"/>
              <a:t>Anna:</a:t>
            </a:r>
            <a:endParaRPr lang="en-US" b="1">
              <a:cs typeface="Calibri"/>
            </a:endParaRPr>
          </a:p>
          <a:p>
            <a:r>
              <a:rPr lang="en-US">
                <a:cs typeface="Calibri"/>
              </a:rPr>
              <a:t>Hello, everyone!</a:t>
            </a:r>
          </a:p>
          <a:p>
            <a:r>
              <a:rPr lang="en-US">
                <a:cs typeface="Calibri"/>
              </a:rPr>
              <a:t>My name is Anna Luce (she/her pronouns) and I work as a Learning Engineer in Teaching and Learning Technologies (TLT). </a:t>
            </a:r>
            <a:endParaRPr lang="en-US"/>
          </a:p>
          <a:p>
            <a:r>
              <a:rPr lang="en-US"/>
              <a:t>Today, we are thrilled to continue the conversation about how to engage the world of generative AI into our teaching strategies.</a:t>
            </a:r>
            <a:endParaRPr lang="en-US">
              <a:cs typeface="Calibri"/>
            </a:endParaRPr>
          </a:p>
          <a:p>
            <a:r>
              <a:rPr lang="en-US"/>
              <a:t>We want you to think of this workshop as a toolkit that can inspire fresh approaches to student-centered course design and planning.</a:t>
            </a:r>
            <a:endParaRPr lang="en-US">
              <a:cs typeface="Calibri"/>
            </a:endParaRPr>
          </a:p>
          <a:p>
            <a:r>
              <a:rPr lang="en-US"/>
              <a:t>Our objective is for each of you to leave with at least one or two actionable ideas for using generative AI to enrich your students' experience while optimizing your time.</a:t>
            </a:r>
            <a:endParaRPr lang="en-US">
              <a:cs typeface="Calibri"/>
            </a:endParaRPr>
          </a:p>
          <a:p>
            <a:r>
              <a:rPr lang="en-US"/>
              <a:t>While we acknowledge that there's no magical "recipe" for effective teaching, consider the information and the ideas you'll encounter today as an adaptable "cookbook."</a:t>
            </a:r>
            <a:endParaRPr lang="en-US">
              <a:cs typeface="Calibri"/>
            </a:endParaRPr>
          </a:p>
          <a:p>
            <a:r>
              <a:rPr lang="en-US"/>
              <a:t>Basically, we're here to present a collection of "recipes," but you're the "chef" with the ability to tailor and refine these methods and tools according to your unique pedagogical style, course content, and student needs.</a:t>
            </a:r>
            <a:endParaRPr lang="en-US">
              <a:cs typeface="Calibri"/>
            </a:endParaRPr>
          </a:p>
          <a:p>
            <a:endParaRPr lang="en-US"/>
          </a:p>
          <a:p>
            <a:r>
              <a:rPr lang="en-US" b="1">
                <a:cs typeface="Calibri"/>
              </a:rPr>
              <a:t>Rachel:</a:t>
            </a:r>
            <a:endParaRPr lang="en-US">
              <a:cs typeface="Calibri"/>
            </a:endParaRPr>
          </a:p>
          <a:p>
            <a:r>
              <a:rPr lang="en-US">
                <a:cs typeface="Calibri"/>
              </a:rPr>
              <a:t>And in the title and throughout the session, we're intentionally referring to these methods as "hacks" like the colloquial language of "life hacks."</a:t>
            </a:r>
          </a:p>
          <a:p>
            <a:r>
              <a:rPr lang="en-US">
                <a:cs typeface="Calibri"/>
              </a:rPr>
              <a:t>Bea and I (as well as the team of colleagues who put this week of events together) are aware of how important it is to support instructors with </a:t>
            </a:r>
            <a:r>
              <a:rPr lang="en-US"/>
              <a:t>strategies and techniques to effectively manage your time and activities as educators in the midst of burnout, stress, and distress.</a:t>
            </a:r>
            <a:endParaRPr lang="en-US">
              <a:cs typeface="Calibri"/>
            </a:endParaRPr>
          </a:p>
          <a:p>
            <a:r>
              <a:rPr lang="en-US">
                <a:cs typeface="Calibri"/>
              </a:rPr>
              <a:t>In this session, we are focusing on ways instructors can use generative AI to save time as instructors, which includes the work "behind the scenes" of classroom interactions with students.</a:t>
            </a:r>
          </a:p>
        </p:txBody>
      </p:sp>
      <p:sp>
        <p:nvSpPr>
          <p:cNvPr id="4" name="Slide Number Placeholder 3"/>
          <p:cNvSpPr>
            <a:spLocks noGrp="1"/>
          </p:cNvSpPr>
          <p:nvPr>
            <p:ph type="sldNum" sz="quarter" idx="5"/>
          </p:nvPr>
        </p:nvSpPr>
        <p:spPr/>
        <p:txBody>
          <a:bodyPr/>
          <a:lstStyle/>
          <a:p>
            <a:fld id="{6363C63D-0C1A-0E4C-A0BD-8D65A9542426}" type="slidenum">
              <a:rPr lang="en-US" smtClean="0"/>
              <a:t>1</a:t>
            </a:fld>
            <a:endParaRPr lang="en-US"/>
          </a:p>
        </p:txBody>
      </p:sp>
    </p:spTree>
    <p:extLst>
      <p:ext uri="{BB962C8B-B14F-4D97-AF65-F5344CB8AC3E}">
        <p14:creationId xmlns:p14="http://schemas.microsoft.com/office/powerpoint/2010/main" val="147584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a:p>
            <a:r>
              <a:rPr lang="en-US">
                <a:hlinkClick r:id="rId3"/>
              </a:rPr>
              <a:t>Claude</a:t>
            </a:r>
            <a:r>
              <a:rPr lang="en-US"/>
              <a:t> or </a:t>
            </a:r>
            <a:r>
              <a:rPr lang="en-US">
                <a:hlinkClick r:id="rId4"/>
              </a:rPr>
              <a:t>ChatGPT 3.5</a:t>
            </a:r>
            <a:r>
              <a:rPr lang="en-US"/>
              <a:t>. </a:t>
            </a:r>
          </a:p>
        </p:txBody>
      </p:sp>
      <p:sp>
        <p:nvSpPr>
          <p:cNvPr id="4" name="Slide Number Placeholder 3"/>
          <p:cNvSpPr>
            <a:spLocks noGrp="1"/>
          </p:cNvSpPr>
          <p:nvPr>
            <p:ph type="sldNum" sz="quarter" idx="5"/>
          </p:nvPr>
        </p:nvSpPr>
        <p:spPr/>
        <p:txBody>
          <a:bodyPr/>
          <a:lstStyle/>
          <a:p>
            <a:fld id="{A1222904-5DBC-4C3F-9042-424AE577B929}" type="slidenum">
              <a:rPr lang="en-US" smtClean="0"/>
              <a:t>10</a:t>
            </a:fld>
            <a:endParaRPr lang="en-US"/>
          </a:p>
        </p:txBody>
      </p:sp>
    </p:spTree>
    <p:extLst>
      <p:ext uri="{BB962C8B-B14F-4D97-AF65-F5344CB8AC3E}">
        <p14:creationId xmlns:p14="http://schemas.microsoft.com/office/powerpoint/2010/main" val="349603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A1222904-5DBC-4C3F-9042-424AE577B929}" type="slidenum">
              <a:rPr lang="en-US"/>
              <a:t>11</a:t>
            </a:fld>
            <a:endParaRPr lang="en-US"/>
          </a:p>
        </p:txBody>
      </p:sp>
    </p:spTree>
    <p:extLst>
      <p:ext uri="{BB962C8B-B14F-4D97-AF65-F5344CB8AC3E}">
        <p14:creationId xmlns:p14="http://schemas.microsoft.com/office/powerpoint/2010/main" val="232877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p:txBody>
      </p:sp>
      <p:sp>
        <p:nvSpPr>
          <p:cNvPr id="4" name="Slide Number Placeholder 3"/>
          <p:cNvSpPr>
            <a:spLocks noGrp="1"/>
          </p:cNvSpPr>
          <p:nvPr>
            <p:ph type="sldNum" sz="quarter" idx="5"/>
          </p:nvPr>
        </p:nvSpPr>
        <p:spPr/>
        <p:txBody>
          <a:bodyPr/>
          <a:lstStyle/>
          <a:p>
            <a:fld id="{A1222904-5DBC-4C3F-9042-424AE577B929}" type="slidenum">
              <a:rPr lang="en-US"/>
              <a:t>12</a:t>
            </a:fld>
            <a:endParaRPr lang="en-US"/>
          </a:p>
        </p:txBody>
      </p:sp>
    </p:spTree>
    <p:extLst>
      <p:ext uri="{BB962C8B-B14F-4D97-AF65-F5344CB8AC3E}">
        <p14:creationId xmlns:p14="http://schemas.microsoft.com/office/powerpoint/2010/main" val="388367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kinds of things have you tried doing with generative AI?</a:t>
            </a:r>
          </a:p>
          <a:p>
            <a:r>
              <a:rPr lang="en-US"/>
              <a:t>https://www.polleverywhere.com/multiple_choice_polls/kXvhY96YQ3j5GuLLbCUXS?state=opened&amp;flow=Default&amp;onscreen=persist</a:t>
            </a:r>
          </a:p>
        </p:txBody>
      </p:sp>
      <p:sp>
        <p:nvSpPr>
          <p:cNvPr id="4" name="Slide Number Placeholder 3"/>
          <p:cNvSpPr>
            <a:spLocks noGrp="1"/>
          </p:cNvSpPr>
          <p:nvPr>
            <p:ph type="sldNum" sz="quarter" idx="5"/>
          </p:nvPr>
        </p:nvSpPr>
        <p:spPr/>
        <p:txBody>
          <a:bodyPr/>
          <a:lstStyle/>
          <a:p>
            <a:fld id="{A1222904-5DBC-4C3F-9042-424AE577B929}" type="slidenum">
              <a:rPr lang="en-US" smtClean="0"/>
              <a:t>13</a:t>
            </a:fld>
            <a:endParaRPr lang="en-US"/>
          </a:p>
        </p:txBody>
      </p:sp>
    </p:spTree>
    <p:extLst>
      <p:ext uri="{BB962C8B-B14F-4D97-AF65-F5344CB8AC3E}">
        <p14:creationId xmlns:p14="http://schemas.microsoft.com/office/powerpoint/2010/main" val="140169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ANNA</a:t>
            </a:r>
          </a:p>
          <a:p>
            <a:r>
              <a:rPr lang="en-US">
                <a:cs typeface="Calibri"/>
              </a:rPr>
              <a:t>As mentioned earlier, our objective is for each of you to leave with at least one or two actionable ideas for using generative AI for optimizing your time.</a:t>
            </a:r>
          </a:p>
          <a:p>
            <a:endParaRPr lang="en-US">
              <a:cs typeface="Calibri"/>
            </a:endParaRPr>
          </a:p>
          <a:p>
            <a:r>
              <a:rPr lang="en-US">
                <a:cs typeface="Calibri"/>
              </a:rPr>
              <a:t>In this session, we hope to demonstrate several potentials of generative AI in education, including:</a:t>
            </a:r>
          </a:p>
          <a:p>
            <a:pPr marL="173422" indent="-173422">
              <a:buFont typeface="Arial"/>
              <a:buChar char="•"/>
            </a:pPr>
            <a:r>
              <a:rPr lang="en-US">
                <a:cs typeface="Calibri"/>
              </a:rPr>
              <a:t>Automating tasks,</a:t>
            </a:r>
          </a:p>
          <a:p>
            <a:pPr marL="173422" indent="-173422">
              <a:buFont typeface="Arial"/>
              <a:buChar char="•"/>
            </a:pPr>
            <a:r>
              <a:rPr lang="en-US">
                <a:cs typeface="Calibri"/>
              </a:rPr>
              <a:t>Leveraging generative AI both efficiently </a:t>
            </a:r>
            <a:r>
              <a:rPr lang="en-US" i="1">
                <a:cs typeface="Calibri"/>
              </a:rPr>
              <a:t>and</a:t>
            </a:r>
            <a:r>
              <a:rPr lang="en-US">
                <a:cs typeface="Calibri"/>
              </a:rPr>
              <a:t> ethically,</a:t>
            </a:r>
          </a:p>
          <a:p>
            <a:pPr marL="173422" indent="-173422">
              <a:buFont typeface="Arial"/>
              <a:buChar char="•"/>
            </a:pPr>
            <a:r>
              <a:rPr lang="en-US">
                <a:cs typeface="Calibri"/>
              </a:rPr>
              <a:t>As well as (and especially), opportunities for you, as instructors, to save time!</a:t>
            </a:r>
          </a:p>
          <a:p>
            <a:pPr marL="173422" indent="-173422">
              <a:buFont typeface="Arial"/>
              <a:buChar char="•"/>
            </a:pPr>
            <a:endParaRPr lang="en-US">
              <a:cs typeface="Calibri"/>
            </a:endParaRPr>
          </a:p>
          <a:p>
            <a:r>
              <a:rPr lang="en-US">
                <a:cs typeface="Calibri"/>
              </a:rPr>
              <a:t>Let's review some important information for us to consider with regards to prompt design.</a:t>
            </a:r>
          </a:p>
        </p:txBody>
      </p:sp>
      <p:sp>
        <p:nvSpPr>
          <p:cNvPr id="4" name="Slide Number Placeholder 3"/>
          <p:cNvSpPr>
            <a:spLocks noGrp="1"/>
          </p:cNvSpPr>
          <p:nvPr>
            <p:ph type="sldNum" sz="quarter" idx="5"/>
          </p:nvPr>
        </p:nvSpPr>
        <p:spPr/>
        <p:txBody>
          <a:bodyPr/>
          <a:lstStyle/>
          <a:p>
            <a:fld id="{A1222904-5DBC-4C3F-9042-424AE577B929}" type="slidenum">
              <a:rPr lang="en-US"/>
              <a:t>14</a:t>
            </a:fld>
            <a:endParaRPr lang="en-US"/>
          </a:p>
        </p:txBody>
      </p:sp>
    </p:spTree>
    <p:extLst>
      <p:ext uri="{BB962C8B-B14F-4D97-AF65-F5344CB8AC3E}">
        <p14:creationId xmlns:p14="http://schemas.microsoft.com/office/powerpoint/2010/main" val="3738311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r>
              <a:rPr lang="en-US"/>
              <a:t>This information may be redundant if you have attended previous workshops this week.</a:t>
            </a:r>
            <a:endParaRPr lang="en-US">
              <a:cs typeface="Calibri"/>
            </a:endParaRPr>
          </a:p>
          <a:p>
            <a:r>
              <a:rPr lang="en-US"/>
              <a:t>However, I think it is important to talk about prompt design since the prompts are the main "ingredient" in your "cookbook" to maximize your teaching preparation time.</a:t>
            </a:r>
            <a:endParaRPr lang="en-US">
              <a:cs typeface="Calibri"/>
            </a:endParaRPr>
          </a:p>
          <a:p>
            <a:r>
              <a:rPr lang="en-US"/>
              <a:t>Today, we will provide prompts you can plug-and-play, but if you are writing your own prompts, consider the following to ensure generative AI becomes your best teaching aid:</a:t>
            </a:r>
            <a:endParaRPr lang="en-US">
              <a:cs typeface="Calibri"/>
            </a:endParaRPr>
          </a:p>
          <a:p>
            <a:pPr marL="173422" indent="-173422">
              <a:buFont typeface="Arial"/>
              <a:buChar char="•"/>
            </a:pPr>
            <a:r>
              <a:rPr lang="en-US"/>
              <a:t>First up, we've got </a:t>
            </a:r>
            <a:r>
              <a:rPr lang="en-US" b="1"/>
              <a:t>C - Character</a:t>
            </a:r>
            <a:r>
              <a:rPr lang="en-US"/>
              <a:t>. Define the role you want the generative AI tool to embody—"You're the go-to math guru explaining complex concepts to curious minds," or "Imagine you're a sci-fi author crafting mind-bending discussion questions."</a:t>
            </a:r>
            <a:endParaRPr lang="en-US">
              <a:cs typeface="Calibri"/>
            </a:endParaRPr>
          </a:p>
          <a:p>
            <a:pPr marL="173422" indent="-173422">
              <a:buFont typeface="Arial"/>
              <a:buChar char="•"/>
            </a:pPr>
            <a:r>
              <a:rPr lang="en-US"/>
              <a:t>Now, let's talk about </a:t>
            </a:r>
            <a:r>
              <a:rPr lang="en-US" b="1"/>
              <a:t>R - Request</a:t>
            </a:r>
            <a:r>
              <a:rPr lang="en-US"/>
              <a:t>, which is what you want the tool to do or generate. Whether you need a summary, an explanation that even a student with zero background in your field would get, or discussion questions, generative AI can help you generate ideas for it.</a:t>
            </a:r>
            <a:endParaRPr lang="en-US">
              <a:cs typeface="Calibri"/>
            </a:endParaRPr>
          </a:p>
          <a:p>
            <a:pPr marL="173422" indent="-173422">
              <a:buFont typeface="Arial"/>
              <a:buChar char="•"/>
            </a:pPr>
            <a:r>
              <a:rPr lang="en-US" b="1"/>
              <a:t>A - Adjust</a:t>
            </a:r>
            <a:r>
              <a:rPr lang="en-US"/>
              <a:t>. You can tweak your prompt to suit your needs better by following up with the tool. For instance, you can respond with "I want this explanation to sound more formal."</a:t>
            </a:r>
            <a:endParaRPr lang="en-US">
              <a:cs typeface="Calibri" panose="020F0502020204030204"/>
            </a:endParaRPr>
          </a:p>
          <a:p>
            <a:pPr marL="173422" indent="-173422">
              <a:buFont typeface="Arial"/>
              <a:buChar char="•"/>
            </a:pPr>
            <a:r>
              <a:rPr lang="en-US"/>
              <a:t>Let's talk </a:t>
            </a:r>
            <a:r>
              <a:rPr lang="en-US" b="1"/>
              <a:t>T - Type of Output</a:t>
            </a:r>
            <a:r>
              <a:rPr lang="en-US"/>
              <a:t>. This means telling the tool how you want the response to look. You can ask for a short list, a detailed explanation, or even just a quick sentence. It's choosing the style that suits your needs. Do you want it in a tweet, a rap, or a classic essay format?</a:t>
            </a:r>
            <a:endParaRPr lang="en-US">
              <a:cs typeface="Calibri"/>
            </a:endParaRPr>
          </a:p>
          <a:p>
            <a:pPr marL="173422" indent="-173422">
              <a:buFont typeface="Arial"/>
              <a:buChar char="•"/>
            </a:pPr>
            <a:r>
              <a:rPr lang="en-US"/>
              <a:t>And last but not least, don't forget </a:t>
            </a:r>
            <a:r>
              <a:rPr lang="en-US" b="1"/>
              <a:t>E - Examples</a:t>
            </a:r>
            <a:r>
              <a:rPr lang="en-US"/>
              <a:t>. To enhance the tool's comprehension, examples are key and give a little extra help for understanding what you're asking. You can provide examples, extra details, or suggest sources like authors, resources, or real-life examples to improve the tool's responses. It's like giving the tool a nudge in the right direction so it can give you a top-notch response.</a:t>
            </a:r>
            <a:endParaRPr lang="en-US">
              <a:cs typeface="Calibri" panose="020F0502020204030204"/>
            </a:endParaRPr>
          </a:p>
          <a:p>
            <a:r>
              <a:rPr lang="en-US"/>
              <a:t>But remember, you're still the "head chef" for your course, so please always check the responses and take our hacks as a guide, not as a definitive "recipe."</a:t>
            </a:r>
            <a:endParaRPr lang="en-US">
              <a:cs typeface="Calibri"/>
            </a:endParaRPr>
          </a:p>
          <a:p>
            <a:endParaRPr lang="en-US">
              <a:cs typeface="Calibri"/>
            </a:endParaRPr>
          </a:p>
          <a:p>
            <a:r>
              <a:rPr lang="en-US" b="1">
                <a:cs typeface="Calibri"/>
              </a:rPr>
              <a:t>Other notes [if time]:</a:t>
            </a:r>
            <a:endParaRPr lang="en-US"/>
          </a:p>
          <a:p>
            <a:pPr marL="173422" indent="-173422">
              <a:buFont typeface="Arial,Sans-Serif"/>
              <a:buChar char="•"/>
            </a:pPr>
            <a:r>
              <a:rPr lang="en-US"/>
              <a:t>Be clear and specific (provide context and specifics)</a:t>
            </a:r>
            <a:endParaRPr lang="en-US">
              <a:cs typeface="Calibri" panose="020F0502020204030204"/>
            </a:endParaRPr>
          </a:p>
          <a:p>
            <a:pPr marL="173422" indent="-173422">
              <a:buFont typeface="Arial,Sans-Serif"/>
              <a:buChar char="•"/>
            </a:pPr>
            <a:r>
              <a:rPr lang="en-US"/>
              <a:t>Indicate desired output (bullet point list, table format, detailed explanation, word count, etc.)</a:t>
            </a:r>
            <a:endParaRPr lang="en-US">
              <a:cs typeface="Calibri" panose="020F0502020204030204"/>
            </a:endParaRPr>
          </a:p>
          <a:p>
            <a:pPr marL="173422" indent="-173422">
              <a:buFont typeface="Arial,Sans-Serif"/>
              <a:buChar char="•"/>
            </a:pPr>
            <a:r>
              <a:rPr lang="en-US"/>
              <a:t>Set desired tone (casual, formal, etc.)</a:t>
            </a:r>
            <a:endParaRPr lang="en-US">
              <a:cs typeface="Calibri"/>
            </a:endParaRPr>
          </a:p>
          <a:p>
            <a:pPr marL="173422" indent="-173422">
              <a:buFont typeface="Arial,Sans-Serif"/>
              <a:buChar char="•"/>
            </a:pPr>
            <a:r>
              <a:rPr lang="en-US"/>
              <a:t>Sequence prompts (maintain context over multiple prompts by referring to a previous interaction and continuing the conversation within that chat)</a:t>
            </a:r>
            <a:endParaRPr lang="en-US">
              <a:cs typeface="Calibri"/>
            </a:endParaRPr>
          </a:p>
          <a:p>
            <a:pPr marL="173422" indent="-173422">
              <a:buFont typeface="Arial,Sans-Serif"/>
              <a:buChar char="•"/>
            </a:pPr>
            <a:r>
              <a:rPr lang="en-US"/>
              <a:t>Provide examples (provide sample responses to guide the tool's understanding of the desired answer)</a:t>
            </a:r>
            <a:endParaRPr lang="en-US">
              <a:cs typeface="Calibri"/>
            </a:endParaRPr>
          </a:p>
          <a:p>
            <a:pPr marL="173422" indent="-173422">
              <a:buFont typeface="Arial,Sans-Serif"/>
              <a:buChar char="•"/>
            </a:pPr>
            <a:r>
              <a:rPr lang="en-US"/>
              <a:t>Ask for reasoning (GAI can provide support, resources, and/or show reasoning/alignment, but users should always verify accuracy)</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1222904-5DBC-4C3F-9042-424AE577B929}" type="slidenum">
              <a:rPr lang="en-US"/>
              <a:t>15</a:t>
            </a:fld>
            <a:endParaRPr lang="en-US"/>
          </a:p>
        </p:txBody>
      </p:sp>
    </p:spTree>
    <p:extLst>
      <p:ext uri="{BB962C8B-B14F-4D97-AF65-F5344CB8AC3E}">
        <p14:creationId xmlns:p14="http://schemas.microsoft.com/office/powerpoint/2010/main" val="326950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RACHEL: let's review a couple of hacks for saving time by using generative AI when it comes to developing course materials and assignments.</a:t>
            </a:r>
          </a:p>
        </p:txBody>
      </p:sp>
      <p:sp>
        <p:nvSpPr>
          <p:cNvPr id="4" name="Slide Number Placeholder 3"/>
          <p:cNvSpPr>
            <a:spLocks noGrp="1"/>
          </p:cNvSpPr>
          <p:nvPr>
            <p:ph type="sldNum" sz="quarter" idx="5"/>
          </p:nvPr>
        </p:nvSpPr>
        <p:spPr/>
        <p:txBody>
          <a:bodyPr/>
          <a:lstStyle/>
          <a:p>
            <a:fld id="{A1222904-5DBC-4C3F-9042-424AE577B929}" type="slidenum">
              <a:rPr lang="en-US"/>
              <a:t>16</a:t>
            </a:fld>
            <a:endParaRPr lang="en-US"/>
          </a:p>
        </p:txBody>
      </p:sp>
    </p:spTree>
    <p:extLst>
      <p:ext uri="{BB962C8B-B14F-4D97-AF65-F5344CB8AC3E}">
        <p14:creationId xmlns:p14="http://schemas.microsoft.com/office/powerpoint/2010/main" val="2515666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a:p>
            <a:r>
              <a:rPr lang="en-US">
                <a:cs typeface="Calibri"/>
              </a:rPr>
              <a:t>One hack to save time is utilizing generative AI tools for providing examples.</a:t>
            </a:r>
            <a:endParaRPr lang="en-US"/>
          </a:p>
          <a:p>
            <a:r>
              <a:rPr lang="en-US">
                <a:cs typeface="Calibri"/>
              </a:rPr>
              <a:t>As an instructor, you may find yourself trying to come up with useful examples to point students towards success on their learning journey.</a:t>
            </a:r>
          </a:p>
          <a:p>
            <a:r>
              <a:rPr lang="en-US">
                <a:cs typeface="Calibri"/>
              </a:rPr>
              <a:t>Perhaps you'd like to share some examples to illustrate what you mean when it comes to writing assignment topics, case studies or scenarios for classroom discussion, or ideas for small group projects.</a:t>
            </a:r>
          </a:p>
          <a:p>
            <a:r>
              <a:rPr lang="en-US">
                <a:cs typeface="Calibri"/>
              </a:rPr>
              <a:t>But you may also have papers to grade, a research grant deadline around the corner, or a Zoom webinar on learning and teaching to attend in 5 minutes.</a:t>
            </a:r>
          </a:p>
          <a:p>
            <a:r>
              <a:rPr lang="en-US">
                <a:cs typeface="Calibri"/>
              </a:rPr>
              <a:t>So, we suggest that you prompt generative AI tools (like ChatGPT or Character.AI) to help you get started.</a:t>
            </a:r>
          </a:p>
        </p:txBody>
      </p:sp>
      <p:sp>
        <p:nvSpPr>
          <p:cNvPr id="4" name="Slide Number Placeholder 3"/>
          <p:cNvSpPr>
            <a:spLocks noGrp="1"/>
          </p:cNvSpPr>
          <p:nvPr>
            <p:ph type="sldNum" sz="quarter" idx="5"/>
          </p:nvPr>
        </p:nvSpPr>
        <p:spPr/>
        <p:txBody>
          <a:bodyPr/>
          <a:lstStyle/>
          <a:p>
            <a:fld id="{A1222904-5DBC-4C3F-9042-424AE577B929}" type="slidenum">
              <a:rPr lang="en-US"/>
              <a:t>17</a:t>
            </a:fld>
            <a:endParaRPr lang="en-US"/>
          </a:p>
        </p:txBody>
      </p:sp>
    </p:spTree>
    <p:extLst>
      <p:ext uri="{BB962C8B-B14F-4D97-AF65-F5344CB8AC3E}">
        <p14:creationId xmlns:p14="http://schemas.microsoft.com/office/powerpoint/2010/main" val="297779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r>
              <a:rPr lang="en-US">
                <a:cs typeface="Calibri"/>
              </a:rPr>
              <a:t>Here is an example prompt that you can use to generate examples.</a:t>
            </a:r>
          </a:p>
          <a:p>
            <a:pPr marL="173422" indent="-173422">
              <a:buFont typeface="Arial"/>
              <a:buChar char="•"/>
            </a:pPr>
            <a:r>
              <a:rPr lang="en-US">
                <a:cs typeface="Calibri"/>
              </a:rPr>
              <a:t>Here, "item" can refer to the example "thing" that you need generated, such as ideas, images, or sounds;</a:t>
            </a:r>
          </a:p>
          <a:p>
            <a:pPr marL="173422" indent="-173422">
              <a:buFont typeface="Arial"/>
              <a:buChar char="•"/>
            </a:pPr>
            <a:r>
              <a:rPr lang="en-US">
                <a:cs typeface="Calibri"/>
              </a:rPr>
              <a:t>It is important to clarify the activity that this list is used for, like writing a short story, creating a brand vision board, or facilitating a group discussion;</a:t>
            </a:r>
          </a:p>
          <a:p>
            <a:pPr marL="173422" indent="-173422">
              <a:buFont typeface="Arial"/>
              <a:buChar char="•"/>
            </a:pPr>
            <a:r>
              <a:rPr lang="en-US">
                <a:cs typeface="Calibri"/>
              </a:rPr>
              <a:t>And we recommend that you clarify the objective (or purpose) of the examples provided.</a:t>
            </a:r>
          </a:p>
        </p:txBody>
      </p:sp>
      <p:sp>
        <p:nvSpPr>
          <p:cNvPr id="4" name="Slide Number Placeholder 3"/>
          <p:cNvSpPr>
            <a:spLocks noGrp="1"/>
          </p:cNvSpPr>
          <p:nvPr>
            <p:ph type="sldNum" sz="quarter" idx="5"/>
          </p:nvPr>
        </p:nvSpPr>
        <p:spPr/>
        <p:txBody>
          <a:bodyPr/>
          <a:lstStyle/>
          <a:p>
            <a:fld id="{A1222904-5DBC-4C3F-9042-424AE577B929}" type="slidenum">
              <a:rPr lang="en-US"/>
              <a:t>18</a:t>
            </a:fld>
            <a:endParaRPr lang="en-US"/>
          </a:p>
        </p:txBody>
      </p:sp>
    </p:spTree>
    <p:extLst>
      <p:ext uri="{BB962C8B-B14F-4D97-AF65-F5344CB8AC3E}">
        <p14:creationId xmlns:p14="http://schemas.microsoft.com/office/powerpoint/2010/main" val="4108829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r>
              <a:rPr lang="en-US">
                <a:cs typeface="Calibri"/>
              </a:rPr>
              <a:t>As an example, here is a screenshot from a demo on</a:t>
            </a:r>
          </a:p>
          <a:p>
            <a:r>
              <a:rPr lang="en-US">
                <a:cs typeface="Calibri"/>
              </a:rPr>
              <a:t>If you're interested, please refer to the link in the chat for the guide we developed based on the demo.</a:t>
            </a:r>
          </a:p>
          <a:p>
            <a:r>
              <a:rPr lang="en-US" b="1"/>
              <a:t>Link:</a:t>
            </a:r>
            <a:r>
              <a:rPr lang="en-US"/>
              <a:t> </a:t>
            </a:r>
            <a:r>
              <a:rPr lang="en-US">
                <a:hlinkClick r:id="rId3"/>
              </a:rPr>
              <a:t>https://searle.northwestern.edu/resources/our-tools-guides/learning-teaching-guides/generative-ai-text-tools.html</a:t>
            </a:r>
            <a:endParaRPr lang="en-US"/>
          </a:p>
          <a:p>
            <a:endParaRPr lang="en-US"/>
          </a:p>
          <a:p>
            <a:endParaRPr lang="en-US"/>
          </a:p>
          <a:p>
            <a:r>
              <a:rPr lang="en-US">
                <a:cs typeface="Calibri"/>
              </a:rPr>
              <a:t>In the demo, we</a:t>
            </a:r>
          </a:p>
          <a:p>
            <a:endParaRPr lang="en-US">
              <a:cs typeface="Calibri"/>
            </a:endParaRPr>
          </a:p>
          <a:p>
            <a:r>
              <a:rPr lang="en-US">
                <a:cs typeface="Calibri"/>
              </a:rPr>
              <a:t> https://chat.openai.com/share/521af816-4679-4345-a5d4-f8b5154da2ad</a:t>
            </a:r>
          </a:p>
        </p:txBody>
      </p:sp>
      <p:sp>
        <p:nvSpPr>
          <p:cNvPr id="4" name="Slide Number Placeholder 3"/>
          <p:cNvSpPr>
            <a:spLocks noGrp="1"/>
          </p:cNvSpPr>
          <p:nvPr>
            <p:ph type="sldNum" sz="quarter" idx="5"/>
          </p:nvPr>
        </p:nvSpPr>
        <p:spPr/>
        <p:txBody>
          <a:bodyPr/>
          <a:lstStyle/>
          <a:p>
            <a:fld id="{6363C63D-0C1A-0E4C-A0BD-8D65A9542426}" type="slidenum">
              <a:rPr lang="en-US" smtClean="0"/>
              <a:t>19</a:t>
            </a:fld>
            <a:endParaRPr lang="en-US"/>
          </a:p>
        </p:txBody>
      </p:sp>
    </p:spTree>
    <p:extLst>
      <p:ext uri="{BB962C8B-B14F-4D97-AF65-F5344CB8AC3E}">
        <p14:creationId xmlns:p14="http://schemas.microsoft.com/office/powerpoint/2010/main" val="342366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Agenda</a:t>
            </a:r>
          </a:p>
          <a:p>
            <a:pPr marL="173422" indent="-173422">
              <a:buFont typeface="Arial"/>
              <a:buChar char="•"/>
            </a:pPr>
            <a:endParaRPr lang="en-US">
              <a:cs typeface="+mn-lt"/>
            </a:endParaRPr>
          </a:p>
        </p:txBody>
      </p:sp>
      <p:sp>
        <p:nvSpPr>
          <p:cNvPr id="4" name="Slide Number Placeholder 3"/>
          <p:cNvSpPr>
            <a:spLocks noGrp="1"/>
          </p:cNvSpPr>
          <p:nvPr>
            <p:ph type="sldNum" sz="quarter" idx="5"/>
          </p:nvPr>
        </p:nvSpPr>
        <p:spPr/>
        <p:txBody>
          <a:bodyPr/>
          <a:lstStyle/>
          <a:p>
            <a:fld id="{A1222904-5DBC-4C3F-9042-424AE577B929}" type="slidenum">
              <a:rPr lang="en-US"/>
              <a:t>2</a:t>
            </a:fld>
            <a:endParaRPr lang="en-US"/>
          </a:p>
        </p:txBody>
      </p:sp>
    </p:spTree>
    <p:extLst>
      <p:ext uri="{BB962C8B-B14F-4D97-AF65-F5344CB8AC3E}">
        <p14:creationId xmlns:p14="http://schemas.microsoft.com/office/powerpoint/2010/main" val="2194374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a:p>
            <a:r>
              <a:rPr lang="en-US">
                <a:cs typeface="Calibri"/>
              </a:rPr>
              <a:t>There are a few things to consider when using generative AI for providing examples:</a:t>
            </a:r>
          </a:p>
          <a:p>
            <a:pPr marL="173422" indent="-173422">
              <a:buFont typeface="Arial"/>
              <a:buChar char="•"/>
            </a:pPr>
            <a:r>
              <a:rPr lang="en-US" b="1">
                <a:cs typeface="Calibri"/>
              </a:rPr>
              <a:t>Specify the number of examples and example type.</a:t>
            </a:r>
            <a:r>
              <a:rPr lang="en-US">
                <a:cs typeface="Calibri"/>
              </a:rPr>
              <a:t> If you only need 3-4 examples, then you can specify this in your prompt. If you need more examples, ask for more!</a:t>
            </a:r>
          </a:p>
          <a:p>
            <a:pPr marL="173422" indent="-173422">
              <a:buFont typeface="Arial"/>
              <a:buChar char="•"/>
            </a:pPr>
            <a:r>
              <a:rPr lang="en-US" b="1">
                <a:cs typeface="Calibri"/>
              </a:rPr>
              <a:t>Decide whether you want students to use the examples provided as part of their own work.</a:t>
            </a:r>
            <a:endParaRPr lang="en-US">
              <a:cs typeface="Calibri"/>
            </a:endParaRPr>
          </a:p>
          <a:p>
            <a:pPr marL="173422" indent="-173422">
              <a:buFont typeface="Arial"/>
              <a:buChar char="•"/>
            </a:pPr>
            <a:r>
              <a:rPr lang="en-US" b="1">
                <a:cs typeface="Calibri"/>
              </a:rPr>
              <a:t>Distinguish access skills vs. target skills for the objective of providing examples.</a:t>
            </a:r>
            <a:r>
              <a:rPr lang="en-US">
                <a:cs typeface="Calibri"/>
              </a:rPr>
              <a:t> As an instructor, understanding the difference and relationship between skills students need to access their learning vs. skills that are the target for their learning is critical. In the previous example, the primary learning objective for the course and, therefore, why the assignment is meaningful is to aim for the target skill of using medical terminology . Brainstorming and ideating what the student is learning how to code (in this case, a video game) is not a skill the instructor is actively or explicitly assessing and, thus, this access skill that could present a barrier to or preclude some students from successful completion of the assignment.</a:t>
            </a:r>
          </a:p>
          <a:p>
            <a:pPr marL="173422" indent="-173422">
              <a:buFont typeface="Arial"/>
              <a:buChar char="•"/>
            </a:pPr>
            <a:r>
              <a:rPr lang="en-US" b="1">
                <a:cs typeface="Calibri"/>
              </a:rPr>
              <a:t>Ask for analogies.</a:t>
            </a:r>
            <a:r>
              <a:rPr lang="en-US">
                <a:cs typeface="Calibri"/>
              </a:rPr>
              <a:t> Our</a:t>
            </a:r>
            <a:r>
              <a:rPr lang="en-US"/>
              <a:t> brains love analogies. They connect something new—the content or ideas students are learning about—to something that's previously established in our brains. When we use analogies, it helps us understand how new things work because we have an existing paradigm for it. Generative AI tools can create analogies for us—and explain the connection so it helps students understand.</a:t>
            </a:r>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20</a:t>
            </a:fld>
            <a:endParaRPr lang="en-US"/>
          </a:p>
        </p:txBody>
      </p:sp>
    </p:spTree>
    <p:extLst>
      <p:ext uri="{BB962C8B-B14F-4D97-AF65-F5344CB8AC3E}">
        <p14:creationId xmlns:p14="http://schemas.microsoft.com/office/powerpoint/2010/main" val="1356676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a:p>
            <a:r>
              <a:rPr lang="en-US"/>
              <a:t>Another way to save time is summarizing or explaining difficult or long texts.</a:t>
            </a:r>
            <a:endParaRPr lang="en-US">
              <a:cs typeface="Calibri"/>
            </a:endParaRPr>
          </a:p>
          <a:p>
            <a:r>
              <a:rPr lang="en-US">
                <a:cs typeface="Calibri"/>
              </a:rPr>
              <a:t>As an instructor, you have the experience and expertise to critically review and "sus out" what is more or less accurate information, as well as understand the overall discourse that texts are a part of.</a:t>
            </a:r>
            <a:endParaRPr lang="en-US">
              <a:cs typeface="+mn-lt"/>
            </a:endParaRPr>
          </a:p>
          <a:p>
            <a:r>
              <a:rPr lang="en-US">
                <a:cs typeface="Calibri" panose="020F0502020204030204"/>
              </a:rPr>
              <a:t>And we also know that with teaching comes the art of translating academic jargon, complex and nuanced theories, and distilling the main point of something for all students to know or understand.</a:t>
            </a:r>
          </a:p>
          <a:p>
            <a:r>
              <a:rPr lang="en-US">
                <a:cs typeface="Calibri" panose="020F0502020204030204"/>
              </a:rPr>
              <a:t>To this end, there are some really neat generative AI tools that can assist you—especially when you're in a pinch trying to summarize an entire academic research paper to fit onto one slide of your lecture without resorting to a point 6 font size or explaining a complex idea to a group of students from various academic majors or professional interests.</a:t>
            </a:r>
            <a:endParaRPr lang="en-US"/>
          </a:p>
        </p:txBody>
      </p:sp>
      <p:sp>
        <p:nvSpPr>
          <p:cNvPr id="4" name="Slide Number Placeholder 3"/>
          <p:cNvSpPr>
            <a:spLocks noGrp="1"/>
          </p:cNvSpPr>
          <p:nvPr>
            <p:ph type="sldNum" sz="quarter" idx="5"/>
          </p:nvPr>
        </p:nvSpPr>
        <p:spPr/>
        <p:txBody>
          <a:bodyPr/>
          <a:lstStyle/>
          <a:p>
            <a:fld id="{A1222904-5DBC-4C3F-9042-424AE577B929}" type="slidenum">
              <a:rPr lang="en-US"/>
              <a:t>21</a:t>
            </a:fld>
            <a:endParaRPr lang="en-US"/>
          </a:p>
        </p:txBody>
      </p:sp>
    </p:spTree>
    <p:extLst>
      <p:ext uri="{BB962C8B-B14F-4D97-AF65-F5344CB8AC3E}">
        <p14:creationId xmlns:p14="http://schemas.microsoft.com/office/powerpoint/2010/main" val="135153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endParaRPr lang="en-US">
              <a:cs typeface="Calibri"/>
            </a:endParaRPr>
          </a:p>
          <a:p>
            <a:endParaRPr lang="en-US"/>
          </a:p>
          <a:p>
            <a:r>
              <a:rPr lang="en-US">
                <a:cs typeface="Calibri" panose="020F0502020204030204"/>
              </a:rPr>
              <a:t>Depending on your needs and budget, you could save time using any (or all) of the tools listed here.</a:t>
            </a:r>
          </a:p>
          <a:p>
            <a:endParaRPr lang="en-US">
              <a:cs typeface="Calibri" panose="020F0502020204030204"/>
            </a:endParaRPr>
          </a:p>
          <a:p>
            <a:r>
              <a:rPr lang="en-US">
                <a:cs typeface="Calibri" panose="020F0502020204030204"/>
              </a:rPr>
              <a:t>As far as summarizing tools that are mostly free to use,</a:t>
            </a:r>
          </a:p>
          <a:p>
            <a:pPr marL="173422" indent="-173422">
              <a:buFont typeface="Arial"/>
              <a:buChar char="•"/>
            </a:pPr>
            <a:r>
              <a:rPr lang="en-US" b="1">
                <a:cs typeface="Calibri" panose="020F0502020204030204"/>
              </a:rPr>
              <a:t>Elicit</a:t>
            </a:r>
            <a:r>
              <a:rPr lang="en-US"/>
              <a:t> is a research assistant using language models to automate parts of researchers’ workflows. Currently, the main workflow in Elicit is Literature Review. If you ask a question, Elicit will show relevant papers and summaries of key information about those papers in an easy-to-use table.</a:t>
            </a:r>
            <a:endParaRPr lang="en-US">
              <a:cs typeface="Calibri"/>
            </a:endParaRPr>
          </a:p>
          <a:p>
            <a:pPr marL="173422" indent="-173422">
              <a:buFont typeface="Arial"/>
              <a:buChar char="•"/>
            </a:pPr>
            <a:r>
              <a:rPr lang="en-US" b="1" err="1">
                <a:cs typeface="Calibri"/>
              </a:rPr>
              <a:t>SummarAI</a:t>
            </a:r>
            <a:r>
              <a:rPr lang="en-US">
                <a:cs typeface="Calibri"/>
              </a:rPr>
              <a:t> is a free Google Chrome extension that summarizes PDFs, texts, and videos.</a:t>
            </a:r>
          </a:p>
          <a:p>
            <a:pPr marL="173422" indent="-173422">
              <a:buFont typeface="Arial"/>
              <a:buChar char="•"/>
            </a:pPr>
            <a:r>
              <a:rPr lang="en-US" b="1" err="1"/>
              <a:t>MapDeduce</a:t>
            </a:r>
            <a:r>
              <a:rPr lang="en-US"/>
              <a:t> can summarize complex documents in any language and asks context-specific questions. This tool is free but also offers paid monthly memberships.</a:t>
            </a:r>
            <a:endParaRPr lang="en-US">
              <a:cs typeface="Calibri"/>
            </a:endParaRPr>
          </a:p>
          <a:p>
            <a:pPr marL="173422" indent="-173422">
              <a:buFont typeface="Arial"/>
              <a:buChar char="•"/>
            </a:pPr>
            <a:r>
              <a:rPr lang="en-US" b="1">
                <a:cs typeface="Calibri"/>
              </a:rPr>
              <a:t>TLDR (or Too Long; Didn't Read) This</a:t>
            </a:r>
            <a:r>
              <a:rPr lang="en-US">
                <a:cs typeface="Calibri"/>
              </a:rPr>
              <a:t> is an online text summarizing tool that automatically condenses long articles, documents, essays, or papers into key summary paragraphs. You can get 10 summaries for free, and then there are monthly subscriptions options for $4-$8.25 USD per month.</a:t>
            </a:r>
          </a:p>
          <a:p>
            <a:pPr marL="173422" indent="-173422">
              <a:buFont typeface="Arial"/>
              <a:buChar char="•"/>
            </a:pPr>
            <a:endParaRPr lang="en-US">
              <a:cs typeface="+mn-lt"/>
            </a:endParaRPr>
          </a:p>
          <a:p>
            <a:r>
              <a:rPr lang="en-US">
                <a:cs typeface="Calibri"/>
              </a:rPr>
              <a:t>When it comes to explaining tools that are mostly free to use, we suggest:</a:t>
            </a:r>
          </a:p>
          <a:p>
            <a:pPr marL="173422" indent="-173422">
              <a:buFont typeface="Arial"/>
              <a:buChar char="•"/>
            </a:pPr>
            <a:r>
              <a:rPr lang="en-US" b="1" err="1"/>
              <a:t>Explainpaper</a:t>
            </a:r>
            <a:r>
              <a:rPr lang="en-US"/>
              <a:t>, which is a reading and explanation tool that allows users to upload academic papers, research papers, and other documents in PDF format. For now, this tool is free through registration.</a:t>
            </a:r>
            <a:endParaRPr lang="en-US">
              <a:cs typeface="Calibri"/>
            </a:endParaRPr>
          </a:p>
          <a:p>
            <a:pPr marL="173422" indent="-173422">
              <a:buFont typeface="Arial"/>
              <a:buChar char="•"/>
            </a:pPr>
            <a:r>
              <a:rPr lang="en-US">
                <a:cs typeface="Calibri"/>
              </a:rPr>
              <a:t>The mission of </a:t>
            </a:r>
            <a:r>
              <a:rPr lang="en-US" b="1">
                <a:cs typeface="Calibri"/>
              </a:rPr>
              <a:t>ELI5 (or Explain Like I'm 5)</a:t>
            </a:r>
            <a:r>
              <a:rPr lang="en-US">
                <a:cs typeface="Calibri"/>
              </a:rPr>
              <a:t> is to simplify complex or obscure topics and make them easy to understand in the simplest of terms. Hence (and if taken literally with a specific sense of humor), it would be like explaining something in a way that a five year old would understand. You can use three tokens (or searches) per day for free. And, for fun, you can toggle sarcasm on or off!</a:t>
            </a:r>
            <a:endParaRPr lang="en-US"/>
          </a:p>
          <a:p>
            <a:endParaRPr lang="en-US">
              <a:cs typeface="Calibri"/>
            </a:endParaRPr>
          </a:p>
          <a:p>
            <a:r>
              <a:rPr lang="en-US">
                <a:cs typeface="Calibri"/>
              </a:rPr>
              <a:t>A summarization and explanation tool that hasn't been released yet is </a:t>
            </a:r>
            <a:r>
              <a:rPr lang="en-US" b="1" err="1">
                <a:cs typeface="Calibri"/>
              </a:rPr>
              <a:t>ExplainThis</a:t>
            </a:r>
            <a:r>
              <a:rPr lang="en-US">
                <a:cs typeface="Calibri"/>
              </a:rPr>
              <a:t>, which you can sign up to be on the waiting list for.</a:t>
            </a:r>
            <a:endParaRPr lang="en-US"/>
          </a:p>
          <a:p>
            <a:pPr marL="173422" indent="-173422">
              <a:buFont typeface="Arial"/>
              <a:buChar char="•"/>
            </a:pPr>
            <a:endParaRPr lang="en-US">
              <a:cs typeface="Calibri"/>
            </a:endParaRPr>
          </a:p>
          <a:p>
            <a:r>
              <a:rPr lang="en-US" b="1">
                <a:cs typeface="Calibri"/>
              </a:rPr>
              <a:t>Links:</a:t>
            </a:r>
          </a:p>
          <a:p>
            <a:pPr marL="173422" indent="-173422">
              <a:buFont typeface="Arial"/>
              <a:buChar char="•"/>
            </a:pPr>
            <a:r>
              <a:rPr lang="en-US">
                <a:hlinkClick r:id="rId3"/>
              </a:rPr>
              <a:t>https://elicit.org/</a:t>
            </a:r>
            <a:endParaRPr lang="en-US"/>
          </a:p>
          <a:p>
            <a:pPr marL="173422" indent="-173422">
              <a:buFont typeface="Arial"/>
              <a:buChar char="•"/>
            </a:pPr>
            <a:r>
              <a:rPr lang="en-US">
                <a:hlinkClick r:id="rId4"/>
              </a:rPr>
              <a:t>https://tldrthis.com/</a:t>
            </a:r>
            <a:endParaRPr lang="en-US">
              <a:cs typeface="Calibri"/>
              <a:hlinkClick r:id="rId4"/>
            </a:endParaRPr>
          </a:p>
          <a:p>
            <a:pPr marL="173422" indent="-173422">
              <a:buFont typeface="Arial"/>
              <a:buChar char="•"/>
            </a:pPr>
            <a:r>
              <a:rPr lang="en-US">
                <a:hlinkClick r:id="rId5"/>
              </a:rPr>
              <a:t>https://chrome.google.com/webstore/detail/summarai/nfolcidakkjjmcdefcigbnhemccjfagg/related</a:t>
            </a:r>
            <a:endParaRPr lang="en-US">
              <a:cs typeface="Calibri"/>
              <a:hlinkClick r:id="rId5"/>
            </a:endParaRPr>
          </a:p>
          <a:p>
            <a:pPr marL="173422" indent="-173422">
              <a:buFont typeface="Arial"/>
              <a:buChar char="•"/>
            </a:pPr>
            <a:r>
              <a:rPr lang="en-US">
                <a:hlinkClick r:id="rId6"/>
              </a:rPr>
              <a:t>https://www.mapdeduce.com/</a:t>
            </a:r>
            <a:endParaRPr lang="en-US"/>
          </a:p>
          <a:p>
            <a:pPr marL="173422" indent="-173422">
              <a:buFont typeface="Arial"/>
              <a:buChar char="•"/>
            </a:pPr>
            <a:r>
              <a:rPr lang="en-US">
                <a:hlinkClick r:id="rId7"/>
              </a:rPr>
              <a:t>https://www.explainpaper.com/</a:t>
            </a:r>
            <a:endParaRPr lang="en-US">
              <a:cs typeface="Calibri"/>
              <a:hlinkClick r:id="rId7"/>
            </a:endParaRPr>
          </a:p>
          <a:p>
            <a:pPr marL="173422" indent="-173422">
              <a:buFont typeface="Arial"/>
              <a:buChar char="•"/>
            </a:pPr>
            <a:r>
              <a:rPr lang="en-US">
                <a:hlinkClick r:id="rId8"/>
              </a:rPr>
              <a:t>https://explainlikeimfive.io/</a:t>
            </a:r>
            <a:endParaRPr lang="en-US">
              <a:cs typeface="Calibri"/>
              <a:hlinkClick r:id="rId8"/>
            </a:endParaRPr>
          </a:p>
          <a:p>
            <a:pPr marL="173422" indent="-173422">
              <a:buFont typeface="Arial"/>
              <a:buChar char="•"/>
            </a:pPr>
            <a:r>
              <a:rPr lang="en-US">
                <a:hlinkClick r:id="rId9"/>
              </a:rPr>
              <a:t>https://explainthis.ai/</a:t>
            </a:r>
            <a:endParaRPr lang="en-US"/>
          </a:p>
        </p:txBody>
      </p:sp>
      <p:sp>
        <p:nvSpPr>
          <p:cNvPr id="4" name="Slide Number Placeholder 3"/>
          <p:cNvSpPr>
            <a:spLocks noGrp="1"/>
          </p:cNvSpPr>
          <p:nvPr>
            <p:ph type="sldNum" sz="quarter" idx="5"/>
          </p:nvPr>
        </p:nvSpPr>
        <p:spPr/>
        <p:txBody>
          <a:bodyPr/>
          <a:lstStyle/>
          <a:p>
            <a:fld id="{A1222904-5DBC-4C3F-9042-424AE577B929}" type="slidenum">
              <a:rPr lang="en-US"/>
              <a:t>22</a:t>
            </a:fld>
            <a:endParaRPr lang="en-US"/>
          </a:p>
        </p:txBody>
      </p:sp>
    </p:spTree>
    <p:extLst>
      <p:ext uri="{BB962C8B-B14F-4D97-AF65-F5344CB8AC3E}">
        <p14:creationId xmlns:p14="http://schemas.microsoft.com/office/powerpoint/2010/main" val="4158739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endParaRPr lang="en-US">
              <a:cs typeface="Calibri"/>
            </a:endParaRPr>
          </a:p>
          <a:p>
            <a:r>
              <a:rPr lang="en-US">
                <a:cs typeface="Calibri"/>
              </a:rPr>
              <a:t>There are a couple of things to consider when using generative AI tools for summarizing and explaining:</a:t>
            </a:r>
          </a:p>
          <a:p>
            <a:pPr marL="173355" indent="-173355">
              <a:buFont typeface="Arial"/>
              <a:buChar char="•"/>
            </a:pPr>
            <a:r>
              <a:rPr lang="en-US">
                <a:cs typeface="Calibri"/>
              </a:rPr>
              <a:t>There may be limitations with in-text figures, graphics, or illustrations—especially for tools that are primarily text-based.</a:t>
            </a:r>
          </a:p>
          <a:p>
            <a:pPr marL="173355" indent="-173355">
              <a:buFont typeface="Arial"/>
              <a:buChar char="•"/>
            </a:pPr>
            <a:r>
              <a:rPr lang="en-US">
                <a:cs typeface="Calibri"/>
              </a:rPr>
              <a:t>Many summarization or explanation tools work with one or a few select languages (like English).</a:t>
            </a:r>
          </a:p>
        </p:txBody>
      </p:sp>
      <p:sp>
        <p:nvSpPr>
          <p:cNvPr id="4" name="Slide Number Placeholder 3"/>
          <p:cNvSpPr>
            <a:spLocks noGrp="1"/>
          </p:cNvSpPr>
          <p:nvPr>
            <p:ph type="sldNum" sz="quarter" idx="5"/>
          </p:nvPr>
        </p:nvSpPr>
        <p:spPr/>
        <p:txBody>
          <a:bodyPr/>
          <a:lstStyle/>
          <a:p>
            <a:fld id="{A1222904-5DBC-4C3F-9042-424AE577B929}" type="slidenum">
              <a:rPr lang="en-US"/>
              <a:t>23</a:t>
            </a:fld>
            <a:endParaRPr lang="en-US"/>
          </a:p>
        </p:txBody>
      </p:sp>
    </p:spTree>
    <p:extLst>
      <p:ext uri="{BB962C8B-B14F-4D97-AF65-F5344CB8AC3E}">
        <p14:creationId xmlns:p14="http://schemas.microsoft.com/office/powerpoint/2010/main" val="1399239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ANNA</a:t>
            </a:r>
            <a:endParaRPr lang="en-US"/>
          </a:p>
        </p:txBody>
      </p:sp>
      <p:sp>
        <p:nvSpPr>
          <p:cNvPr id="4" name="Slide Number Placeholder 3"/>
          <p:cNvSpPr>
            <a:spLocks noGrp="1"/>
          </p:cNvSpPr>
          <p:nvPr>
            <p:ph type="sldNum" sz="quarter" idx="5"/>
          </p:nvPr>
        </p:nvSpPr>
        <p:spPr/>
        <p:txBody>
          <a:bodyPr/>
          <a:lstStyle/>
          <a:p>
            <a:fld id="{A1222904-5DBC-4C3F-9042-424AE577B929}" type="slidenum">
              <a:rPr lang="en-US"/>
              <a:t>24</a:t>
            </a:fld>
            <a:endParaRPr lang="en-US"/>
          </a:p>
        </p:txBody>
      </p:sp>
    </p:spTree>
    <p:extLst>
      <p:ext uri="{BB962C8B-B14F-4D97-AF65-F5344CB8AC3E}">
        <p14:creationId xmlns:p14="http://schemas.microsoft.com/office/powerpoint/2010/main" val="2942473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r>
              <a:rPr lang="en-US"/>
              <a:t> </a:t>
            </a:r>
            <a:endParaRPr lang="en-US">
              <a:cs typeface="Calibri"/>
            </a:endParaRPr>
          </a:p>
          <a:p>
            <a:r>
              <a:rPr lang="en-US"/>
              <a:t>One pedagogical strategy that can significantly augment your instructional methodologies is the integration of low-stakes, frequent quizzes in your courses. </a:t>
            </a:r>
            <a:endParaRPr lang="en-US">
              <a:cs typeface="Calibri"/>
            </a:endParaRPr>
          </a:p>
          <a:p>
            <a:r>
              <a:rPr lang="en-US"/>
              <a:t>For those seeking a deeper exploration of this concept, I'm excited to mention a recent </a:t>
            </a:r>
            <a:r>
              <a:rPr lang="en-US" err="1"/>
              <a:t>TEACHxperts</a:t>
            </a:r>
            <a:r>
              <a:rPr lang="en-US"/>
              <a:t> event hosted by TLT where we had the privilege of hosting Ruthann Thomas, a distinguished cognitive scientist and Associate Director of the Teaching and Learning Lab at MIT. In her presentation, she talked about the application of retrieval and self-explanation practices. One of the practices she highlighted was the use of low-stakes quizzes.</a:t>
            </a:r>
            <a:endParaRPr lang="en-US">
              <a:cs typeface="Calibri"/>
            </a:endParaRPr>
          </a:p>
          <a:p>
            <a:r>
              <a:rPr lang="en-US"/>
              <a:t>We will post the recording of the session in the chat: (</a:t>
            </a:r>
            <a:r>
              <a:rPr lang="en-US">
                <a:hlinkClick r:id="rId3"/>
              </a:rPr>
              <a:t>https://northwestern.hosted.panopto.com/Panopto/Pages/Viewer.aspx?id=9f73e77d-67f7-499c-a7a8-afdb0130d789</a:t>
            </a:r>
            <a:r>
              <a:rPr lang="en-US"/>
              <a:t>)</a:t>
            </a:r>
            <a:endParaRPr lang="en-US">
              <a:cs typeface="Calibri"/>
            </a:endParaRPr>
          </a:p>
          <a:p>
            <a:r>
              <a:rPr lang="en-US"/>
              <a:t>Ruthann’s research shows that by exposing students to these low-stake quizzes we prompt them to retrieve information from memory, and we stimulate their long-term memory retention. Also, these quizzes can serve as learning catalysts. Ruthann's insight into incorporating these quizzes without grading brings an interesting perspective: when we alleviate the pressure associated with grading, we encourage students to perceive retrieval as a tool for learning.</a:t>
            </a:r>
            <a:endParaRPr lang="en-US">
              <a:cs typeface="Calibri"/>
            </a:endParaRPr>
          </a:p>
          <a:p>
            <a:r>
              <a:rPr lang="en-US"/>
              <a:t>In essence, these low-stakes quizzes can serve as an assessment instrument for you but also function as learning events for your students. Also, these low-stake types of quizzes offer you insights into student comprehension and can inform your following instructional adaptations. </a:t>
            </a:r>
            <a:endParaRPr lang="en-US">
              <a:cs typeface="Calibri"/>
            </a:endParaRPr>
          </a:p>
          <a:p>
            <a:r>
              <a:rPr lang="en-US"/>
              <a:t>However, I'm not going to pretend that crafting these quizzes is an easy task, it can be a time-consuming, and grading them, can be quite a challenge. </a:t>
            </a:r>
            <a:endParaRPr lang="en-US">
              <a:cs typeface="Calibri"/>
            </a:endParaRPr>
          </a:p>
          <a:p>
            <a:r>
              <a:rPr lang="en-US"/>
              <a:t>That's where generative AI can come into play. </a:t>
            </a:r>
            <a:endParaRPr lang="en-US">
              <a:cs typeface="Calibri"/>
            </a:endParaRPr>
          </a:p>
          <a:p>
            <a:r>
              <a:rPr lang="en-US"/>
              <a:t>Generative AI can assist you in creating practice quizzes.  By automating these tasks, generative AI unleashes you from the clutches of time-consuming work, freeing you up to focus on the juicy parts of teaching.</a:t>
            </a:r>
            <a:endParaRPr lang="en-US">
              <a:cs typeface="Calibri"/>
            </a:endParaRPr>
          </a:p>
          <a:p>
            <a:endParaRPr lang="en-US">
              <a:cs typeface="Calibri"/>
            </a:endParaRPr>
          </a:p>
          <a:p>
            <a:r>
              <a:rPr lang="en-US">
                <a:cs typeface="Calibri"/>
              </a:rPr>
              <a:t>Add </a:t>
            </a:r>
            <a:r>
              <a:rPr lang="en-US" err="1">
                <a:cs typeface="Calibri"/>
              </a:rPr>
              <a:t>chatgpt</a:t>
            </a:r>
            <a:r>
              <a:rPr lang="en-US">
                <a:cs typeface="Calibri"/>
              </a:rPr>
              <a:t> to add an asterisk next to the answer that </a:t>
            </a:r>
            <a:r>
              <a:rPr lang="en-US" err="1">
                <a:cs typeface="Calibri"/>
              </a:rPr>
              <a:t>gpt</a:t>
            </a:r>
            <a:r>
              <a:rPr lang="en-US">
                <a:cs typeface="Calibri"/>
              </a:rPr>
              <a:t> thinks is correct</a:t>
            </a:r>
          </a:p>
          <a:p>
            <a:r>
              <a:rPr lang="en-US">
                <a:cs typeface="Calibri"/>
              </a:rPr>
              <a:t>Sean Nufer: </a:t>
            </a:r>
            <a:r>
              <a:rPr lang="en-US">
                <a:hlinkClick r:id="rId4"/>
              </a:rPr>
              <a:t>https://www.howtocanvas.com/create-amazing-pages-in-canvas/chatgpt-quiz</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25</a:t>
            </a:fld>
            <a:endParaRPr lang="en-US"/>
          </a:p>
        </p:txBody>
      </p:sp>
    </p:spTree>
    <p:extLst>
      <p:ext uri="{BB962C8B-B14F-4D97-AF65-F5344CB8AC3E}">
        <p14:creationId xmlns:p14="http://schemas.microsoft.com/office/powerpoint/2010/main" val="989922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p>
          <a:p>
            <a:endParaRPr lang="en-US">
              <a:cs typeface="Calibri" panose="020F0502020204030204"/>
            </a:endParaRPr>
          </a:p>
          <a:p>
            <a:r>
              <a:rPr lang="en-US">
                <a:cs typeface="Calibri" panose="020F0502020204030204"/>
              </a:rPr>
              <a:t>Here we have one example of prompt you can use to generate ideas for your own practice quizzes. You will receive a copy of this presentation but feel free to so a screenshot right now. This prompt is design for you to fill the blanks with the:  </a:t>
            </a:r>
            <a:endParaRPr lang="en-US"/>
          </a:p>
          <a:p>
            <a:pPr marL="173355" indent="-173355">
              <a:buFont typeface="Arial,Sans-Serif"/>
              <a:buChar char="•"/>
            </a:pPr>
            <a:r>
              <a:rPr lang="en-US"/>
              <a:t>Subject (e.g., math, science, English) and Topic (e.g., addition, fractions, poetry)</a:t>
            </a:r>
            <a:endParaRPr lang="en-US">
              <a:cs typeface="Calibri"/>
            </a:endParaRPr>
          </a:p>
          <a:p>
            <a:pPr marL="173355" indent="-173355">
              <a:buFont typeface="Arial,Sans-Serif"/>
              <a:buChar char="•"/>
            </a:pPr>
            <a:r>
              <a:rPr lang="en-US"/>
              <a:t>Grade level / audience (e.g., Graduate, Undergraduate)</a:t>
            </a:r>
            <a:endParaRPr lang="en-US">
              <a:cs typeface="Calibri"/>
            </a:endParaRPr>
          </a:p>
          <a:p>
            <a:pPr marL="173355" indent="-173355">
              <a:buFont typeface="Arial,Sans-Serif"/>
              <a:buChar char="•"/>
            </a:pPr>
            <a:r>
              <a:rPr lang="en-US"/>
              <a:t>Number of questions (e.g., 10 questions, 20 questions, 30 questions) </a:t>
            </a:r>
            <a:endParaRPr lang="en-US">
              <a:cs typeface="Calibri"/>
            </a:endParaRPr>
          </a:p>
          <a:p>
            <a:pPr marL="173355" indent="-173355">
              <a:buFont typeface="Arial,Sans-Serif"/>
              <a:buChar char="•"/>
            </a:pPr>
            <a:r>
              <a:rPr lang="en-US"/>
              <a:t>Difficulty level (e.g., easy, medium, hard)</a:t>
            </a:r>
            <a:endParaRPr lang="en-US">
              <a:cs typeface="Calibri"/>
            </a:endParaRPr>
          </a:p>
          <a:p>
            <a:pPr marL="173355" indent="-173355">
              <a:buFont typeface="Arial,Sans-Serif"/>
              <a:buChar char="•"/>
            </a:pPr>
            <a:r>
              <a:rPr lang="en-US"/>
              <a:t>Question type (e.g., multiple choice, true/false, fill-in-the-blank)</a:t>
            </a:r>
            <a:endParaRPr lang="en-US">
              <a:cs typeface="Calibri"/>
            </a:endParaRPr>
          </a:p>
          <a:p>
            <a:pPr marL="173355" indent="-173355">
              <a:buFont typeface="Arial,Sans-Serif"/>
              <a:buChar char="•"/>
            </a:pPr>
            <a:r>
              <a:rPr lang="en-US">
                <a:cs typeface="Calibri"/>
              </a:rPr>
              <a:t>Number of Points </a:t>
            </a:r>
          </a:p>
          <a:p>
            <a:pPr marL="173355" indent="-173355">
              <a:buFont typeface="Arial,Sans-Serif"/>
              <a:buChar char="•"/>
            </a:pPr>
            <a:r>
              <a:rPr lang="en-US"/>
              <a:t>Feedback (e.g., provide feedback after each question, provide feedback at the end of the quiz)</a:t>
            </a:r>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26</a:t>
            </a:fld>
            <a:endParaRPr lang="en-US"/>
          </a:p>
        </p:txBody>
      </p:sp>
    </p:spTree>
    <p:extLst>
      <p:ext uri="{BB962C8B-B14F-4D97-AF65-F5344CB8AC3E}">
        <p14:creationId xmlns:p14="http://schemas.microsoft.com/office/powerpoint/2010/main" val="4218400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p>
          <a:p>
            <a:r>
              <a:rPr lang="en-US">
                <a:cs typeface="Calibri" panose="020F0502020204030204"/>
              </a:rPr>
              <a:t>Some considerations to bear in mind and a </a:t>
            </a:r>
            <a:r>
              <a:rPr lang="en-US"/>
              <a:t>golden nugget: If you're "whipping up" multiple-choice or multiple-answer quizzes in Canvas, grading becomes easier. Canvas can grade automatically, and you can even set up automated responses for the right and not-so-right answers.</a:t>
            </a:r>
            <a:endParaRPr lang="en-US">
              <a:cs typeface="Calibri"/>
            </a:endParaRPr>
          </a:p>
          <a:p>
            <a:r>
              <a:rPr lang="en-US"/>
              <a:t>However, please be prepared—even though generative AI tools can excel at generating questions, your expertise is critical when evaluating tools' outcomes and determining their alignment with your goals.</a:t>
            </a:r>
            <a:endParaRPr lang="en-US">
              <a:cs typeface="Calibri" panose="020F0502020204030204"/>
            </a:endParaRPr>
          </a:p>
          <a:p>
            <a:r>
              <a:rPr lang="en-US"/>
              <a:t>It's worth noting that the tools' creativity might occasionally lead to the invention of non-existent facts.</a:t>
            </a:r>
            <a:endParaRPr lang="en-US">
              <a:cs typeface="Calibri" panose="020F0502020204030204"/>
            </a:endParaRPr>
          </a:p>
          <a:p>
            <a:r>
              <a:rPr lang="en-US"/>
              <a:t>Hence, the responsibility rests on your shoulders to ensure its results are accurate and contribute to the value of your course.</a:t>
            </a:r>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27</a:t>
            </a:fld>
            <a:endParaRPr lang="en-US"/>
          </a:p>
        </p:txBody>
      </p:sp>
    </p:spTree>
    <p:extLst>
      <p:ext uri="{BB962C8B-B14F-4D97-AF65-F5344CB8AC3E}">
        <p14:creationId xmlns:p14="http://schemas.microsoft.com/office/powerpoint/2010/main" val="372937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r>
              <a:rPr lang="en-US"/>
              <a:t> </a:t>
            </a:r>
            <a:endParaRPr lang="en-US">
              <a:cs typeface="Calibri"/>
            </a:endParaRPr>
          </a:p>
          <a:p>
            <a:r>
              <a:rPr lang="en-US">
                <a:cs typeface="Calibri"/>
              </a:rPr>
              <a:t>Second hack in the assessing and grading area is drafting assignment instructions. </a:t>
            </a:r>
          </a:p>
          <a:p>
            <a:r>
              <a:rPr lang="en-US"/>
              <a:t>Instructions are like a GPS guiding students to assignment success. </a:t>
            </a:r>
            <a:endParaRPr lang="en-US">
              <a:cs typeface="Calibri"/>
            </a:endParaRPr>
          </a:p>
          <a:p>
            <a:r>
              <a:rPr lang="en-US"/>
              <a:t>Think about GAI as a tool that can help you create clear and compelling assignment instructions that align with your student learning objectives.</a:t>
            </a:r>
            <a:endParaRPr lang="en-US">
              <a:cs typeface="Calibri"/>
            </a:endParaRPr>
          </a:p>
          <a:p>
            <a:r>
              <a:rPr lang="en-US"/>
              <a:t>Think of it as a "recipe" for success, where each "ingredient" adds depth and meaning to your assignments.</a:t>
            </a:r>
            <a:endParaRPr lang="en-US">
              <a:cs typeface="Calibri"/>
            </a:endParaRPr>
          </a:p>
          <a:p>
            <a:r>
              <a:rPr lang="en-US"/>
              <a:t>Just like preparing a "dish," we'll start with the right "ingredients."</a:t>
            </a:r>
            <a:endParaRPr lang="en-US">
              <a:cs typeface="Calibri"/>
            </a:endParaRPr>
          </a:p>
          <a:p>
            <a:r>
              <a:rPr lang="en-US"/>
              <a:t>Gather your student learning objectives which are the key goals you've set for your course.</a:t>
            </a:r>
            <a:endParaRPr lang="en-US">
              <a:cs typeface="Calibri" panose="020F0502020204030204"/>
            </a:endParaRPr>
          </a:p>
          <a:p>
            <a:r>
              <a:rPr lang="en-US"/>
              <a:t>Then, with a generative AI tool, you can ask for help in creating assignment instructions that hit all the important categories for completion:</a:t>
            </a:r>
            <a:endParaRPr lang="en-US">
              <a:cs typeface="Calibri"/>
            </a:endParaRPr>
          </a:p>
          <a:p>
            <a:pPr marL="173422" indent="-173422">
              <a:buFont typeface="Arial"/>
              <a:buChar char="•"/>
            </a:pPr>
            <a:r>
              <a:rPr lang="en-US"/>
              <a:t>The purpose of the assignment,</a:t>
            </a:r>
            <a:endParaRPr lang="en-US">
              <a:cs typeface="Calibri"/>
            </a:endParaRPr>
          </a:p>
          <a:p>
            <a:pPr marL="173422" indent="-173422">
              <a:buFont typeface="Arial"/>
              <a:buChar char="•"/>
            </a:pPr>
            <a:r>
              <a:rPr lang="en-US"/>
              <a:t>The tasks involved,</a:t>
            </a:r>
            <a:endParaRPr lang="en-US">
              <a:cs typeface="Calibri"/>
            </a:endParaRPr>
          </a:p>
          <a:p>
            <a:pPr marL="173422" indent="-173422">
              <a:buFont typeface="Arial"/>
              <a:buChar char="•"/>
            </a:pPr>
            <a:r>
              <a:rPr lang="en-US"/>
              <a:t>The resources needed (remember to double-check their accuracy!),</a:t>
            </a:r>
            <a:endParaRPr lang="en-US">
              <a:cs typeface="Calibri"/>
            </a:endParaRPr>
          </a:p>
          <a:p>
            <a:pPr marL="173422" indent="-173422">
              <a:buFont typeface="Arial"/>
              <a:buChar char="•"/>
            </a:pPr>
            <a:r>
              <a:rPr lang="en-US"/>
              <a:t>And the criteria for success </a:t>
            </a:r>
          </a:p>
          <a:p>
            <a:pPr marL="173422" indent="-173422">
              <a:buFont typeface="Arial"/>
              <a:buChar char="•"/>
            </a:pPr>
            <a:r>
              <a:rPr lang="en-US"/>
              <a:t>and all the logistics around submission, format, etc.</a:t>
            </a:r>
            <a:endParaRPr lang="en-US">
              <a:cs typeface="Calibri"/>
            </a:endParaRPr>
          </a:p>
          <a:p>
            <a:r>
              <a:rPr lang="en-US"/>
              <a:t>But here's the "secret sauce"—when using generative AI to draft these instructions, make sure they're student-centered.</a:t>
            </a:r>
            <a:endParaRPr lang="en-US">
              <a:cs typeface="Calibri"/>
            </a:endParaRPr>
          </a:p>
          <a:p>
            <a:r>
              <a:rPr lang="en-US"/>
              <a:t>You can ask the tool to add those personal touches that connect with your students' backgrounds and perspectives. This way, your instructions become more than just guidelines; they become engaging and meaningful roadmaps for your students' success.</a:t>
            </a:r>
            <a:endParaRPr lang="en-US">
              <a:cs typeface="Calibri"/>
            </a:endParaRPr>
          </a:p>
          <a:p>
            <a:r>
              <a:rPr lang="en-US"/>
              <a:t>In other words, a generative AI tool can assist you with aligning your assignments with your objectives, all while adding that special touch to engage your students.</a:t>
            </a:r>
            <a:endParaRPr lang="en-US">
              <a:cs typeface="Calibri"/>
            </a:endParaRPr>
          </a:p>
          <a:p>
            <a:r>
              <a:rPr lang="en-US"/>
              <a:t>It's a win-win situation that saves you time and ensures your students have clear directions on their learning journey.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28</a:t>
            </a:fld>
            <a:endParaRPr lang="en-US"/>
          </a:p>
        </p:txBody>
      </p:sp>
    </p:spTree>
    <p:extLst>
      <p:ext uri="{BB962C8B-B14F-4D97-AF65-F5344CB8AC3E}">
        <p14:creationId xmlns:p14="http://schemas.microsoft.com/office/powerpoint/2010/main" val="685053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cs typeface="Calibri"/>
            </a:endParaRPr>
          </a:p>
          <a:p>
            <a:r>
              <a:rPr lang="en-US">
                <a:cs typeface="Calibri"/>
              </a:rPr>
              <a:t>Drafting assignment instructions</a:t>
            </a:r>
          </a:p>
          <a:p>
            <a:endParaRPr lang="en-US">
              <a:cs typeface="Calibri"/>
            </a:endParaRPr>
          </a:p>
          <a:p>
            <a:r>
              <a:rPr lang="en-US">
                <a:cs typeface="Calibri"/>
              </a:rPr>
              <a:t>For instance, here we have the following prompt. </a:t>
            </a:r>
            <a:r>
              <a:rPr lang="en-US"/>
              <a:t>Here are some things you might use when using GAI to create assignment instructions:</a:t>
            </a:r>
            <a:endParaRPr lang="en-US">
              <a:cs typeface="Calibri"/>
            </a:endParaRPr>
          </a:p>
          <a:p>
            <a:pPr marL="173422" indent="-173422">
              <a:buFont typeface="Arial"/>
              <a:buChar char="•"/>
            </a:pPr>
            <a:r>
              <a:rPr lang="en-US" b="1"/>
              <a:t>Student learning objectives</a:t>
            </a:r>
            <a:endParaRPr lang="en-US"/>
          </a:p>
          <a:p>
            <a:pPr marL="173422" indent="-173422">
              <a:buFont typeface="Arial"/>
              <a:buChar char="•"/>
            </a:pPr>
            <a:r>
              <a:rPr lang="en-US" b="1"/>
              <a:t>Ask for assignment instruction categories </a:t>
            </a:r>
            <a:r>
              <a:rPr lang="en-US"/>
              <a:t>that include purpose, tasks, resources (verify accuracy), and criteria for success.</a:t>
            </a:r>
            <a:endParaRPr lang="en-US">
              <a:cs typeface="Calibri"/>
            </a:endParaRPr>
          </a:p>
          <a:p>
            <a:pPr marL="173422" indent="-173422">
              <a:buFont typeface="Arial"/>
              <a:buChar char="•"/>
            </a:pPr>
            <a:r>
              <a:rPr lang="en-US" b="1"/>
              <a:t>Emphasize learner-centered instructions</a:t>
            </a:r>
            <a:r>
              <a:rPr lang="en-US"/>
              <a:t> by asking it to make connections to the learner’s background/perspective.</a:t>
            </a:r>
            <a:endParaRPr lang="en-US">
              <a:cs typeface="Calibri"/>
            </a:endParaRPr>
          </a:p>
          <a:p>
            <a:endParaRPr lang="en-US">
              <a:cs typeface="+mn-lt"/>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A1222904-5DBC-4C3F-9042-424AE577B929}" type="slidenum">
              <a:rPr lang="en-US"/>
              <a:t>29</a:t>
            </a:fld>
            <a:endParaRPr lang="en-US"/>
          </a:p>
        </p:txBody>
      </p:sp>
    </p:spTree>
    <p:extLst>
      <p:ext uri="{BB962C8B-B14F-4D97-AF65-F5344CB8AC3E}">
        <p14:creationId xmlns:p14="http://schemas.microsoft.com/office/powerpoint/2010/main" val="374507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3</a:t>
            </a:fld>
            <a:endParaRPr lang="en-US"/>
          </a:p>
        </p:txBody>
      </p:sp>
    </p:spTree>
    <p:extLst>
      <p:ext uri="{BB962C8B-B14F-4D97-AF65-F5344CB8AC3E}">
        <p14:creationId xmlns:p14="http://schemas.microsoft.com/office/powerpoint/2010/main" val="134028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p>
          <a:p>
            <a:pPr marL="173422" indent="-173422">
              <a:buFont typeface="Arial,Sans-Serif"/>
              <a:buChar char="•"/>
            </a:pPr>
            <a:r>
              <a:rPr lang="en-US"/>
              <a:t>Extra topping: Utilize the student learning objectives you created to help build assessments that align to the learning domains and levels in your objectives.</a:t>
            </a:r>
            <a:endParaRPr lang="en-US">
              <a:cs typeface="Calibri" panose="020F0502020204030204"/>
            </a:endParaRPr>
          </a:p>
          <a:p>
            <a:pPr marL="173422" indent="-173422">
              <a:buFont typeface="Arial,Sans-Serif"/>
              <a:buChar char="•"/>
            </a:pPr>
            <a:r>
              <a:rPr lang="en-US"/>
              <a:t>You could</a:t>
            </a:r>
            <a:r>
              <a:rPr lang="en-US" b="1"/>
              <a:t> build upon prior conversation</a:t>
            </a:r>
            <a:r>
              <a:rPr lang="en-US"/>
              <a:t> to generate ideas for a course map or rubrics.</a:t>
            </a:r>
            <a:endParaRPr lang="en-US">
              <a:cs typeface="Calibri"/>
            </a:endParaRPr>
          </a:p>
          <a:p>
            <a:r>
              <a:rPr lang="en-US">
                <a:cs typeface="Calibri"/>
              </a:rPr>
              <a:t>For instance, I have an example I would like to demonstrate in real-time: </a:t>
            </a:r>
            <a:r>
              <a:rPr lang="en-US">
                <a:cs typeface="Calibri"/>
                <a:hlinkClick r:id="rId3"/>
              </a:rPr>
              <a:t>https://chat.openai.com/share/5e14569b-bde9-4d20-a3ad-eca731e52a9b</a:t>
            </a:r>
            <a:endParaRPr lang="en-US">
              <a:ea typeface="Calibri"/>
              <a:cs typeface="Calibri"/>
              <a:hlinkClick r:id="rId3"/>
            </a:endParaRPr>
          </a:p>
          <a:p>
            <a:endParaRPr lang="en-US">
              <a:ea typeface="Calibri"/>
              <a:cs typeface="Calibri"/>
            </a:endParaRPr>
          </a:p>
          <a:p>
            <a:endParaRPr lang="en-US" b="1">
              <a:ea typeface="Calibri" panose="020F0502020204030204"/>
              <a:cs typeface="Calibri"/>
            </a:endParaRPr>
          </a:p>
          <a:p>
            <a:endParaRPr lang="en-US">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30</a:t>
            </a:fld>
            <a:endParaRPr lang="en-US"/>
          </a:p>
        </p:txBody>
      </p:sp>
    </p:spTree>
    <p:extLst>
      <p:ext uri="{BB962C8B-B14F-4D97-AF65-F5344CB8AC3E}">
        <p14:creationId xmlns:p14="http://schemas.microsoft.com/office/powerpoint/2010/main" val="3657081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p>
          <a:p>
            <a:r>
              <a:rPr lang="en-US">
                <a:cs typeface="Calibri" panose="020F0502020204030204"/>
              </a:rPr>
              <a:t>The previous example talks about my next hack which is </a:t>
            </a:r>
            <a:r>
              <a:rPr lang="en-US"/>
              <a:t>rubrics: Rubrics serve as a valuable resource in the grading process, offering a framework that enhances student transparency and ensures uniformity especially when multiple graders are involved.</a:t>
            </a:r>
            <a:endParaRPr lang="en-US">
              <a:cs typeface="Calibri"/>
            </a:endParaRPr>
          </a:p>
          <a:p>
            <a:r>
              <a:rPr lang="en-US"/>
              <a:t>Why do we like rubrics? Having a rubric, students gain a clear understanding of the expectations and criteria against which their work will be evaluated, and that can foster a sense of fairness and accountability.</a:t>
            </a:r>
            <a:endParaRPr lang="en-US">
              <a:cs typeface="Calibri" panose="020F0502020204030204"/>
            </a:endParaRPr>
          </a:p>
          <a:p>
            <a:r>
              <a:rPr lang="en-US">
                <a:cs typeface="Calibri" panose="020F0502020204030204"/>
              </a:rPr>
              <a:t>Do I like creating rubrics? No! </a:t>
            </a:r>
            <a:endParaRPr lang="en-US"/>
          </a:p>
          <a:p>
            <a:r>
              <a:rPr lang="en-US"/>
              <a:t>With generative AI, you can use your assignment instructions to create a rubric as we saw in the previous example. </a:t>
            </a:r>
            <a:endParaRPr lang="en-US">
              <a:cs typeface="Calibri"/>
            </a:endParaRPr>
          </a:p>
          <a:p>
            <a:r>
              <a:rPr lang="en-US"/>
              <a:t>Imagine it's like giving the tool the "ingredients" to "cook up" a rubric that matches your assignments.</a:t>
            </a:r>
            <a:endParaRPr lang="en-US">
              <a:cs typeface="Calibri"/>
            </a:endParaRPr>
          </a:p>
          <a:p>
            <a:r>
              <a:rPr lang="en-US"/>
              <a:t>This way, you have a clear guide for grading, ensuring that assessment criteria is aligned with your teaching objectives.</a:t>
            </a:r>
            <a:endParaRPr lang="en-US">
              <a:cs typeface="Calibri"/>
            </a:endParaRPr>
          </a:p>
          <a:p>
            <a:r>
              <a:rPr lang="en-US"/>
              <a:t>By merging technology and pedagogy in this manner, you enhance the efficiency </a:t>
            </a:r>
            <a:r>
              <a:rPr lang="en-US" i="1"/>
              <a:t>and</a:t>
            </a:r>
            <a:r>
              <a:rPr lang="en-US"/>
              <a:t> effectiveness of your grading practices.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1222904-5DBC-4C3F-9042-424AE577B929}" type="slidenum">
              <a:rPr lang="en-US"/>
              <a:t>31</a:t>
            </a:fld>
            <a:endParaRPr lang="en-US"/>
          </a:p>
        </p:txBody>
      </p:sp>
    </p:spTree>
    <p:extLst>
      <p:ext uri="{BB962C8B-B14F-4D97-AF65-F5344CB8AC3E}">
        <p14:creationId xmlns:p14="http://schemas.microsoft.com/office/powerpoint/2010/main" val="3332043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cs typeface="Calibri"/>
            </a:endParaRPr>
          </a:p>
          <a:p>
            <a:r>
              <a:rPr lang="en-US">
                <a:cs typeface="Calibri"/>
              </a:rPr>
              <a:t>At the end of this ChatGPT conversation, you can review the rubric:</a:t>
            </a:r>
            <a:endParaRPr lang="en-US">
              <a:cs typeface="Calibri"/>
              <a:hlinkClick r:id="rId3"/>
            </a:endParaRPr>
          </a:p>
          <a:p>
            <a:r>
              <a:rPr lang="en-US" b="1">
                <a:cs typeface="Calibri"/>
              </a:rPr>
              <a:t>Link:</a:t>
            </a:r>
            <a:endParaRPr lang="en-US">
              <a:cs typeface="Calibri"/>
            </a:endParaRPr>
          </a:p>
          <a:p>
            <a:r>
              <a:rPr lang="en-US">
                <a:cs typeface="Calibri"/>
              </a:rPr>
              <a:t>With rubric https://chat.openai.com/share/8935b557-bfb3-497f-9e3b-f36e70c849a4</a:t>
            </a:r>
          </a:p>
          <a:p>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32</a:t>
            </a:fld>
            <a:endParaRPr lang="en-US"/>
          </a:p>
        </p:txBody>
      </p:sp>
    </p:spTree>
    <p:extLst>
      <p:ext uri="{BB962C8B-B14F-4D97-AF65-F5344CB8AC3E}">
        <p14:creationId xmlns:p14="http://schemas.microsoft.com/office/powerpoint/2010/main" val="37675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p>
          <a:p>
            <a:r>
              <a:rPr lang="en-US"/>
              <a:t>Often, crafting the format and getting all the details right takes time. Thankfully, generative AI tools (like ChatGPT) have lots of information about successful rubrics in their dataset—and they've trained on it to identify patterns that can be helpful to you.</a:t>
            </a:r>
            <a:endParaRPr lang="en-US">
              <a:cs typeface="Calibri" panose="020F0502020204030204"/>
            </a:endParaRPr>
          </a:p>
          <a:p>
            <a:r>
              <a:rPr lang="en-US"/>
              <a:t>Ask the tool for a rubric—and be sure to include specifics about what you're looking for when you make the request.</a:t>
            </a:r>
            <a:endParaRPr lang="en-US">
              <a:cs typeface="Calibri" panose="020F0502020204030204"/>
            </a:endParaRPr>
          </a:p>
          <a:p>
            <a:r>
              <a:rPr lang="en-US" b="1"/>
              <a:t>Bonus:</a:t>
            </a:r>
            <a:r>
              <a:rPr lang="en-US"/>
              <a:t> Ask it to format the rubric in a table for you; then, add the rubric to your Canvas course!</a:t>
            </a:r>
            <a:endParaRPr lang="en-US">
              <a:cs typeface="Calibri"/>
            </a:endParaRPr>
          </a:p>
          <a:p>
            <a:endParaRPr lang="en-US"/>
          </a:p>
          <a:p>
            <a:r>
              <a:rPr lang="en-US" b="1">
                <a:cs typeface="Calibri"/>
              </a:rPr>
              <a:t>Link:</a:t>
            </a:r>
            <a:r>
              <a:rPr lang="en-US">
                <a:cs typeface="Calibri"/>
              </a:rPr>
              <a:t> </a:t>
            </a:r>
            <a:r>
              <a:rPr lang="en-US">
                <a:hlinkClick r:id="rId3"/>
              </a:rPr>
              <a:t>https://digitallearning.northwestern.edu/article/2018/08/14/rubrics-make-grading-easier-and-faster</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1222904-5DBC-4C3F-9042-424AE577B929}" type="slidenum">
              <a:rPr lang="en-US"/>
              <a:t>33</a:t>
            </a:fld>
            <a:endParaRPr lang="en-US"/>
          </a:p>
        </p:txBody>
      </p:sp>
    </p:spTree>
    <p:extLst>
      <p:ext uri="{BB962C8B-B14F-4D97-AF65-F5344CB8AC3E}">
        <p14:creationId xmlns:p14="http://schemas.microsoft.com/office/powerpoint/2010/main" val="4219692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r>
              <a:rPr lang="en-US"/>
              <a:t>We'd like to share one hack for saving time by using generative AI when it comes to engaging students in course content.</a:t>
            </a:r>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34</a:t>
            </a:fld>
            <a:endParaRPr lang="en-US"/>
          </a:p>
        </p:txBody>
      </p:sp>
    </p:spTree>
    <p:extLst>
      <p:ext uri="{BB962C8B-B14F-4D97-AF65-F5344CB8AC3E}">
        <p14:creationId xmlns:p14="http://schemas.microsoft.com/office/powerpoint/2010/main" val="3783451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RACHEL: This hack of representing information in multiple ways is inspired by the UDL (or Universal Design for Learning) principle of "multiple means of representation."</a:t>
            </a:r>
          </a:p>
          <a:p>
            <a:r>
              <a:rPr lang="en-US">
                <a:cs typeface="Calibri"/>
              </a:rPr>
              <a:t>If you weren't able to join us last year for the UDL Practicum and would like to learn more about applying UDL principles for your instructional context, please check out the OER (or Open Educational Resource) at the link in the chat, which was developed by our colleagues in University Libraries and TLT.</a:t>
            </a:r>
          </a:p>
          <a:p>
            <a:pPr>
              <a:buFont typeface="Arial"/>
            </a:pPr>
            <a:r>
              <a:rPr lang="en-US" b="1">
                <a:cs typeface="Calibri"/>
              </a:rPr>
              <a:t>Link:</a:t>
            </a:r>
            <a:r>
              <a:rPr lang="en-US">
                <a:cs typeface="Calibri"/>
              </a:rPr>
              <a:t> </a:t>
            </a:r>
            <a:r>
              <a:rPr lang="en-US">
                <a:hlinkClick r:id="rId3"/>
              </a:rPr>
              <a:t>https://searle.northwestern.edu/resources/our-tools-guides/udl-oer.html</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1222904-5DBC-4C3F-9042-424AE577B929}" type="slidenum">
              <a:rPr lang="en-US"/>
              <a:t>35</a:t>
            </a:fld>
            <a:endParaRPr lang="en-US"/>
          </a:p>
        </p:txBody>
      </p:sp>
    </p:spTree>
    <p:extLst>
      <p:ext uri="{BB962C8B-B14F-4D97-AF65-F5344CB8AC3E}">
        <p14:creationId xmlns:p14="http://schemas.microsoft.com/office/powerpoint/2010/main" val="3979285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r>
              <a:rPr lang="en-US">
                <a:cs typeface="Calibri"/>
              </a:rPr>
              <a:t>This hack can be applied as far as converting speech-to-text and text-to-speech content.</a:t>
            </a:r>
          </a:p>
          <a:p>
            <a:r>
              <a:rPr lang="en-US">
                <a:cs typeface="Calibri"/>
              </a:rPr>
              <a:t>If you present information through mini-lectures or regularly record audio or video content for students, you can use generative AI tools to create live transcriptions.</a:t>
            </a:r>
          </a:p>
          <a:p>
            <a:r>
              <a:rPr lang="en-US">
                <a:cs typeface="Calibri"/>
              </a:rPr>
              <a:t>If you're like me and prefer to write your transcript verbatim, other tools can assist you with reading aloud.</a:t>
            </a:r>
          </a:p>
          <a:p>
            <a:r>
              <a:rPr lang="en-US">
                <a:cs typeface="Calibri"/>
              </a:rPr>
              <a:t>I'm sure many of us are already familiar with tools like Alexa (by Amazon), Google Assistant, and Siri (by Apple) that feature speech-to-text and text-to-speech technology.</a:t>
            </a:r>
          </a:p>
          <a:p>
            <a:r>
              <a:rPr lang="en-US">
                <a:cs typeface="Calibri"/>
              </a:rPr>
              <a:t>There are also many other tools you can use to save time with converting speech-to-text and text-to-speech that are specifically available to Northwestern faculty, staff, and students at no extra cost, which are highlighted here.</a:t>
            </a:r>
          </a:p>
          <a:p>
            <a:r>
              <a:rPr lang="en-US">
                <a:cs typeface="Calibri"/>
              </a:rPr>
              <a:t>Our colleague, Katie, who co-facilitated the first workshop on Monday, presented a demo on audio-based generative AI during a workshop by the Searle Center earlier this year.</a:t>
            </a:r>
          </a:p>
          <a:p>
            <a:r>
              <a:rPr lang="en-US"/>
              <a:t>If you're interested, please refer to the link in the chat for the guide we developed based on the demo.</a:t>
            </a:r>
            <a:endParaRPr lang="en-US">
              <a:cs typeface="Calibri"/>
            </a:endParaRPr>
          </a:p>
          <a:p>
            <a:r>
              <a:rPr lang="en-US" b="1"/>
              <a:t>Link:</a:t>
            </a:r>
            <a:r>
              <a:rPr lang="en-US"/>
              <a:t> </a:t>
            </a:r>
            <a:r>
              <a:rPr lang="en-US">
                <a:hlinkClick r:id="rId3"/>
              </a:rPr>
              <a:t>https://searle.northwestern.edu/resources/our-tools-guides/learning-teaching-guides/generative-ai-audiotools.html</a:t>
            </a:r>
            <a:endParaRPr lang="en-US"/>
          </a:p>
          <a:p>
            <a:r>
              <a:rPr lang="en-US"/>
              <a:t>In the demo,</a:t>
            </a:r>
            <a:r>
              <a:rPr lang="en-US">
                <a:cs typeface="Calibri"/>
              </a:rPr>
              <a:t> popular speech-to-text tools that can create timestamped transcripts from live and imported audio were shared, such as </a:t>
            </a:r>
            <a:r>
              <a:rPr lang="en-US" b="1">
                <a:cs typeface="Calibri"/>
              </a:rPr>
              <a:t>Otter.ai</a:t>
            </a:r>
            <a:r>
              <a:rPr lang="en-US">
                <a:cs typeface="Calibri"/>
              </a:rPr>
              <a:t> and </a:t>
            </a:r>
            <a:r>
              <a:rPr lang="en-US" b="1">
                <a:cs typeface="Calibri"/>
              </a:rPr>
              <a:t>Transcribe</a:t>
            </a:r>
            <a:r>
              <a:rPr lang="en-US">
                <a:cs typeface="Calibri"/>
              </a:rPr>
              <a:t>.</a:t>
            </a:r>
          </a:p>
          <a:p>
            <a:pPr marL="173422" indent="-173422">
              <a:buFont typeface="Arial"/>
              <a:buChar char="•"/>
            </a:pPr>
            <a:r>
              <a:rPr lang="en-US">
                <a:cs typeface="Calibri"/>
              </a:rPr>
              <a:t>Currently, Otter.ai is free but also provides priced plans for use.</a:t>
            </a:r>
          </a:p>
          <a:p>
            <a:pPr marL="173422" indent="-173422">
              <a:buFont typeface="Arial"/>
              <a:buChar char="•"/>
            </a:pPr>
            <a:r>
              <a:rPr lang="en-US">
                <a:cs typeface="Calibri"/>
              </a:rPr>
              <a:t>You can try Transcribe for free but regular use and additional features are available through monthly or annual memberships.</a:t>
            </a:r>
          </a:p>
          <a:p>
            <a:r>
              <a:rPr lang="en-US">
                <a:cs typeface="Calibri"/>
              </a:rPr>
              <a:t>Another honorable mention from the demo is a text-to-speech tool called </a:t>
            </a:r>
            <a:r>
              <a:rPr lang="en-US" b="1">
                <a:cs typeface="Calibri"/>
              </a:rPr>
              <a:t>Play.ht</a:t>
            </a:r>
            <a:r>
              <a:rPr lang="en-US">
                <a:cs typeface="Calibri"/>
              </a:rPr>
              <a:t>; there is a free version to try the tool with 2,500 words and one instant voice clone.</a:t>
            </a:r>
            <a:endParaRPr lang="en-US"/>
          </a:p>
          <a:p>
            <a:endParaRPr lang="en-US">
              <a:cs typeface="Calibri"/>
            </a:endParaRPr>
          </a:p>
          <a:p>
            <a:r>
              <a:rPr lang="en-US" b="1">
                <a:cs typeface="Calibri"/>
              </a:rPr>
              <a:t>Links:</a:t>
            </a:r>
          </a:p>
          <a:p>
            <a:pPr marL="173422" indent="-173422">
              <a:buFont typeface="Arial"/>
              <a:buChar char="•"/>
            </a:pPr>
            <a:r>
              <a:rPr lang="en-US">
                <a:hlinkClick r:id="rId4"/>
              </a:rPr>
              <a:t>https://otter.ai/</a:t>
            </a:r>
            <a:endParaRPr lang="en-US">
              <a:cs typeface="Calibri"/>
              <a:hlinkClick r:id="rId4"/>
            </a:endParaRPr>
          </a:p>
          <a:p>
            <a:pPr marL="173422" indent="-173422">
              <a:buFont typeface="Arial"/>
              <a:buChar char="•"/>
            </a:pPr>
            <a:r>
              <a:rPr lang="en-US">
                <a:hlinkClick r:id="rId5"/>
              </a:rPr>
              <a:t>https://transcribe.com/</a:t>
            </a:r>
            <a:endParaRPr lang="en-US"/>
          </a:p>
          <a:p>
            <a:pPr marL="173422" indent="-173422">
              <a:buFont typeface="Arial"/>
              <a:buChar char="•"/>
            </a:pPr>
            <a:r>
              <a:rPr lang="en-US">
                <a:hlinkClick r:id="rId6"/>
              </a:rPr>
              <a:t>https://play.ht/</a:t>
            </a:r>
            <a:endParaRPr lang="en-US"/>
          </a:p>
        </p:txBody>
      </p:sp>
      <p:sp>
        <p:nvSpPr>
          <p:cNvPr id="4" name="Slide Number Placeholder 3"/>
          <p:cNvSpPr>
            <a:spLocks noGrp="1"/>
          </p:cNvSpPr>
          <p:nvPr>
            <p:ph type="sldNum" sz="quarter" idx="5"/>
          </p:nvPr>
        </p:nvSpPr>
        <p:spPr/>
        <p:txBody>
          <a:bodyPr/>
          <a:lstStyle/>
          <a:p>
            <a:fld id="{A1222904-5DBC-4C3F-9042-424AE577B929}" type="slidenum">
              <a:rPr lang="en-US"/>
              <a:t>36</a:t>
            </a:fld>
            <a:endParaRPr lang="en-US"/>
          </a:p>
        </p:txBody>
      </p:sp>
    </p:spTree>
    <p:extLst>
      <p:ext uri="{BB962C8B-B14F-4D97-AF65-F5344CB8AC3E}">
        <p14:creationId xmlns:p14="http://schemas.microsoft.com/office/powerpoint/2010/main" val="849681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r>
              <a:rPr lang="en-US"/>
              <a:t>This hack can also be applied for converting text-to-image content.</a:t>
            </a:r>
            <a:endParaRPr lang="en-US">
              <a:cs typeface="Calibri"/>
            </a:endParaRPr>
          </a:p>
          <a:p>
            <a:r>
              <a:rPr lang="en-US"/>
              <a:t>Instructors can use generative AI to get free and customizable images for lectures or illustrating ideas.</a:t>
            </a:r>
            <a:endParaRPr lang="en-US">
              <a:cs typeface="Calibri"/>
            </a:endParaRPr>
          </a:p>
          <a:p>
            <a:r>
              <a:rPr lang="en-US">
                <a:cs typeface="Calibri"/>
              </a:rPr>
              <a:t>There are a few text-to-image tools you can considering using for free:</a:t>
            </a:r>
          </a:p>
          <a:p>
            <a:pPr marL="173422" indent="-173422">
              <a:buFont typeface="Arial"/>
              <a:buChar char="•"/>
            </a:pPr>
            <a:r>
              <a:rPr lang="en-US" b="1">
                <a:cs typeface="Calibri"/>
              </a:rPr>
              <a:t>Canva</a:t>
            </a:r>
            <a:r>
              <a:rPr lang="en-US">
                <a:cs typeface="Calibri"/>
              </a:rPr>
              <a:t> is a free to use online graphic design tool. You can create an account and access it </a:t>
            </a:r>
            <a:r>
              <a:rPr lang="en-US"/>
              <a:t>through the Northwestern SSO.</a:t>
            </a:r>
          </a:p>
          <a:p>
            <a:pPr marL="173422" indent="-173422">
              <a:buFont typeface="Arial"/>
              <a:buChar char="•"/>
            </a:pPr>
            <a:r>
              <a:rPr lang="en-US" b="1">
                <a:cs typeface="Calibri"/>
              </a:rPr>
              <a:t>Bing Image Creator</a:t>
            </a:r>
            <a:r>
              <a:rPr lang="en-US">
                <a:cs typeface="Calibri"/>
              </a:rPr>
              <a:t> a free online tool for creating images on Bing.</a:t>
            </a:r>
          </a:p>
          <a:p>
            <a:pPr marL="173422" indent="-173422">
              <a:buFont typeface="Arial"/>
              <a:buChar char="•"/>
            </a:pPr>
            <a:r>
              <a:rPr lang="en-US" b="1" err="1">
                <a:cs typeface="Calibri"/>
              </a:rPr>
              <a:t>Craiyon</a:t>
            </a:r>
            <a:r>
              <a:rPr lang="en-US">
                <a:cs typeface="Calibri"/>
              </a:rPr>
              <a:t> is a free image generator tool with options to upgrade to monthly or annual subscriptions.</a:t>
            </a:r>
          </a:p>
          <a:p>
            <a:pPr marL="173422" indent="-173422">
              <a:buFont typeface="Arial"/>
              <a:buChar char="•"/>
            </a:pPr>
            <a:r>
              <a:rPr lang="en-US">
                <a:cs typeface="Calibri"/>
              </a:rPr>
              <a:t>In May, Adobe released and integrated </a:t>
            </a:r>
            <a:r>
              <a:rPr lang="en-US" b="1">
                <a:cs typeface="Calibri"/>
              </a:rPr>
              <a:t>Firefly</a:t>
            </a:r>
            <a:r>
              <a:rPr lang="en-US">
                <a:cs typeface="Calibri"/>
              </a:rPr>
              <a:t> in Beta mode as a feature of Adobe Photoshop. This tool enables users to add, expand, or remove content from images non-destructively, using simple text prompts.</a:t>
            </a:r>
          </a:p>
          <a:p>
            <a:r>
              <a:rPr lang="en-US">
                <a:cs typeface="Calibri"/>
              </a:rPr>
              <a:t>As a side note, there is no longer a free trial for </a:t>
            </a:r>
            <a:r>
              <a:rPr lang="en-US" b="1">
                <a:cs typeface="Calibri"/>
              </a:rPr>
              <a:t>DALL-E 2</a:t>
            </a:r>
            <a:r>
              <a:rPr lang="en-US">
                <a:cs typeface="Calibri"/>
              </a:rPr>
              <a:t>, which </a:t>
            </a:r>
            <a:r>
              <a:rPr lang="en-US"/>
              <a:t>is a popular system that can create realistic images and art from a description in natural language.</a:t>
            </a:r>
            <a:endParaRPr lang="en-US">
              <a:cs typeface="Calibri"/>
            </a:endParaRPr>
          </a:p>
          <a:p>
            <a:endParaRPr lang="en-US">
              <a:cs typeface="Calibri"/>
            </a:endParaRPr>
          </a:p>
          <a:p>
            <a:r>
              <a:rPr lang="en-US" b="1">
                <a:cs typeface="Calibri"/>
              </a:rPr>
              <a:t>Links:</a:t>
            </a:r>
          </a:p>
          <a:p>
            <a:pPr marL="173422" indent="-173422">
              <a:buFont typeface="Arial"/>
              <a:buChar char="•"/>
            </a:pPr>
            <a:r>
              <a:rPr lang="en-US">
                <a:hlinkClick r:id="rId3"/>
              </a:rPr>
              <a:t>https://www.canva.com/</a:t>
            </a:r>
            <a:endParaRPr lang="en-US">
              <a:cs typeface="Calibri"/>
              <a:hlinkClick r:id="rId3"/>
            </a:endParaRPr>
          </a:p>
          <a:p>
            <a:pPr marL="173422" indent="-173422">
              <a:buFont typeface="Arial"/>
              <a:buChar char="•"/>
            </a:pPr>
            <a:r>
              <a:rPr lang="en-US">
                <a:hlinkClick r:id="rId4"/>
              </a:rPr>
              <a:t>https://www.bing.com/create</a:t>
            </a:r>
            <a:endParaRPr lang="en-US">
              <a:cs typeface="Calibri"/>
              <a:hlinkClick r:id="rId4"/>
            </a:endParaRPr>
          </a:p>
          <a:p>
            <a:pPr marL="173422" indent="-173422">
              <a:buFont typeface="Arial"/>
              <a:buChar char="•"/>
            </a:pPr>
            <a:r>
              <a:rPr lang="en-US">
                <a:hlinkClick r:id="rId5"/>
              </a:rPr>
              <a:t>https://www.craiyon.com/</a:t>
            </a:r>
            <a:endParaRPr lang="en-US">
              <a:cs typeface="Calibri"/>
              <a:hlinkClick r:id="rId5"/>
            </a:endParaRPr>
          </a:p>
          <a:p>
            <a:pPr marL="173422" indent="-173422">
              <a:buFont typeface="Arial"/>
              <a:buChar char="•"/>
            </a:pPr>
            <a:r>
              <a:rPr lang="en-US">
                <a:hlinkClick r:id="rId6"/>
              </a:rPr>
              <a:t>https://firefly.adobe.com/</a:t>
            </a:r>
            <a:endParaRPr lang="en-US"/>
          </a:p>
          <a:p>
            <a:pPr marL="173422" indent="-173422">
              <a:buFont typeface="Arial"/>
              <a:buChar char="•"/>
            </a:pPr>
            <a:r>
              <a:rPr lang="en-US">
                <a:hlinkClick r:id="rId7"/>
              </a:rPr>
              <a:t>https://openai.com/dall-e-2</a:t>
            </a:r>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37</a:t>
            </a:fld>
            <a:endParaRPr lang="en-US"/>
          </a:p>
        </p:txBody>
      </p:sp>
    </p:spTree>
    <p:extLst>
      <p:ext uri="{BB962C8B-B14F-4D97-AF65-F5344CB8AC3E}">
        <p14:creationId xmlns:p14="http://schemas.microsoft.com/office/powerpoint/2010/main" val="1129612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r>
              <a:rPr lang="en-US">
                <a:cs typeface="Calibri"/>
              </a:rPr>
              <a:t>Here is an example of how I saved by time using Canva to generate an image to represent a conceptual framework for a presentation.</a:t>
            </a:r>
          </a:p>
          <a:p>
            <a:r>
              <a:rPr lang="en-US">
                <a:cs typeface="Calibri"/>
              </a:rPr>
              <a:t>I searched for "Venn diagram," and came across the green image on the left.</a:t>
            </a:r>
          </a:p>
          <a:p>
            <a:r>
              <a:rPr lang="en-US">
                <a:cs typeface="Calibri"/>
              </a:rPr>
              <a:t>Then, I made some edits by changing the text and selecting objects and using the toolbar to format the different components (like the color of the circles and background) to suit my needs.</a:t>
            </a:r>
          </a:p>
        </p:txBody>
      </p:sp>
      <p:sp>
        <p:nvSpPr>
          <p:cNvPr id="4" name="Slide Number Placeholder 3"/>
          <p:cNvSpPr>
            <a:spLocks noGrp="1"/>
          </p:cNvSpPr>
          <p:nvPr>
            <p:ph type="sldNum" sz="quarter" idx="5"/>
          </p:nvPr>
        </p:nvSpPr>
        <p:spPr/>
        <p:txBody>
          <a:bodyPr/>
          <a:lstStyle/>
          <a:p>
            <a:fld id="{A1222904-5DBC-4C3F-9042-424AE577B929}" type="slidenum">
              <a:rPr lang="en-US"/>
              <a:t>38</a:t>
            </a:fld>
            <a:endParaRPr lang="en-US"/>
          </a:p>
        </p:txBody>
      </p:sp>
    </p:spTree>
    <p:extLst>
      <p:ext uri="{BB962C8B-B14F-4D97-AF65-F5344CB8AC3E}">
        <p14:creationId xmlns:p14="http://schemas.microsoft.com/office/powerpoint/2010/main" val="1965983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r>
              <a:rPr lang="en-US">
                <a:cs typeface="Calibri"/>
              </a:rPr>
              <a:t>It's important to consider the following when using any of the tools we've mentioned for the purpose of representing information in multiple ways:</a:t>
            </a:r>
          </a:p>
          <a:p>
            <a:pPr marL="173422" indent="-173422">
              <a:buFont typeface="Arial"/>
              <a:buChar char="•"/>
            </a:pPr>
            <a:r>
              <a:rPr lang="en-US"/>
              <a:t>As a subject matter expert, you</a:t>
            </a:r>
            <a:r>
              <a:rPr lang="en-US">
                <a:cs typeface="Calibri"/>
              </a:rPr>
              <a:t> may need to correct the spelling of field-specific terminology for speech-to-text tools or note any mispronunciation for text-to-speech tools.</a:t>
            </a:r>
          </a:p>
          <a:p>
            <a:pPr marL="173422" indent="-173422">
              <a:buFont typeface="Arial"/>
              <a:buChar char="•"/>
            </a:pPr>
            <a:r>
              <a:rPr lang="en-US">
                <a:cs typeface="Calibri"/>
              </a:rPr>
              <a:t>Review transcripts for accuracy when using speech-to-text tools.</a:t>
            </a:r>
          </a:p>
          <a:p>
            <a:pPr marL="173422" indent="-173422">
              <a:buFont typeface="Arial"/>
              <a:buChar char="•"/>
            </a:pPr>
            <a:r>
              <a:rPr lang="en-US">
                <a:cs typeface="Calibri"/>
              </a:rPr>
              <a:t>When using text-to-speech tools, be playful </a:t>
            </a:r>
            <a:r>
              <a:rPr lang="en-US" i="1">
                <a:cs typeface="Calibri"/>
              </a:rPr>
              <a:t>and</a:t>
            </a:r>
            <a:r>
              <a:rPr lang="en-US">
                <a:cs typeface="Calibri"/>
              </a:rPr>
              <a:t> mindful of tone, as well as aware that there may be limitations for voices and languages.</a:t>
            </a:r>
          </a:p>
          <a:p>
            <a:pPr marL="173422" indent="-173422">
              <a:buFont typeface="Arial"/>
              <a:buChar char="•"/>
            </a:pPr>
            <a:r>
              <a:rPr lang="en-US">
                <a:cs typeface="Calibri"/>
              </a:rPr>
              <a:t>Algorithms for generating images can be biased—so, if you're searching for something specific or interested in including intentionally and thoughtfully diverse representation of people and places, try clarifying your prompts.</a:t>
            </a:r>
          </a:p>
          <a:p>
            <a:endParaRPr lang="en-US">
              <a:cs typeface="Calibri"/>
            </a:endParaRPr>
          </a:p>
          <a:p>
            <a:r>
              <a:rPr lang="en-US" b="1">
                <a:cs typeface="Calibri"/>
              </a:rPr>
              <a:t>Link:</a:t>
            </a:r>
            <a:r>
              <a:rPr lang="en-US">
                <a:cs typeface="Calibri"/>
              </a:rPr>
              <a:t> </a:t>
            </a:r>
            <a:r>
              <a:rPr lang="en-US">
                <a:hlinkClick r:id="rId3"/>
              </a:rPr>
              <a:t>https://searle.northwestern.edu/resources/our-tools-guides/learning-teaching-guides/generative-ai-audiotools.html</a:t>
            </a:r>
            <a:endParaRPr lang="en-US">
              <a:cs typeface="Calibri"/>
              <a:hlinkClick r:id="" action="ppaction://noaction"/>
            </a:endParaRPr>
          </a:p>
        </p:txBody>
      </p:sp>
      <p:sp>
        <p:nvSpPr>
          <p:cNvPr id="4" name="Slide Number Placeholder 3"/>
          <p:cNvSpPr>
            <a:spLocks noGrp="1"/>
          </p:cNvSpPr>
          <p:nvPr>
            <p:ph type="sldNum" sz="quarter" idx="5"/>
          </p:nvPr>
        </p:nvSpPr>
        <p:spPr/>
        <p:txBody>
          <a:bodyPr/>
          <a:lstStyle/>
          <a:p>
            <a:fld id="{A1222904-5DBC-4C3F-9042-424AE577B929}" type="slidenum">
              <a:rPr lang="en-US"/>
              <a:t>39</a:t>
            </a:fld>
            <a:endParaRPr lang="en-US"/>
          </a:p>
        </p:txBody>
      </p:sp>
    </p:spTree>
    <p:extLst>
      <p:ext uri="{BB962C8B-B14F-4D97-AF65-F5344CB8AC3E}">
        <p14:creationId xmlns:p14="http://schemas.microsoft.com/office/powerpoint/2010/main" val="493516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How familiar are you with using generative AI?</a:t>
            </a:r>
          </a:p>
          <a:p>
            <a:r>
              <a:rPr lang="en-US"/>
              <a:t>https://www.polleverywhere.com/multiple_choice_polls/kQ66cir17oNlDyvEXqIhC?state=opened&amp;flow=Default&amp;onscreen=persist</a:t>
            </a:r>
          </a:p>
        </p:txBody>
      </p:sp>
      <p:sp>
        <p:nvSpPr>
          <p:cNvPr id="4" name="Slide Number Placeholder 3"/>
          <p:cNvSpPr>
            <a:spLocks noGrp="1"/>
          </p:cNvSpPr>
          <p:nvPr>
            <p:ph type="sldNum" sz="quarter" idx="5"/>
          </p:nvPr>
        </p:nvSpPr>
        <p:spPr/>
        <p:txBody>
          <a:bodyPr/>
          <a:lstStyle/>
          <a:p>
            <a:fld id="{A1222904-5DBC-4C3F-9042-424AE577B929}" type="slidenum">
              <a:rPr lang="en-US" smtClean="0"/>
              <a:t>4</a:t>
            </a:fld>
            <a:endParaRPr lang="en-US"/>
          </a:p>
        </p:txBody>
      </p:sp>
    </p:spTree>
    <p:extLst>
      <p:ext uri="{BB962C8B-B14F-4D97-AF65-F5344CB8AC3E}">
        <p14:creationId xmlns:p14="http://schemas.microsoft.com/office/powerpoint/2010/main" val="1504465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ANNA</a:t>
            </a:r>
            <a:endParaRPr lang="en-US"/>
          </a:p>
        </p:txBody>
      </p:sp>
      <p:sp>
        <p:nvSpPr>
          <p:cNvPr id="4" name="Slide Number Placeholder 3"/>
          <p:cNvSpPr>
            <a:spLocks noGrp="1"/>
          </p:cNvSpPr>
          <p:nvPr>
            <p:ph type="sldNum" sz="quarter" idx="5"/>
          </p:nvPr>
        </p:nvSpPr>
        <p:spPr/>
        <p:txBody>
          <a:bodyPr/>
          <a:lstStyle/>
          <a:p>
            <a:fld id="{A1222904-5DBC-4C3F-9042-424AE577B929}" type="slidenum">
              <a:rPr lang="en-US"/>
              <a:t>40</a:t>
            </a:fld>
            <a:endParaRPr lang="en-US"/>
          </a:p>
        </p:txBody>
      </p:sp>
    </p:spTree>
    <p:extLst>
      <p:ext uri="{BB962C8B-B14F-4D97-AF65-F5344CB8AC3E}">
        <p14:creationId xmlns:p14="http://schemas.microsoft.com/office/powerpoint/2010/main" val="2889490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cs typeface="Calibri"/>
            </a:endParaRPr>
          </a:p>
          <a:p>
            <a:r>
              <a:rPr lang="en-US"/>
              <a:t>One way to save time is curating automated content by using generative AI to gather, filter, and present relevant information from various sources on a specific topic, such as technology in education.</a:t>
            </a:r>
            <a:endParaRPr lang="en-US">
              <a:cs typeface="Calibri"/>
            </a:endParaRPr>
          </a:p>
          <a:p>
            <a:r>
              <a:rPr lang="en-US"/>
              <a:t>This approach allows to efficiently stay updated with the latest developments, research, and trends without having to manually search through a multitude of sources.</a:t>
            </a:r>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41</a:t>
            </a:fld>
            <a:endParaRPr lang="en-US"/>
          </a:p>
        </p:txBody>
      </p:sp>
    </p:spTree>
    <p:extLst>
      <p:ext uri="{BB962C8B-B14F-4D97-AF65-F5344CB8AC3E}">
        <p14:creationId xmlns:p14="http://schemas.microsoft.com/office/powerpoint/2010/main" val="3199216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p>
          <a:p>
            <a:r>
              <a:rPr lang="en-US"/>
              <a:t>If you are looking for a way to save time and improve your content curation, then automating content curation tools is a great option.</a:t>
            </a:r>
            <a:endParaRPr lang="en-US">
              <a:cs typeface="Calibri"/>
            </a:endParaRPr>
          </a:p>
          <a:p>
            <a:r>
              <a:rPr lang="en-US"/>
              <a:t>There are many different tools available, so you can find one that fits your needs and budget.</a:t>
            </a:r>
            <a:endParaRPr lang="en-US">
              <a:cs typeface="Calibri"/>
            </a:endParaRPr>
          </a:p>
          <a:p>
            <a:endParaRPr lang="en-US"/>
          </a:p>
          <a:p>
            <a:r>
              <a:rPr lang="en-US"/>
              <a:t>Here are some of the best content curation tools that offer automation features:</a:t>
            </a:r>
            <a:endParaRPr lang="en-US">
              <a:cs typeface="Calibri"/>
            </a:endParaRPr>
          </a:p>
          <a:p>
            <a:pPr marL="173355" indent="-173355">
              <a:buFont typeface="Arial,Sans-Serif"/>
              <a:buChar char="•"/>
            </a:pPr>
            <a:r>
              <a:rPr lang="en-US" b="1"/>
              <a:t>Feedly:</a:t>
            </a:r>
            <a:r>
              <a:rPr lang="en-US"/>
              <a:t> Feedly is a popular RSS reader that offers a variety of automation features. You can create rules to filter content, automatically add content to folders, and even automatically share content on social media.</a:t>
            </a:r>
            <a:endParaRPr lang="en-US">
              <a:cs typeface="Calibri"/>
            </a:endParaRPr>
          </a:p>
          <a:p>
            <a:pPr marL="173355" indent="-173355">
              <a:buFont typeface="Arial,Sans-Serif"/>
              <a:buChar char="•"/>
            </a:pPr>
            <a:r>
              <a:rPr lang="en-US" b="1" err="1"/>
              <a:t>UpContent</a:t>
            </a:r>
            <a:r>
              <a:rPr lang="en-US" b="1"/>
              <a:t>:</a:t>
            </a:r>
            <a:r>
              <a:rPr lang="en-US"/>
              <a:t> </a:t>
            </a:r>
            <a:r>
              <a:rPr lang="en-US" err="1"/>
              <a:t>UpContent</a:t>
            </a:r>
            <a:r>
              <a:rPr lang="en-US"/>
              <a:t> is a content curation tool that helps you find and share high-quality content from around the web. You can create custom feeds based on your interests and </a:t>
            </a:r>
            <a:r>
              <a:rPr lang="en-US" err="1"/>
              <a:t>UpContent</a:t>
            </a:r>
            <a:r>
              <a:rPr lang="en-US"/>
              <a:t> will automatically curate content for you.</a:t>
            </a:r>
            <a:endParaRPr lang="en-US">
              <a:cs typeface="Calibri"/>
            </a:endParaRPr>
          </a:p>
          <a:p>
            <a:pPr marL="173355" indent="-173355">
              <a:buFont typeface="Arial,Sans-Serif"/>
              <a:buChar char="•"/>
            </a:pPr>
            <a:r>
              <a:rPr lang="en-US" b="1">
                <a:cs typeface="Calibri" panose="020F0502020204030204"/>
              </a:rPr>
              <a:t>Poe:</a:t>
            </a:r>
            <a:r>
              <a:rPr lang="en-US">
                <a:cs typeface="Calibri" panose="020F0502020204030204"/>
              </a:rPr>
              <a:t> Poe is an artificial intelligence platform developed by OpenAI. It is named after Edgar Allan Poe, the poet. Poe.com AI leverages advanced natural language processing techniques, including OpenAI's GPT-3.5 model, to generate human-like text and engage in interactive conversation.</a:t>
            </a:r>
          </a:p>
          <a:p>
            <a:endParaRPr lang="en-US">
              <a:cs typeface="Calibri" panose="020F0502020204030204"/>
            </a:endParaRPr>
          </a:p>
          <a:p>
            <a:pPr>
              <a:buFont typeface="Arial,Sans-Serif"/>
            </a:pPr>
            <a:r>
              <a:rPr lang="en-US" b="1">
                <a:cs typeface="Calibri" panose="020F0502020204030204"/>
              </a:rPr>
              <a:t>Link: </a:t>
            </a:r>
            <a:r>
              <a:rPr lang="en-US">
                <a:hlinkClick r:id="rId3"/>
              </a:rPr>
              <a:t>https://docs.google.com/document/d/1CMFqkjcqO8bOcmP1MOWwZp3C_lU5_DH2gl9YP0_pG2M/edit?usp=sharing</a:t>
            </a:r>
            <a:endParaRPr lang="en-US">
              <a:cs typeface="Calibri"/>
              <a:hlinkClick r:id="" action="ppaction://noaction"/>
            </a:endParaRPr>
          </a:p>
          <a:p>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42</a:t>
            </a:fld>
            <a:endParaRPr lang="en-US"/>
          </a:p>
        </p:txBody>
      </p:sp>
    </p:spTree>
    <p:extLst>
      <p:ext uri="{BB962C8B-B14F-4D97-AF65-F5344CB8AC3E}">
        <p14:creationId xmlns:p14="http://schemas.microsoft.com/office/powerpoint/2010/main" val="3615667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a:p>
            <a:endParaRPr lang="en-US"/>
          </a:p>
          <a:p>
            <a:pPr marL="173355" indent="-173355">
              <a:buFont typeface="Arial,Sans-Serif"/>
              <a:buChar char="•"/>
            </a:pPr>
            <a:r>
              <a:rPr lang="en-US" b="1"/>
              <a:t>Use relevant keywords and hashtags.</a:t>
            </a:r>
            <a:r>
              <a:rPr lang="en-US"/>
              <a:t> When you're curating content, use relevant keywords and hashtags. This will increase the visibility of your curated content and help you reach a wider audience.</a:t>
            </a:r>
            <a:endParaRPr lang="en-US">
              <a:cs typeface="Calibri"/>
            </a:endParaRPr>
          </a:p>
          <a:p>
            <a:pPr marL="173355" indent="-173355">
              <a:buFont typeface="Arial,Sans-Serif"/>
              <a:buChar char="•"/>
            </a:pPr>
            <a:r>
              <a:rPr lang="en-US" b="1"/>
              <a:t>Track your results.</a:t>
            </a:r>
            <a:r>
              <a:rPr lang="en-US"/>
              <a:t> It's important to track your results so that you can see what's working and what's not. This will help you improve your content curation strategy over time.</a:t>
            </a:r>
            <a:endParaRPr lang="en-US">
              <a:cs typeface="Calibri"/>
            </a:endParaRPr>
          </a:p>
          <a:p>
            <a:pPr marL="173355" indent="-173355">
              <a:buFont typeface="Arial,Sans-Serif"/>
              <a:buChar char="•"/>
            </a:pPr>
            <a:r>
              <a:rPr lang="en-US" b="1"/>
              <a:t>Be patient.</a:t>
            </a:r>
            <a:r>
              <a:rPr lang="en-US"/>
              <a:t> Content curation takes time and effort. Don't expect to see results overnight. Just keep at it and you'll eventually start to see results.</a:t>
            </a:r>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43</a:t>
            </a:fld>
            <a:endParaRPr lang="en-US"/>
          </a:p>
        </p:txBody>
      </p:sp>
    </p:spTree>
    <p:extLst>
      <p:ext uri="{BB962C8B-B14F-4D97-AF65-F5344CB8AC3E}">
        <p14:creationId xmlns:p14="http://schemas.microsoft.com/office/powerpoint/2010/main" val="4042147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For the next 10 minutes or so, we'd like to welcome everyone to participate in individual reflection as a working break.</a:t>
            </a:r>
          </a:p>
        </p:txBody>
      </p:sp>
      <p:sp>
        <p:nvSpPr>
          <p:cNvPr id="4" name="Slide Number Placeholder 3"/>
          <p:cNvSpPr>
            <a:spLocks noGrp="1"/>
          </p:cNvSpPr>
          <p:nvPr>
            <p:ph type="sldNum" sz="quarter" idx="5"/>
          </p:nvPr>
        </p:nvSpPr>
        <p:spPr/>
        <p:txBody>
          <a:bodyPr/>
          <a:lstStyle/>
          <a:p>
            <a:fld id="{A1222904-5DBC-4C3F-9042-424AE577B929}" type="slidenum">
              <a:rPr lang="en-US"/>
              <a:t>44</a:t>
            </a:fld>
            <a:endParaRPr lang="en-US"/>
          </a:p>
        </p:txBody>
      </p:sp>
    </p:spTree>
    <p:extLst>
      <p:ext uri="{BB962C8B-B14F-4D97-AF65-F5344CB8AC3E}">
        <p14:creationId xmlns:p14="http://schemas.microsoft.com/office/powerpoint/2010/main" val="1495446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During this time, we'd like to ask you to go to a Google Doc, which we'll share a link to in the chat soon. - https://</a:t>
            </a:r>
            <a:r>
              <a:rPr lang="en-US" dirty="0" err="1">
                <a:cs typeface="Calibri"/>
              </a:rPr>
              <a:t>docs.google.com</a:t>
            </a:r>
            <a:r>
              <a:rPr lang="en-US" dirty="0">
                <a:cs typeface="Calibri"/>
              </a:rPr>
              <a:t>/document/d/1j9Y0jUAsjPjo7HhqRzLidBP9c87oPM8XJRQFNz_eFa8/</a:t>
            </a:r>
            <a:r>
              <a:rPr lang="en-US" dirty="0" err="1">
                <a:cs typeface="Calibri"/>
              </a:rPr>
              <a:t>edit?usp</a:t>
            </a:r>
            <a:r>
              <a:rPr lang="en-US" dirty="0">
                <a:cs typeface="Calibri"/>
              </a:rPr>
              <a:t>=sharing</a:t>
            </a:r>
          </a:p>
          <a:p>
            <a:r>
              <a:rPr lang="en-US" dirty="0">
                <a:cs typeface="Calibri"/>
              </a:rPr>
              <a:t>The instructions are included at the top of the document, so once you open it, please:</a:t>
            </a:r>
          </a:p>
          <a:p>
            <a:pPr marL="173422" indent="-173422">
              <a:buFont typeface="Arial"/>
              <a:buChar char="•"/>
            </a:pPr>
            <a:r>
              <a:rPr lang="en-US" dirty="0"/>
              <a:t>Think of a course you would like to save time teaching using generative AI (and if you do not teach, think of an academic project that you would like to save time leading).</a:t>
            </a:r>
            <a:endParaRPr lang="en-US" dirty="0">
              <a:cs typeface="Calibri" panose="020F0502020204030204"/>
            </a:endParaRPr>
          </a:p>
          <a:p>
            <a:pPr marL="173422" indent="-173422">
              <a:buFont typeface="Arial"/>
              <a:buChar char="•"/>
            </a:pPr>
            <a:r>
              <a:rPr lang="en-US" dirty="0"/>
              <a:t>Find a blank line or row and fill it out, including:</a:t>
            </a:r>
            <a:endParaRPr lang="en-US" dirty="0">
              <a:cs typeface="Calibri"/>
            </a:endParaRPr>
          </a:p>
          <a:p>
            <a:pPr marL="635879" lvl="1" indent="-173422">
              <a:buFont typeface="Arial"/>
              <a:buChar char="•"/>
            </a:pPr>
            <a:r>
              <a:rPr lang="en-US" dirty="0"/>
              <a:t>A description of your </a:t>
            </a:r>
            <a:r>
              <a:rPr lang="en-US" b="1" dirty="0"/>
              <a:t>instructional context</a:t>
            </a:r>
            <a:r>
              <a:rPr lang="en-US" dirty="0"/>
              <a:t> for the course (or project) in mind—such as the academic discipline or field, class size, or location (as in whether it's online, hybrid, or in-person);</a:t>
            </a:r>
            <a:endParaRPr lang="en-US" dirty="0">
              <a:cs typeface="Calibri"/>
            </a:endParaRPr>
          </a:p>
          <a:p>
            <a:pPr marL="635879" lvl="1" indent="-173422">
              <a:buFont typeface="Arial"/>
              <a:buChar char="•"/>
            </a:pPr>
            <a:r>
              <a:rPr lang="en-US" dirty="0"/>
              <a:t>Choose one </a:t>
            </a:r>
            <a:r>
              <a:rPr lang="en-US" b="1" dirty="0"/>
              <a:t>hack</a:t>
            </a:r>
            <a:r>
              <a:rPr lang="en-US" dirty="0"/>
              <a:t> as a way to save time;</a:t>
            </a:r>
            <a:endParaRPr lang="en-US" dirty="0">
              <a:cs typeface="Calibri" panose="020F0502020204030204"/>
            </a:endParaRPr>
          </a:p>
          <a:p>
            <a:pPr marL="635879" lvl="1" indent="-173422">
              <a:buFont typeface="Arial"/>
              <a:buChar char="•"/>
            </a:pPr>
            <a:r>
              <a:rPr lang="en-US" dirty="0"/>
              <a:t>And imagine how to implement it in your course (or project) and share your </a:t>
            </a:r>
            <a:r>
              <a:rPr lang="en-US" b="1" dirty="0"/>
              <a:t>reflection notes</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45</a:t>
            </a:fld>
            <a:endParaRPr lang="en-US"/>
          </a:p>
        </p:txBody>
      </p:sp>
    </p:spTree>
    <p:extLst>
      <p:ext uri="{BB962C8B-B14F-4D97-AF65-F5344CB8AC3E}">
        <p14:creationId xmlns:p14="http://schemas.microsoft.com/office/powerpoint/2010/main" val="737008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(Eun)</a:t>
            </a:r>
          </a:p>
          <a:p>
            <a:endParaRPr lang="en-US">
              <a:cs typeface="Calibri"/>
            </a:endParaRPr>
          </a:p>
          <a:p>
            <a:r>
              <a:rPr lang="en-US">
                <a:cs typeface="Calibri"/>
              </a:rPr>
              <a:t>Here is the list of the seven hacks we presented, which are organized within the area that folks indicated what they spend </a:t>
            </a:r>
            <a:r>
              <a:rPr lang="en-US" i="1">
                <a:cs typeface="Calibri"/>
              </a:rPr>
              <a:t>extra</a:t>
            </a:r>
            <a:r>
              <a:rPr lang="en-US">
                <a:cs typeface="Calibri"/>
              </a:rPr>
              <a:t> or </a:t>
            </a:r>
            <a:r>
              <a:rPr lang="en-US" i="1">
                <a:cs typeface="Calibri"/>
              </a:rPr>
              <a:t>excessive</a:t>
            </a:r>
            <a:r>
              <a:rPr lang="en-US">
                <a:cs typeface="Calibri"/>
              </a:rPr>
              <a:t> time when it comes to teaching from the earlier Zoom poll.</a:t>
            </a:r>
          </a:p>
          <a:p>
            <a:r>
              <a:rPr lang="en-US">
                <a:cs typeface="Calibri"/>
              </a:rPr>
              <a:t>This list is included as a key at the top of the document for your reference.</a:t>
            </a:r>
          </a:p>
          <a:p>
            <a:r>
              <a:rPr lang="en-US">
                <a:cs typeface="Calibri"/>
              </a:rPr>
              <a:t>And without further ado, here is the link to the Google Doc for you to use to individually reflect.</a:t>
            </a:r>
          </a:p>
          <a:p>
            <a:r>
              <a:rPr lang="en-US" b="1"/>
              <a:t>Link:</a:t>
            </a:r>
            <a:r>
              <a:rPr lang="en-US"/>
              <a:t> https://docs.google.com/document/d/1j9Y0jUAsjPjo7HhqRzLidBP9c87oPM8XJRQFNz_eFa8/edit?usp=sharing</a:t>
            </a:r>
          </a:p>
          <a:p>
            <a:r>
              <a:rPr lang="en-US">
                <a:cs typeface="Calibri" panose="020F0502020204030204"/>
              </a:rPr>
              <a:t>Again, we consider this individual reflection time as a working break.</a:t>
            </a:r>
          </a:p>
          <a:p>
            <a:r>
              <a:rPr lang="en-US">
                <a:cs typeface="Calibri" panose="020F0502020204030204"/>
              </a:rPr>
              <a:t>And we know we just talked a lot at you.</a:t>
            </a:r>
            <a:endParaRPr lang="en-US" i="1">
              <a:cs typeface="Calibri"/>
            </a:endParaRPr>
          </a:p>
          <a:p>
            <a:r>
              <a:rPr lang="en-US">
                <a:cs typeface="Calibri"/>
              </a:rPr>
              <a:t>So, you're welcome to use as little or as much of the next 10 minutes you need to reflect or just process everything.</a:t>
            </a:r>
            <a:endParaRPr lang="en-US" i="1">
              <a:cs typeface="Calibri"/>
            </a:endParaRPr>
          </a:p>
          <a:p>
            <a:r>
              <a:rPr lang="en-US">
                <a:cs typeface="Calibri"/>
              </a:rPr>
              <a:t>With any remaining time, you can find another blank row and fill it out for another course (or project) or another hack to apply for the same course (or project) you're reflecting on.</a:t>
            </a:r>
          </a:p>
          <a:p>
            <a:r>
              <a:rPr lang="en-US">
                <a:cs typeface="Calibri"/>
              </a:rPr>
              <a:t>It's also perfectly okay to take time for some self-care—stay hydrated with some water or tea, stretch and move around, or take some deep breaths and pause.</a:t>
            </a:r>
          </a:p>
          <a:p>
            <a:r>
              <a:rPr lang="en-US">
                <a:cs typeface="Calibri"/>
              </a:rPr>
              <a:t>We'll give everyone a time check when there are five minutes remaining and one minute left.</a:t>
            </a:r>
          </a:p>
          <a:p>
            <a:endParaRPr lang="en-US">
              <a:cs typeface="Calibri"/>
            </a:endParaRPr>
          </a:p>
          <a:p>
            <a:r>
              <a:rPr lang="en-US">
                <a:cs typeface="Calibri"/>
              </a:rPr>
              <a:t>…</a:t>
            </a:r>
          </a:p>
          <a:p>
            <a:endParaRPr lang="en-US">
              <a:cs typeface="Calibri"/>
            </a:endParaRPr>
          </a:p>
          <a:p>
            <a:r>
              <a:rPr lang="en-US">
                <a:cs typeface="Calibri"/>
              </a:rPr>
              <a:t>There are 5 minutes remaining!</a:t>
            </a:r>
          </a:p>
          <a:p>
            <a:endParaRPr lang="en-US">
              <a:cs typeface="Calibri"/>
            </a:endParaRPr>
          </a:p>
          <a:p>
            <a:r>
              <a:rPr lang="en-US">
                <a:cs typeface="Calibri"/>
              </a:rPr>
              <a:t>…</a:t>
            </a:r>
          </a:p>
          <a:p>
            <a:endParaRPr lang="en-US">
              <a:cs typeface="Calibri"/>
            </a:endParaRPr>
          </a:p>
          <a:p>
            <a:r>
              <a:rPr lang="en-US">
                <a:cs typeface="Calibri"/>
              </a:rPr>
              <a:t>You have 1 minute left!</a:t>
            </a:r>
          </a:p>
          <a:p>
            <a:endParaRPr lang="en-US">
              <a:cs typeface="Calibri"/>
            </a:endParaRPr>
          </a:p>
          <a:p>
            <a:r>
              <a:rPr lang="en-US">
                <a:cs typeface="Calibri"/>
              </a:rPr>
              <a:t>…</a:t>
            </a:r>
          </a:p>
          <a:p>
            <a:endParaRPr lang="en-US">
              <a:cs typeface="Calibri"/>
            </a:endParaRPr>
          </a:p>
          <a:p>
            <a:r>
              <a:rPr lang="en-US">
                <a:cs typeface="Calibri"/>
              </a:rPr>
              <a:t>Thank you for engaging in this working break and adding to the Google Doc!</a:t>
            </a:r>
          </a:p>
          <a:p>
            <a:r>
              <a:rPr lang="en-US">
                <a:cs typeface="Calibri"/>
              </a:rPr>
              <a:t>We hope that you found this time for individual reflection useful.</a:t>
            </a:r>
            <a:endParaRPr lang="en-US"/>
          </a:p>
        </p:txBody>
      </p:sp>
      <p:sp>
        <p:nvSpPr>
          <p:cNvPr id="4" name="Slide Number Placeholder 3"/>
          <p:cNvSpPr>
            <a:spLocks noGrp="1"/>
          </p:cNvSpPr>
          <p:nvPr>
            <p:ph type="sldNum" sz="quarter" idx="5"/>
          </p:nvPr>
        </p:nvSpPr>
        <p:spPr/>
        <p:txBody>
          <a:bodyPr/>
          <a:lstStyle/>
          <a:p>
            <a:fld id="{A1222904-5DBC-4C3F-9042-424AE577B929}" type="slidenum">
              <a:rPr lang="en-US"/>
              <a:t>47</a:t>
            </a:fld>
            <a:endParaRPr lang="en-US"/>
          </a:p>
        </p:txBody>
      </p:sp>
    </p:spTree>
    <p:extLst>
      <p:ext uri="{BB962C8B-B14F-4D97-AF65-F5344CB8AC3E}">
        <p14:creationId xmlns:p14="http://schemas.microsoft.com/office/powerpoint/2010/main" val="2589280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Now, we'd like to share the rest of the time with everyone for some discussion with one or two other colleagues in randomly assigned breakout rooms.</a:t>
            </a:r>
          </a:p>
        </p:txBody>
      </p:sp>
      <p:sp>
        <p:nvSpPr>
          <p:cNvPr id="4" name="Slide Number Placeholder 3"/>
          <p:cNvSpPr>
            <a:spLocks noGrp="1"/>
          </p:cNvSpPr>
          <p:nvPr>
            <p:ph type="sldNum" sz="quarter" idx="5"/>
          </p:nvPr>
        </p:nvSpPr>
        <p:spPr/>
        <p:txBody>
          <a:bodyPr/>
          <a:lstStyle/>
          <a:p>
            <a:fld id="{A1222904-5DBC-4C3F-9042-424AE577B929}" type="slidenum">
              <a:rPr lang="en-US"/>
              <a:t>48</a:t>
            </a:fld>
            <a:endParaRPr lang="en-US"/>
          </a:p>
        </p:txBody>
      </p:sp>
    </p:spTree>
    <p:extLst>
      <p:ext uri="{BB962C8B-B14F-4D97-AF65-F5344CB8AC3E}">
        <p14:creationId xmlns:p14="http://schemas.microsoft.com/office/powerpoint/2010/main" val="384003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you been experimenting? What have you learned? What ideas did this session prompt? Any advice if you’ve tried</a:t>
            </a:r>
          </a:p>
        </p:txBody>
      </p:sp>
      <p:sp>
        <p:nvSpPr>
          <p:cNvPr id="4" name="Slide Number Placeholder 3"/>
          <p:cNvSpPr>
            <a:spLocks noGrp="1"/>
          </p:cNvSpPr>
          <p:nvPr>
            <p:ph type="sldNum" sz="quarter" idx="5"/>
          </p:nvPr>
        </p:nvSpPr>
        <p:spPr/>
        <p:txBody>
          <a:bodyPr/>
          <a:lstStyle/>
          <a:p>
            <a:fld id="{A1222904-5DBC-4C3F-9042-424AE577B929}" type="slidenum">
              <a:rPr lang="en-US" smtClean="0"/>
              <a:t>49</a:t>
            </a:fld>
            <a:endParaRPr lang="en-US"/>
          </a:p>
        </p:txBody>
      </p:sp>
    </p:spTree>
    <p:extLst>
      <p:ext uri="{BB962C8B-B14F-4D97-AF65-F5344CB8AC3E}">
        <p14:creationId xmlns:p14="http://schemas.microsoft.com/office/powerpoint/2010/main" val="541469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b="1">
                <a:cs typeface="Calibri"/>
              </a:rPr>
              <a:t>Anna:</a:t>
            </a:r>
            <a:endParaRPr lang="en-US">
              <a:cs typeface="Calibri"/>
            </a:endParaRPr>
          </a:p>
          <a:p>
            <a:pPr marL="173422" indent="-173422">
              <a:buFont typeface="Arial"/>
              <a:buChar char="•"/>
            </a:pPr>
            <a:r>
              <a:rPr lang="en-US"/>
              <a:t>First and foremost, it's important to understand that when we talk about GAI (or generative AI), we're not referring to a magical answer generator. Instead, think of it as a responsive partner in your teaching journey. GAI provides responses, but it's up to you, the expert instructor, to transform those responses into meaningful insights and directions.</a:t>
            </a:r>
            <a:endParaRPr lang="en-US">
              <a:cs typeface="Calibri"/>
            </a:endParaRPr>
          </a:p>
          <a:p>
            <a:pPr marL="173422" indent="-173422">
              <a:buFont typeface="Arial"/>
              <a:buChar char="•"/>
            </a:pPr>
            <a:r>
              <a:rPr lang="en-US"/>
              <a:t>Picture GAI as your brainstorming buddy. It can help spark ideas, suggest perspectives, and propose approaches, but the real magic lies in your metacognitive process—your capacity to critically analyze and reflect on the content generated. This is the same approach students should adopt when interacting with GAI. It's not about spoon-feeding answers; it's about nurturing critical thinking and learning through collaboration with GAI.</a:t>
            </a:r>
            <a:endParaRPr lang="en-US">
              <a:cs typeface="Calibri"/>
            </a:endParaRPr>
          </a:p>
          <a:p>
            <a:pPr marL="173422" indent="-173422">
              <a:buFont typeface="Arial"/>
              <a:buChar char="•"/>
            </a:pPr>
            <a:r>
              <a:rPr lang="en-US"/>
              <a:t>Furthermore, GAI can be a remarkable asset in crafting learning pathways. As an instructor, you have the power to model effective GAI usage for your colleagues and students. Showcase how GAI can assist in shaping lessons, designing projects, or exploring new ideas. This isn't about replacing your expertise, but rather enhancing it through technology.</a:t>
            </a:r>
            <a:endParaRPr lang="en-US">
              <a:cs typeface="Calibri"/>
            </a:endParaRPr>
          </a:p>
          <a:p>
            <a:pPr marL="173422" indent="-173422">
              <a:buFont typeface="Arial"/>
              <a:buChar char="•"/>
            </a:pPr>
            <a:r>
              <a:rPr lang="en-US"/>
              <a:t>And let's be clear: GAI is </a:t>
            </a:r>
            <a:r>
              <a:rPr lang="en-US" i="1"/>
              <a:t>not</a:t>
            </a:r>
            <a:r>
              <a:rPr lang="en-US"/>
              <a:t> a one-size-fits-all solution! It's not here to replace you as the instructor, but to stand alongside you as a valuable tool. It can be a tool that help you generating ideas for your  teaching and learning practices. Embrace it to elevate your efforts, ensuring that you and your students engage with it thoughtfully, creatively, and responsibly. With GAI, we're not just teaching and learning; we're co-creating knowledge and experiences together, efficiently </a:t>
            </a:r>
            <a:r>
              <a:rPr lang="en-US" i="1"/>
              <a:t>and</a:t>
            </a:r>
            <a:r>
              <a:rPr lang="en-US"/>
              <a:t> ethically!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1222904-5DBC-4C3F-9042-424AE577B929}" type="slidenum">
              <a:rPr lang="en-US"/>
              <a:t>51</a:t>
            </a:fld>
            <a:endParaRPr lang="en-US"/>
          </a:p>
        </p:txBody>
      </p:sp>
    </p:spTree>
    <p:extLst>
      <p:ext uri="{BB962C8B-B14F-4D97-AF65-F5344CB8AC3E}">
        <p14:creationId xmlns:p14="http://schemas.microsoft.com/office/powerpoint/2010/main" val="154423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r>
              <a:rPr lang="en-US"/>
              <a:t>Starting with some common language</a:t>
            </a:r>
          </a:p>
        </p:txBody>
      </p:sp>
      <p:sp>
        <p:nvSpPr>
          <p:cNvPr id="4" name="Slide Number Placeholder 3"/>
          <p:cNvSpPr>
            <a:spLocks noGrp="1"/>
          </p:cNvSpPr>
          <p:nvPr>
            <p:ph type="sldNum" sz="quarter" idx="5"/>
          </p:nvPr>
        </p:nvSpPr>
        <p:spPr/>
        <p:txBody>
          <a:bodyPr/>
          <a:lstStyle/>
          <a:p>
            <a:fld id="{A8BCF82D-1A20-CE4A-9337-0A41694E3009}" type="slidenum">
              <a:rPr lang="en-US" smtClean="0"/>
              <a:t>5</a:t>
            </a:fld>
            <a:endParaRPr lang="en-US"/>
          </a:p>
        </p:txBody>
      </p:sp>
    </p:spTree>
    <p:extLst>
      <p:ext uri="{BB962C8B-B14F-4D97-AF65-F5344CB8AC3E}">
        <p14:creationId xmlns:p14="http://schemas.microsoft.com/office/powerpoint/2010/main" val="305012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a:cs typeface="Calibri"/>
              </a:rPr>
              <a:t>RACHEL</a:t>
            </a:r>
            <a:endParaRPr lang="en-US"/>
          </a:p>
          <a:p>
            <a:pPr marL="0" marR="0" lvl="0" indent="0" algn="l" defTabSz="457200">
              <a:lnSpc>
                <a:spcPct val="100000"/>
              </a:lnSpc>
              <a:spcBef>
                <a:spcPts val="0"/>
              </a:spcBef>
              <a:spcAft>
                <a:spcPts val="0"/>
              </a:spcAft>
              <a:buClrTx/>
              <a:buSzTx/>
              <a:buFontTx/>
              <a:buNone/>
              <a:tabLst/>
              <a:defRPr/>
            </a:pPr>
            <a:r>
              <a:rPr lang="en-US"/>
              <a:t>https://images.app.goo.gl/UJdFxKj9uDuMmk4Q6</a:t>
            </a:r>
          </a:p>
          <a:p>
            <a:endParaRPr lang="en-US"/>
          </a:p>
        </p:txBody>
      </p:sp>
      <p:sp>
        <p:nvSpPr>
          <p:cNvPr id="4" name="Slide Number Placeholder 3"/>
          <p:cNvSpPr>
            <a:spLocks noGrp="1"/>
          </p:cNvSpPr>
          <p:nvPr>
            <p:ph type="sldNum" sz="quarter" idx="5"/>
          </p:nvPr>
        </p:nvSpPr>
        <p:spPr/>
        <p:txBody>
          <a:bodyPr/>
          <a:lstStyle/>
          <a:p>
            <a:fld id="{6363C63D-0C1A-0E4C-A0BD-8D65A9542426}" type="slidenum">
              <a:rPr lang="en-US" smtClean="0"/>
              <a:t>6</a:t>
            </a:fld>
            <a:endParaRPr lang="en-US"/>
          </a:p>
        </p:txBody>
      </p:sp>
    </p:spTree>
    <p:extLst>
      <p:ext uri="{BB962C8B-B14F-4D97-AF65-F5344CB8AC3E}">
        <p14:creationId xmlns:p14="http://schemas.microsoft.com/office/powerpoint/2010/main" val="114094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p:txBody>
      </p:sp>
      <p:sp>
        <p:nvSpPr>
          <p:cNvPr id="4" name="Slide Number Placeholder 3"/>
          <p:cNvSpPr>
            <a:spLocks noGrp="1"/>
          </p:cNvSpPr>
          <p:nvPr>
            <p:ph type="sldNum" sz="quarter" idx="5"/>
          </p:nvPr>
        </p:nvSpPr>
        <p:spPr/>
        <p:txBody>
          <a:bodyPr/>
          <a:lstStyle/>
          <a:p>
            <a:fld id="{A8BCF82D-1A20-CE4A-9337-0A41694E3009}" type="slidenum">
              <a:rPr lang="en-US" smtClean="0"/>
              <a:t>7</a:t>
            </a:fld>
            <a:endParaRPr lang="en-US"/>
          </a:p>
        </p:txBody>
      </p:sp>
    </p:spTree>
    <p:extLst>
      <p:ext uri="{BB962C8B-B14F-4D97-AF65-F5344CB8AC3E}">
        <p14:creationId xmlns:p14="http://schemas.microsoft.com/office/powerpoint/2010/main" val="301276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A1222904-5DBC-4C3F-9042-424AE577B929}" type="slidenum">
              <a:rPr lang="en-US"/>
              <a:t>8</a:t>
            </a:fld>
            <a:endParaRPr lang="en-US"/>
          </a:p>
        </p:txBody>
      </p:sp>
    </p:spTree>
    <p:extLst>
      <p:ext uri="{BB962C8B-B14F-4D97-AF65-F5344CB8AC3E}">
        <p14:creationId xmlns:p14="http://schemas.microsoft.com/office/powerpoint/2010/main" val="9618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r>
              <a:rPr lang="en-US"/>
              <a:t>Based on information from: https://www.oneusefulthing.org/p/how-to-use-ai-to-do-stuff-an-opinionated </a:t>
            </a:r>
            <a:endParaRPr lang="en-US">
              <a:cs typeface="Calibri"/>
            </a:endParaRPr>
          </a:p>
          <a:p>
            <a:endParaRPr lang="en-US"/>
          </a:p>
          <a:p>
            <a:pPr algn="l" rtl="0" fontAlgn="base">
              <a:spcBef>
                <a:spcPts val="0"/>
              </a:spcBef>
              <a:spcAft>
                <a:spcPts val="0"/>
              </a:spcAft>
              <a:buFont typeface="Arial" panose="020B0604020202020204" pitchFamily="34" charset="0"/>
              <a:buChar char="•"/>
            </a:pPr>
            <a:r>
              <a:rPr lang="en-US" sz="1100" b="0" i="0" u="none" strike="noStrike">
                <a:solidFill>
                  <a:srgbClr val="000000"/>
                </a:solidFill>
                <a:effectLst/>
                <a:latin typeface="Arial"/>
                <a:cs typeface="Arial"/>
              </a:rPr>
              <a:t>This is a recreated version of a table on Ethan Mollick’s </a:t>
            </a:r>
            <a:r>
              <a:rPr lang="en-US" sz="1100" b="0" i="0" u="none" strike="noStrike" err="1">
                <a:solidFill>
                  <a:srgbClr val="000000"/>
                </a:solidFill>
                <a:effectLst/>
                <a:latin typeface="Arial"/>
                <a:cs typeface="Arial"/>
              </a:rPr>
              <a:t>substack</a:t>
            </a:r>
            <a:r>
              <a:rPr lang="en-US" sz="1100" b="0" i="0" u="none" strike="noStrike">
                <a:solidFill>
                  <a:srgbClr val="000000"/>
                </a:solidFill>
                <a:effectLst/>
                <a:latin typeface="Arial"/>
                <a:cs typeface="Arial"/>
              </a:rPr>
              <a:t>. </a:t>
            </a:r>
          </a:p>
          <a:p>
            <a:pPr algn="l" rtl="0" fontAlgn="base">
              <a:buFont typeface="Arial" panose="020B0604020202020204" pitchFamily="34" charset="0"/>
              <a:buChar char="•"/>
            </a:pPr>
            <a:endParaRPr lang="en-US" sz="1100" b="0" i="0" u="none" strike="noStrike">
              <a:solidFill>
                <a:srgbClr val="000000"/>
              </a:solidFill>
              <a:effectLst/>
              <a:latin typeface="Arial" panose="020B0604020202020204" pitchFamily="34" charset="0"/>
            </a:endParaRPr>
          </a:p>
          <a:p>
            <a:pPr algn="l" rtl="0" fontAlgn="base">
              <a:spcBef>
                <a:spcPts val="0"/>
              </a:spcBef>
              <a:spcAft>
                <a:spcPts val="0"/>
              </a:spcAft>
              <a:buFont typeface="Arial" panose="020B0604020202020204" pitchFamily="34" charset="0"/>
              <a:buChar char="•"/>
            </a:pPr>
            <a:r>
              <a:rPr lang="en-US" sz="1100" b="0" i="0" u="none" strike="noStrike">
                <a:solidFill>
                  <a:srgbClr val="000000"/>
                </a:solidFill>
                <a:effectLst/>
                <a:latin typeface="Arial"/>
                <a:cs typeface="Arial"/>
              </a:rPr>
              <a:t>Runs Code</a:t>
            </a:r>
          </a:p>
          <a:p>
            <a:pPr algn="l" rtl="0" fontAlgn="base">
              <a:spcBef>
                <a:spcPts val="0"/>
              </a:spcBef>
              <a:spcAft>
                <a:spcPts val="0"/>
              </a:spcAft>
              <a:buFont typeface="Arial" panose="020B0604020202020204" pitchFamily="34" charset="0"/>
              <a:buChar char="•"/>
            </a:pPr>
            <a:r>
              <a:rPr lang="en-US" sz="1100" b="0" i="0" u="none" strike="noStrike">
                <a:solidFill>
                  <a:srgbClr val="000000"/>
                </a:solidFill>
                <a:effectLst/>
                <a:latin typeface="Arial"/>
                <a:cs typeface="Arial"/>
              </a:rPr>
              <a:t>Sees Images </a:t>
            </a:r>
          </a:p>
          <a:p>
            <a:pPr marL="742950" lvl="1" indent="-285750" algn="l" rtl="0" fontAlgn="base">
              <a:spcBef>
                <a:spcPts val="0"/>
              </a:spcBef>
              <a:spcAft>
                <a:spcPts val="0"/>
              </a:spcAft>
              <a:buFont typeface="Arial" panose="020B0604020202020204" pitchFamily="34" charset="0"/>
              <a:buChar char="•"/>
            </a:pPr>
            <a:r>
              <a:rPr lang="en-US" sz="1100" b="0" i="0" u="none" strike="noStrike">
                <a:solidFill>
                  <a:srgbClr val="000000"/>
                </a:solidFill>
                <a:effectLst/>
                <a:latin typeface="Arial"/>
                <a:cs typeface="Arial"/>
              </a:rPr>
              <a:t>Can “see,” “understand,” and describe or analyze images</a:t>
            </a:r>
          </a:p>
          <a:p>
            <a:pPr algn="l" rtl="0" fontAlgn="base">
              <a:spcBef>
                <a:spcPts val="0"/>
              </a:spcBef>
              <a:spcAft>
                <a:spcPts val="0"/>
              </a:spcAft>
              <a:buFont typeface="Arial" panose="020B0604020202020204" pitchFamily="34" charset="0"/>
              <a:buChar char="•"/>
            </a:pPr>
            <a:r>
              <a:rPr lang="en-US" sz="1100" b="0" i="0" u="none" strike="noStrike">
                <a:solidFill>
                  <a:srgbClr val="000000"/>
                </a:solidFill>
                <a:effectLst/>
                <a:latin typeface="Arial"/>
                <a:cs typeface="Arial"/>
              </a:rPr>
              <a:t>Reads files </a:t>
            </a:r>
          </a:p>
          <a:p>
            <a:pPr algn="l" rtl="0" fontAlgn="base">
              <a:spcBef>
                <a:spcPts val="0"/>
              </a:spcBef>
              <a:spcAft>
                <a:spcPts val="0"/>
              </a:spcAft>
              <a:buFont typeface="Arial" panose="020B0604020202020204" pitchFamily="34" charset="0"/>
              <a:buChar char="•"/>
            </a:pPr>
            <a:r>
              <a:rPr lang="en-US" sz="1100" b="0" i="0" u="none" strike="noStrike">
                <a:solidFill>
                  <a:srgbClr val="000000"/>
                </a:solidFill>
                <a:effectLst/>
                <a:latin typeface="Arial"/>
                <a:cs typeface="Arial"/>
              </a:rPr>
              <a:t>Connected to the web </a:t>
            </a:r>
          </a:p>
          <a:p>
            <a:pPr algn="l" rtl="0" fontAlgn="base">
              <a:spcBef>
                <a:spcPts val="0"/>
              </a:spcBef>
              <a:spcAft>
                <a:spcPts val="0"/>
              </a:spcAft>
              <a:buFont typeface="Arial" panose="020B0604020202020204" pitchFamily="34" charset="0"/>
              <a:buChar char="•"/>
            </a:pPr>
            <a:r>
              <a:rPr lang="en-US" sz="1100" b="0" i="0" u="none" strike="noStrike">
                <a:solidFill>
                  <a:srgbClr val="000000"/>
                </a:solidFill>
                <a:effectLst/>
                <a:latin typeface="Arial"/>
                <a:cs typeface="Arial"/>
              </a:rPr>
              <a:t>Data cut off</a:t>
            </a:r>
          </a:p>
          <a:p>
            <a:pPr algn="l"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a:cs typeface="Calibri"/>
              </a:rPr>
              <a:t>Clarify what these tools do and not do: </a:t>
            </a:r>
            <a:endParaRPr lang="en-US" sz="1100" b="0" i="0" u="none" strike="noStrike">
              <a:solidFill>
                <a:srgbClr val="000000"/>
              </a:solidFill>
              <a:effectLst/>
              <a:latin typeface="Calibri"/>
              <a:cs typeface="Calibri"/>
            </a:endParaRPr>
          </a:p>
          <a:p>
            <a:pPr algn="l"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a:cs typeface="Calibri"/>
              </a:rPr>
              <a:t>- generate text</a:t>
            </a:r>
            <a:endParaRPr lang="en-US" sz="1100" b="0" i="0" u="none" strike="noStrike">
              <a:solidFill>
                <a:srgbClr val="000000"/>
              </a:solidFill>
              <a:effectLst/>
              <a:latin typeface="Calibri"/>
              <a:cs typeface="Calibri"/>
            </a:endParaRPr>
          </a:p>
          <a:p>
            <a:pPr algn="l"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a:cs typeface="Calibri"/>
              </a:rPr>
              <a:t>- describing or captioning (based on a link?)</a:t>
            </a:r>
            <a:endParaRPr lang="en-US" sz="1100" b="0" i="0" u="none" strike="noStrike">
              <a:solidFill>
                <a:srgbClr val="000000"/>
              </a:solidFill>
              <a:effectLst/>
              <a:latin typeface="Calibri"/>
              <a:cs typeface="Calibri"/>
            </a:endParaRPr>
          </a:p>
          <a:p>
            <a:pPr algn="l"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a:cs typeface="Calibri"/>
              </a:rPr>
              <a:t>- how these tools connect to their class</a:t>
            </a:r>
            <a:endParaRPr lang="en-US" sz="1100" b="0" i="0" u="none" strike="noStrike">
              <a:solidFill>
                <a:srgbClr val="000000"/>
              </a:solidFill>
              <a:effectLst/>
              <a:latin typeface="Calibri"/>
              <a:cs typeface="Calibri"/>
            </a:endParaRPr>
          </a:p>
          <a:p>
            <a:pPr algn="l"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Calibri"/>
                <a:cs typeface="Calibri"/>
              </a:rPr>
              <a:t>- </a:t>
            </a:r>
            <a:r>
              <a:rPr lang="en-US" sz="1200" b="0" i="0" u="none" strike="noStrike" err="1">
                <a:solidFill>
                  <a:srgbClr val="000000"/>
                </a:solidFill>
                <a:effectLst/>
                <a:latin typeface="Calibri"/>
                <a:cs typeface="Calibri"/>
              </a:rPr>
              <a:t>chatgpt</a:t>
            </a:r>
            <a:r>
              <a:rPr lang="en-US" sz="1200" b="0" i="0" u="none" strike="noStrike">
                <a:solidFill>
                  <a:srgbClr val="000000"/>
                </a:solidFill>
                <a:effectLst/>
                <a:latin typeface="Calibri"/>
                <a:cs typeface="Calibri"/>
              </a:rPr>
              <a:t> has become a stand in for LLMS</a:t>
            </a:r>
            <a:endParaRPr lang="en-US" sz="1100" b="0" i="0" u="none" strike="noStrike">
              <a:solidFill>
                <a:srgbClr val="000000"/>
              </a:solidFill>
              <a:effectLst/>
              <a:latin typeface="Calibri"/>
              <a:cs typeface="Calibri"/>
            </a:endParaRPr>
          </a:p>
          <a:p>
            <a:pPr fontAlgn="base">
              <a:buFont typeface="Arial" panose="020B0604020202020204" pitchFamily="34" charset="0"/>
              <a:buChar char="•"/>
            </a:pPr>
            <a:r>
              <a:rPr lang="en-US" sz="1200" b="0" i="0" u="none" strike="noStrike">
                <a:solidFill>
                  <a:srgbClr val="000000"/>
                </a:solidFill>
                <a:effectLst/>
                <a:latin typeface="Calibri"/>
                <a:cs typeface="Calibri"/>
              </a:rPr>
              <a:t>Note that gpt4 is a paid service – ties to equity concerns</a:t>
            </a:r>
            <a:r>
              <a:rPr lang="en-US">
                <a:solidFill>
                  <a:srgbClr val="000000"/>
                </a:solidFill>
                <a:latin typeface="Calibri"/>
                <a:cs typeface="Calibri"/>
              </a:rPr>
              <a:t> </a:t>
            </a:r>
            <a:endParaRPr lang="en-US" sz="1100"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363C63D-0C1A-0E4C-A0BD-8D65A9542426}" type="slidenum">
              <a:rPr lang="en-US" smtClean="0"/>
              <a:t>9</a:t>
            </a:fld>
            <a:endParaRPr lang="en-US"/>
          </a:p>
        </p:txBody>
      </p:sp>
    </p:spTree>
    <p:extLst>
      <p:ext uri="{BB962C8B-B14F-4D97-AF65-F5344CB8AC3E}">
        <p14:creationId xmlns:p14="http://schemas.microsoft.com/office/powerpoint/2010/main" val="34395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parator Pag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056080"/>
            <a:ext cx="12192000" cy="2738880"/>
          </a:xfrm>
        </p:spPr>
        <p:txBody>
          <a:bodyPr/>
          <a:lstStyle>
            <a:lvl1pPr algn="ctr">
              <a:defRPr>
                <a:solidFill>
                  <a:schemeClr val="bg1"/>
                </a:solidFill>
                <a:latin typeface="Arial"/>
              </a:defRPr>
            </a:lvl1pPr>
          </a:lstStyle>
          <a:p>
            <a:r>
              <a:rPr lang="en-US"/>
              <a:t>Separator</a:t>
            </a:r>
          </a:p>
        </p:txBody>
      </p:sp>
      <p:sp>
        <p:nvSpPr>
          <p:cNvPr id="3" name="TextBox 2"/>
          <p:cNvSpPr txBox="1"/>
          <p:nvPr userDrawn="1"/>
        </p:nvSpPr>
        <p:spPr>
          <a:xfrm>
            <a:off x="9410095" y="-1221618"/>
            <a:ext cx="184731" cy="584775"/>
          </a:xfrm>
          <a:prstGeom prst="rect">
            <a:avLst/>
          </a:prstGeom>
          <a:noFill/>
        </p:spPr>
        <p:txBody>
          <a:bodyPr wrap="none" rtlCol="0">
            <a:spAutoFit/>
          </a:bodyPr>
          <a:lstStyle/>
          <a:p>
            <a:endParaRPr lang="en-US" sz="3200"/>
          </a:p>
        </p:txBody>
      </p:sp>
      <p:pic>
        <p:nvPicPr>
          <p:cNvPr id="5" name="Picture 4" descr="NWU PPT Wide Opt 2 - No Wordmark_Separator 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177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fld id="{84C6D879-35D4-554E-9D6D-93E8130AA922}" type="datetime1">
              <a:rPr lang="en-US" smtClean="0"/>
              <a:pPr/>
              <a:t>10/18/23</a:t>
            </a:fld>
            <a:endParaRPr lang="en-US"/>
          </a:p>
        </p:txBody>
      </p:sp>
      <p:sp>
        <p:nvSpPr>
          <p:cNvPr id="4" name="Footer Placeholder 3"/>
          <p:cNvSpPr>
            <a:spLocks noGrp="1"/>
          </p:cNvSpPr>
          <p:nvPr>
            <p:ph type="ftr" sz="quarter" idx="11"/>
          </p:nvPr>
        </p:nvSpPr>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7832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D3421027-4EC0-9C48-8CFB-B8A3104CB056}" type="datetime1">
              <a:rPr lang="en-US" smtClean="0"/>
              <a:pPr/>
              <a:t>10/18/23</a:t>
            </a:fld>
            <a:endParaRPr lang="en-US"/>
          </a:p>
        </p:txBody>
      </p:sp>
      <p:sp>
        <p:nvSpPr>
          <p:cNvPr id="3" name="Footer Placeholder 2"/>
          <p:cNvSpPr>
            <a:spLocks noGrp="1"/>
          </p:cNvSpPr>
          <p:nvPr>
            <p:ph type="ftr" sz="quarter" idx="11"/>
          </p:nvPr>
        </p:nvSpPr>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374926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atin typeface="Arial"/>
              </a:defRPr>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atin typeface="Arial"/>
              </a:defRPr>
            </a:lvl1pPr>
            <a:lvl2pPr>
              <a:defRPr sz="3733">
                <a:latin typeface="Arial"/>
              </a:defRPr>
            </a:lvl2pPr>
            <a:lvl3pPr>
              <a:defRPr sz="3200">
                <a:latin typeface="Arial"/>
              </a:defRPr>
            </a:lvl3pPr>
            <a:lvl4pPr>
              <a:defRPr sz="2667">
                <a:latin typeface="Arial"/>
              </a:defRPr>
            </a:lvl4pPr>
            <a:lvl5pPr>
              <a:defRPr sz="2667">
                <a:latin typeface="Aria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atin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AB182AE3-760A-8E44-AB65-03A533386DFC}"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28024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44453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A_Title_Body_3">
  <p:cSld name="SA_Title_Body_3">
    <p:spTree>
      <p:nvGrpSpPr>
        <p:cNvPr id="1" name="Shape 103"/>
        <p:cNvGrpSpPr/>
        <p:nvPr/>
      </p:nvGrpSpPr>
      <p:grpSpPr>
        <a:xfrm>
          <a:off x="0" y="0"/>
          <a:ext cx="0" cy="0"/>
          <a:chOff x="0" y="0"/>
          <a:chExt cx="0" cy="0"/>
        </a:xfrm>
      </p:grpSpPr>
      <p:sp>
        <p:nvSpPr>
          <p:cNvPr id="104" name="Google Shape;10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05" name="Google Shape;105;p16"/>
          <p:cNvSpPr txBox="1">
            <a:spLocks noGrp="1"/>
          </p:cNvSpPr>
          <p:nvPr>
            <p:ph type="subTitle" idx="1"/>
          </p:nvPr>
        </p:nvSpPr>
        <p:spPr>
          <a:xfrm>
            <a:off x="510767" y="2545200"/>
            <a:ext cx="3292000" cy="543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16"/>
          <p:cNvSpPr txBox="1">
            <a:spLocks noGrp="1"/>
          </p:cNvSpPr>
          <p:nvPr>
            <p:ph type="subTitle" idx="2"/>
          </p:nvPr>
        </p:nvSpPr>
        <p:spPr>
          <a:xfrm>
            <a:off x="4379684" y="2545200"/>
            <a:ext cx="3292000" cy="526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16"/>
          <p:cNvSpPr txBox="1">
            <a:spLocks noGrp="1"/>
          </p:cNvSpPr>
          <p:nvPr>
            <p:ph type="title"/>
          </p:nvPr>
        </p:nvSpPr>
        <p:spPr>
          <a:xfrm>
            <a:off x="510767" y="1434194"/>
            <a:ext cx="10338000" cy="677078"/>
          </a:xfrm>
          <a:prstGeom prst="rect">
            <a:avLst/>
          </a:prstGeom>
        </p:spPr>
        <p:txBody>
          <a:bodyPr spcFirstLastPara="1" wrap="square" lIns="91425" tIns="91425" rIns="91425" bIns="91425" anchor="ctr" anchorCtr="0">
            <a:spAutoFit/>
          </a:bodyPr>
          <a:lstStyle>
            <a:lvl1pPr lvl="0" rtl="0">
              <a:spcBef>
                <a:spcPts val="0"/>
              </a:spcBef>
              <a:spcAft>
                <a:spcPts val="0"/>
              </a:spcAft>
              <a:buSzPts val="2400"/>
              <a:buNone/>
              <a:defRPr sz="32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108" name="Google Shape;108;p16"/>
          <p:cNvSpPr txBox="1">
            <a:spLocks noGrp="1"/>
          </p:cNvSpPr>
          <p:nvPr>
            <p:ph type="subTitle" idx="3"/>
          </p:nvPr>
        </p:nvSpPr>
        <p:spPr>
          <a:xfrm>
            <a:off x="8248600" y="2545200"/>
            <a:ext cx="3292000" cy="526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3033663938"/>
      </p:ext>
    </p:extLst>
  </p:cSld>
  <p:clrMapOvr>
    <a:masterClrMapping/>
  </p:clrMapOvr>
  <p:extLst>
    <p:ext uri="{DCECCB84-F9BA-43D5-87BE-67443E8EF086}">
      <p15:sldGuideLst xmlns:p15="http://schemas.microsoft.com/office/powerpoint/2012/main">
        <p15:guide id="1" orient="horz" pos="2160" userDrawn="1">
          <p15:clr>
            <a:srgbClr val="E46962"/>
          </p15:clr>
        </p15:guide>
        <p15:guide id="2" pos="3840" userDrawn="1">
          <p15:clr>
            <a:srgbClr val="E46962"/>
          </p15:clr>
        </p15:guide>
        <p15:guide id="3" orient="horz" pos="837" userDrawn="1">
          <p15:clr>
            <a:srgbClr val="E46962"/>
          </p15:clr>
        </p15:guide>
        <p15:guide id="4" pos="7104" userDrawn="1">
          <p15:clr>
            <a:srgbClr val="E46962"/>
          </p15:clr>
        </p15:guide>
        <p15:guide id="5" pos="384" userDrawn="1">
          <p15:clr>
            <a:srgbClr val="E46962"/>
          </p15:clr>
        </p15:guide>
        <p15:guide id="6" pos="2344" userDrawn="1">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53AA-AECF-68F1-B4E2-8D22B223B2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0311D-0DBA-9974-1D1D-FB0DB44DF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9A0936-33F6-7844-BFE9-071E3FB55750}"/>
              </a:ext>
            </a:extLst>
          </p:cNvPr>
          <p:cNvSpPr>
            <a:spLocks noGrp="1"/>
          </p:cNvSpPr>
          <p:nvPr>
            <p:ph type="dt" sz="half" idx="10"/>
          </p:nvPr>
        </p:nvSpPr>
        <p:spPr/>
        <p:txBody>
          <a:bodyPr/>
          <a:lstStyle/>
          <a:p>
            <a:fld id="{D98C176C-065F-124D-AAA4-94F2B7A2EC7C}" type="datetime1">
              <a:rPr lang="en-US" smtClean="0"/>
              <a:t>10/18/23</a:t>
            </a:fld>
            <a:endParaRPr lang="en-US"/>
          </a:p>
        </p:txBody>
      </p:sp>
      <p:sp>
        <p:nvSpPr>
          <p:cNvPr id="5" name="Footer Placeholder 4">
            <a:extLst>
              <a:ext uri="{FF2B5EF4-FFF2-40B4-BE49-F238E27FC236}">
                <a16:creationId xmlns:a16="http://schemas.microsoft.com/office/drawing/2014/main" id="{D8DB45F7-BBD1-8FB1-FF53-F5CC357AD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22EF8-7F19-9063-296C-AEC9662F14D8}"/>
              </a:ext>
            </a:extLst>
          </p:cNvPr>
          <p:cNvSpPr>
            <a:spLocks noGrp="1"/>
          </p:cNvSpPr>
          <p:nvPr>
            <p:ph type="sldNum" sz="quarter" idx="12"/>
          </p:nvPr>
        </p:nvSpPr>
        <p:spPr/>
        <p:txBody>
          <a:bodyPr/>
          <a:lstStyle/>
          <a:p>
            <a:fld id="{106E12CD-FCB1-464E-A775-0B83FDDACE03}" type="slidenum">
              <a:rPr lang="en-US" smtClean="0"/>
              <a:pPr/>
              <a:t>‹#›</a:t>
            </a:fld>
            <a:endParaRPr lang="en-US"/>
          </a:p>
        </p:txBody>
      </p:sp>
    </p:spTree>
    <p:extLst>
      <p:ext uri="{BB962C8B-B14F-4D97-AF65-F5344CB8AC3E}">
        <p14:creationId xmlns:p14="http://schemas.microsoft.com/office/powerpoint/2010/main" val="227141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parator Pag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056080"/>
            <a:ext cx="12192000" cy="2738880"/>
          </a:xfrm>
        </p:spPr>
        <p:txBody>
          <a:bodyPr/>
          <a:lstStyle>
            <a:lvl1pPr algn="ctr">
              <a:defRPr>
                <a:solidFill>
                  <a:schemeClr val="bg1"/>
                </a:solidFill>
                <a:latin typeface="Arial"/>
              </a:defRPr>
            </a:lvl1pPr>
          </a:lstStyle>
          <a:p>
            <a:r>
              <a:rPr lang="en-US"/>
              <a:t>Separator</a:t>
            </a:r>
          </a:p>
        </p:txBody>
      </p:sp>
      <p:sp>
        <p:nvSpPr>
          <p:cNvPr id="3" name="TextBox 2"/>
          <p:cNvSpPr txBox="1"/>
          <p:nvPr userDrawn="1"/>
        </p:nvSpPr>
        <p:spPr>
          <a:xfrm>
            <a:off x="9410095" y="-1221618"/>
            <a:ext cx="184731" cy="584775"/>
          </a:xfrm>
          <a:prstGeom prst="rect">
            <a:avLst/>
          </a:prstGeom>
          <a:noFill/>
        </p:spPr>
        <p:txBody>
          <a:bodyPr wrap="none" rtlCol="0">
            <a:spAutoFit/>
          </a:bodyPr>
          <a:lstStyle/>
          <a:p>
            <a:endParaRPr lang="en-US" sz="3200"/>
          </a:p>
        </p:txBody>
      </p:sp>
      <p:pic>
        <p:nvPicPr>
          <p:cNvPr id="5" name="Picture 4" descr="NWU PPT Wide Opt 2 - No Wordmark_Separator 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177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parator Pa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056080"/>
            <a:ext cx="12192000" cy="2738880"/>
          </a:xfrm>
        </p:spPr>
        <p:txBody>
          <a:bodyPr/>
          <a:lstStyle>
            <a:lvl1pPr algn="ctr">
              <a:defRPr>
                <a:solidFill>
                  <a:schemeClr val="bg1"/>
                </a:solidFill>
                <a:latin typeface="Arial"/>
              </a:defRPr>
            </a:lvl1pPr>
          </a:lstStyle>
          <a:p>
            <a:r>
              <a:rPr lang="en-US"/>
              <a:t>Separator</a:t>
            </a:r>
          </a:p>
        </p:txBody>
      </p:sp>
      <p:pic>
        <p:nvPicPr>
          <p:cNvPr id="4" name="Picture 3" descr="NWU PPT Wide Opt 2 - No Wordmark_Separator 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521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7" name="Title 1">
            <a:extLst>
              <a:ext uri="{FF2B5EF4-FFF2-40B4-BE49-F238E27FC236}">
                <a16:creationId xmlns:a16="http://schemas.microsoft.com/office/drawing/2014/main" id="{C2F1EA73-4A30-8B45-A65B-F8A59F721233}"/>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Tree>
    <p:extLst>
      <p:ext uri="{BB962C8B-B14F-4D97-AF65-F5344CB8AC3E}">
        <p14:creationId xmlns:p14="http://schemas.microsoft.com/office/powerpoint/2010/main" val="3441408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9A8FB6-8C04-AD49-BE54-FCEAA161E655}"/>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
        <p:nvSpPr>
          <p:cNvPr id="14" name="Text Placeholder 13">
            <a:extLst>
              <a:ext uri="{FF2B5EF4-FFF2-40B4-BE49-F238E27FC236}">
                <a16:creationId xmlns:a16="http://schemas.microsoft.com/office/drawing/2014/main" id="{CA5169E0-F2E1-8443-9426-3329851B53EF}"/>
              </a:ext>
            </a:extLst>
          </p:cNvPr>
          <p:cNvSpPr>
            <a:spLocks noGrp="1"/>
          </p:cNvSpPr>
          <p:nvPr>
            <p:ph type="body" sz="quarter" idx="13" hasCustomPrompt="1"/>
          </p:nvPr>
        </p:nvSpPr>
        <p:spPr>
          <a:xfrm>
            <a:off x="203200" y="1981200"/>
            <a:ext cx="11988800" cy="3556000"/>
          </a:xfrm>
        </p:spPr>
        <p:txBody>
          <a:bodyPr/>
          <a:lstStyle>
            <a:lvl1pPr>
              <a:buClr>
                <a:srgbClr val="B6ACD1"/>
              </a:buClr>
              <a:buFont typeface="Wingdings" pitchFamily="2" charset="2"/>
              <a:buChar char="§"/>
              <a:defRPr sz="5333">
                <a:solidFill>
                  <a:srgbClr val="342F2E"/>
                </a:solidFill>
              </a:defRPr>
            </a:lvl1pPr>
            <a:lvl2pPr>
              <a:buClr>
                <a:srgbClr val="B6ACD1"/>
              </a:buClr>
              <a:buFont typeface="Wingdings" pitchFamily="2" charset="2"/>
              <a:buChar char="§"/>
              <a:defRPr sz="4800">
                <a:solidFill>
                  <a:srgbClr val="342F2E"/>
                </a:solidFill>
              </a:defRPr>
            </a:lvl2pPr>
            <a:lvl3pPr>
              <a:buClr>
                <a:srgbClr val="BBB8B8"/>
              </a:buClr>
              <a:buFont typeface="Arial" panose="020B0604020202020204" pitchFamily="34" charset="0"/>
              <a:buChar char="•"/>
              <a:defRPr sz="4267">
                <a:solidFill>
                  <a:srgbClr val="342F2E"/>
                </a:solidFill>
              </a:defRPr>
            </a:lvl3pPr>
            <a:lvl4pPr>
              <a:buClr>
                <a:srgbClr val="B6ACD1"/>
              </a:buClr>
              <a:buFont typeface="Arial" panose="020B0604020202020204" pitchFamily="34" charset="0"/>
              <a:buChar char="•"/>
              <a:defRPr sz="3733">
                <a:solidFill>
                  <a:srgbClr val="342F2E"/>
                </a:solidFill>
              </a:defRPr>
            </a:lvl4pPr>
            <a:lvl5pPr>
              <a:buClr>
                <a:srgbClr val="B6ACD1"/>
              </a:buClr>
              <a:buFont typeface="Wingdings" pitchFamily="2" charset="2"/>
              <a:buChar char="§"/>
              <a:defRPr/>
            </a:lvl5pPr>
          </a:lstStyle>
          <a:p>
            <a:pPr lvl="0"/>
            <a:r>
              <a:rPr lang="en-US"/>
              <a:t>Level one</a:t>
            </a:r>
          </a:p>
          <a:p>
            <a:pPr lvl="1"/>
            <a:r>
              <a:rPr lang="en-US"/>
              <a:t>Level two</a:t>
            </a:r>
          </a:p>
          <a:p>
            <a:pPr lvl="2"/>
            <a:r>
              <a:rPr lang="en-US"/>
              <a:t>Level three</a:t>
            </a:r>
          </a:p>
          <a:p>
            <a:pPr lvl="3"/>
            <a:r>
              <a:rPr lang="en-US"/>
              <a:t>Level four (if needed)</a:t>
            </a:r>
          </a:p>
        </p:txBody>
      </p:sp>
      <p:sp>
        <p:nvSpPr>
          <p:cNvPr id="8" name="Slide Number Placeholder 5">
            <a:extLst>
              <a:ext uri="{FF2B5EF4-FFF2-40B4-BE49-F238E27FC236}">
                <a16:creationId xmlns:a16="http://schemas.microsoft.com/office/drawing/2014/main" id="{09E8BC5F-5B96-7D4E-A691-59F9F9597731}"/>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9656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parator Pa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056080"/>
            <a:ext cx="12192000" cy="2738880"/>
          </a:xfrm>
        </p:spPr>
        <p:txBody>
          <a:bodyPr/>
          <a:lstStyle>
            <a:lvl1pPr algn="ctr">
              <a:defRPr>
                <a:solidFill>
                  <a:schemeClr val="bg1"/>
                </a:solidFill>
                <a:latin typeface="Arial"/>
              </a:defRPr>
            </a:lvl1pPr>
          </a:lstStyle>
          <a:p>
            <a:r>
              <a:rPr lang="en-US"/>
              <a:t>Separator</a:t>
            </a:r>
          </a:p>
        </p:txBody>
      </p:sp>
      <p:pic>
        <p:nvPicPr>
          <p:cNvPr id="4" name="Picture 3" descr="NWU PPT Wide Opt 2 - No Wordmark_Separator 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521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no bulle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a:extLst>
              <a:ext uri="{FF2B5EF4-FFF2-40B4-BE49-F238E27FC236}">
                <a16:creationId xmlns:a16="http://schemas.microsoft.com/office/drawing/2014/main" id="{C2F1EA73-4A30-8B45-A65B-F8A59F721233}"/>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
        <p:nvSpPr>
          <p:cNvPr id="8" name="Text Placeholder 5">
            <a:extLst>
              <a:ext uri="{FF2B5EF4-FFF2-40B4-BE49-F238E27FC236}">
                <a16:creationId xmlns:a16="http://schemas.microsoft.com/office/drawing/2014/main" id="{9DF7665B-5949-FD46-AAA9-9179BB126202}"/>
              </a:ext>
            </a:extLst>
          </p:cNvPr>
          <p:cNvSpPr>
            <a:spLocks noGrp="1"/>
          </p:cNvSpPr>
          <p:nvPr>
            <p:ph type="body" sz="quarter" idx="13" hasCustomPrompt="1"/>
          </p:nvPr>
        </p:nvSpPr>
        <p:spPr>
          <a:xfrm>
            <a:off x="203200" y="1883834"/>
            <a:ext cx="11785600" cy="1798151"/>
          </a:xfrm>
        </p:spPr>
        <p:txBody>
          <a:bodyPr>
            <a:noAutofit/>
          </a:bodyPr>
          <a:lstStyle>
            <a:lvl1pPr marL="0" marR="0" indent="0" algn="l" defTabSz="812760" rtl="0" eaLnBrk="1" fontAlgn="auto" latinLnBrk="0" hangingPunct="1">
              <a:lnSpc>
                <a:spcPct val="100000"/>
              </a:lnSpc>
              <a:spcBef>
                <a:spcPts val="0"/>
              </a:spcBef>
              <a:spcAft>
                <a:spcPts val="0"/>
              </a:spcAft>
              <a:buClrTx/>
              <a:buSzTx/>
              <a:buFontTx/>
              <a:buNone/>
              <a:tabLst/>
              <a:defRPr sz="4800">
                <a:solidFill>
                  <a:srgbClr val="342F2E"/>
                </a:solidFill>
              </a:defRPr>
            </a:lvl1pPr>
          </a:lstStyle>
          <a:p>
            <a:pPr marL="0" marR="0" lvl="0" indent="0" algn="l" defTabSz="812760" rtl="0" eaLnBrk="1" fontAlgn="auto" latinLnBrk="0" hangingPunct="1">
              <a:lnSpc>
                <a:spcPct val="100000"/>
              </a:lnSpc>
              <a:spcBef>
                <a:spcPts val="0"/>
              </a:spcBef>
              <a:spcAft>
                <a:spcPts val="0"/>
              </a:spcAft>
              <a:buClrTx/>
              <a:buSzTx/>
              <a:buFontTx/>
              <a:buNone/>
              <a:tabLst/>
              <a:defRPr/>
            </a:pPr>
            <a:r>
              <a:rPr lang="en-US" sz="5333">
                <a:solidFill>
                  <a:srgbClr val="342F2E"/>
                </a:solidFill>
                <a:latin typeface="Arial" panose="020B0604020202020204" pitchFamily="34" charset="0"/>
                <a:cs typeface="Arial" panose="020B0604020202020204" pitchFamily="34" charset="0"/>
              </a:rPr>
              <a:t>Add text here. Without a bulleted list, the font remains the same–36pt. Arial.</a:t>
            </a:r>
          </a:p>
        </p:txBody>
      </p:sp>
      <p:sp>
        <p:nvSpPr>
          <p:cNvPr id="9" name="Text Placeholder 10">
            <a:extLst>
              <a:ext uri="{FF2B5EF4-FFF2-40B4-BE49-F238E27FC236}">
                <a16:creationId xmlns:a16="http://schemas.microsoft.com/office/drawing/2014/main" id="{6D60B389-4C4D-3341-9863-C506995C40D6}"/>
              </a:ext>
            </a:extLst>
          </p:cNvPr>
          <p:cNvSpPr>
            <a:spLocks noGrp="1"/>
          </p:cNvSpPr>
          <p:nvPr>
            <p:ph type="body" sz="quarter" idx="14" hasCustomPrompt="1"/>
          </p:nvPr>
        </p:nvSpPr>
        <p:spPr>
          <a:xfrm>
            <a:off x="302684" y="5086351"/>
            <a:ext cx="11563349" cy="939800"/>
          </a:xfrm>
        </p:spPr>
        <p:txBody>
          <a:bodyPr/>
          <a:lstStyle>
            <a:lvl1pPr marL="0" marR="0" indent="0" algn="l" defTabSz="812760" rtl="0" eaLnBrk="1" fontAlgn="auto" latinLnBrk="0" hangingPunct="1">
              <a:lnSpc>
                <a:spcPct val="100000"/>
              </a:lnSpc>
              <a:spcBef>
                <a:spcPts val="0"/>
              </a:spcBef>
              <a:spcAft>
                <a:spcPts val="0"/>
              </a:spcAft>
              <a:buClrTx/>
              <a:buSzTx/>
              <a:buFontTx/>
              <a:buNone/>
              <a:tabLst/>
              <a:defRPr sz="2133"/>
            </a:lvl1pPr>
          </a:lstStyle>
          <a:p>
            <a:pPr marL="0" marR="0" lvl="0" indent="0" algn="l" defTabSz="812760" rtl="0" eaLnBrk="1" fontAlgn="auto" latinLnBrk="0" hangingPunct="1">
              <a:lnSpc>
                <a:spcPct val="100000"/>
              </a:lnSpc>
              <a:spcBef>
                <a:spcPts val="0"/>
              </a:spcBef>
              <a:spcAft>
                <a:spcPts val="0"/>
              </a:spcAft>
              <a:buClrTx/>
              <a:buSzTx/>
              <a:buFontTx/>
              <a:buNone/>
              <a:tabLst/>
              <a:defRPr/>
            </a:pPr>
            <a:r>
              <a:rPr lang="en-US" sz="2133">
                <a:latin typeface="Arial" panose="020B0604020202020204" pitchFamily="34" charset="0"/>
                <a:cs typeface="Arial" panose="020B0604020202020204" pitchFamily="34" charset="0"/>
              </a:rPr>
              <a:t>You may adjust the font to accommodate for longer content, but for readability, try to keep font size 16pt. or larger.</a:t>
            </a:r>
          </a:p>
          <a:p>
            <a:endParaRPr lang="en-US"/>
          </a:p>
        </p:txBody>
      </p:sp>
      <p:sp>
        <p:nvSpPr>
          <p:cNvPr id="11" name="Slide Number Placeholder 5">
            <a:extLst>
              <a:ext uri="{FF2B5EF4-FFF2-40B4-BE49-F238E27FC236}">
                <a16:creationId xmlns:a16="http://schemas.microsoft.com/office/drawing/2014/main" id="{DC9C2EAC-7A75-F644-9486-9D5FD425DE64}"/>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17206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3" name="Content Placeholder 2"/>
          <p:cNvSpPr>
            <a:spLocks noGrp="1"/>
          </p:cNvSpPr>
          <p:nvPr>
            <p:ph sz="half" idx="1" hasCustomPrompt="1"/>
          </p:nvPr>
        </p:nvSpPr>
        <p:spPr>
          <a:xfrm>
            <a:off x="609600" y="2165730"/>
            <a:ext cx="5143704" cy="4024756"/>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r>
              <a:rPr lang="en-US"/>
              <a:t>At mi pharetra, pulvinar </a:t>
            </a:r>
            <a:r>
              <a:rPr lang="en-US" err="1"/>
              <a:t>pellentesque</a:t>
            </a:r>
            <a:r>
              <a:rPr lang="en-US"/>
              <a:t> dolor. </a:t>
            </a:r>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0" name="Text Placeholder 6">
            <a:extLst>
              <a:ext uri="{FF2B5EF4-FFF2-40B4-BE49-F238E27FC236}">
                <a16:creationId xmlns:a16="http://schemas.microsoft.com/office/drawing/2014/main" id="{B728F934-A67F-0F4A-83B4-2CF2B57AA2C3}"/>
              </a:ext>
            </a:extLst>
          </p:cNvPr>
          <p:cNvSpPr>
            <a:spLocks noGrp="1"/>
          </p:cNvSpPr>
          <p:nvPr>
            <p:ph type="body" idx="13" hasCustomPrompt="1"/>
          </p:nvPr>
        </p:nvSpPr>
        <p:spPr>
          <a:xfrm>
            <a:off x="609600" y="1583505"/>
            <a:ext cx="5340096" cy="393593"/>
          </a:xfrm>
        </p:spPr>
        <p:txBody>
          <a:bodyPr>
            <a:noAutofit/>
          </a:bodyPr>
          <a:lstStyle>
            <a:lvl1pPr marL="0" indent="0">
              <a:buNone/>
              <a:defRPr sz="3200">
                <a:solidFill>
                  <a:srgbClr val="4E2A84"/>
                </a:solidFill>
              </a:defRPr>
            </a:lvl1pPr>
          </a:lstStyle>
          <a:p>
            <a:r>
              <a:rPr lang="en-US"/>
              <a:t>Subhead 24pt. Arial</a:t>
            </a:r>
          </a:p>
        </p:txBody>
      </p:sp>
      <p:sp>
        <p:nvSpPr>
          <p:cNvPr id="11" name="Content Placeholder 2">
            <a:extLst>
              <a:ext uri="{FF2B5EF4-FFF2-40B4-BE49-F238E27FC236}">
                <a16:creationId xmlns:a16="http://schemas.microsoft.com/office/drawing/2014/main" id="{647FEEC5-EF0A-A24F-82D8-148DF02E94D6}"/>
              </a:ext>
            </a:extLst>
          </p:cNvPr>
          <p:cNvSpPr>
            <a:spLocks noGrp="1"/>
          </p:cNvSpPr>
          <p:nvPr>
            <p:ph sz="half" idx="14" hasCustomPrompt="1"/>
          </p:nvPr>
        </p:nvSpPr>
        <p:spPr>
          <a:xfrm>
            <a:off x="6096000" y="2137981"/>
            <a:ext cx="5143704" cy="4024756"/>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amet, consectetur adipiscing elit. Mauris dui mauris.</a:t>
            </a:r>
          </a:p>
          <a:p>
            <a:pPr marL="457189" marR="0" lvl="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a:pPr>
            <a:r>
              <a:rPr lang="en-US"/>
              <a:t>Lorem ipsum dolor sit amet, consectetur adipiscing elit. Mauris dui mauris.</a:t>
            </a:r>
          </a:p>
          <a:p>
            <a:pPr marL="457189" marR="0" lvl="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a:pPr>
            <a:r>
              <a:rPr lang="en-US"/>
              <a:t>Lorem ipsum dolor sit amet, consectetur adipiscing elit. Mauris dui mauris.</a:t>
            </a:r>
          </a:p>
          <a:p>
            <a:endParaRPr lang="en-US"/>
          </a:p>
        </p:txBody>
      </p:sp>
      <p:sp>
        <p:nvSpPr>
          <p:cNvPr id="12" name="Text Placeholder 6">
            <a:extLst>
              <a:ext uri="{FF2B5EF4-FFF2-40B4-BE49-F238E27FC236}">
                <a16:creationId xmlns:a16="http://schemas.microsoft.com/office/drawing/2014/main" id="{C456BA00-F793-AC49-B11C-59DA5A54573B}"/>
              </a:ext>
            </a:extLst>
          </p:cNvPr>
          <p:cNvSpPr>
            <a:spLocks noGrp="1"/>
          </p:cNvSpPr>
          <p:nvPr>
            <p:ph type="body" idx="15" hasCustomPrompt="1"/>
          </p:nvPr>
        </p:nvSpPr>
        <p:spPr>
          <a:xfrm>
            <a:off x="6096000" y="1555756"/>
            <a:ext cx="5839968" cy="393593"/>
          </a:xfrm>
        </p:spPr>
        <p:txBody>
          <a:bodyPr>
            <a:noAutofit/>
          </a:bodyPr>
          <a:lstStyle>
            <a:lvl1pPr marL="0" indent="0">
              <a:buNone/>
              <a:defRPr sz="3200">
                <a:solidFill>
                  <a:srgbClr val="4E2A84"/>
                </a:solidFill>
              </a:defRPr>
            </a:lvl1pPr>
          </a:lstStyle>
          <a:p>
            <a:r>
              <a:rPr lang="en-US"/>
              <a:t>Additional Subhead (if needed)</a:t>
            </a:r>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695727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3" name="Content Placeholder 2"/>
          <p:cNvSpPr>
            <a:spLocks noGrp="1"/>
          </p:cNvSpPr>
          <p:nvPr>
            <p:ph sz="half" idx="1" hasCustomPrompt="1"/>
          </p:nvPr>
        </p:nvSpPr>
        <p:spPr>
          <a:xfrm>
            <a:off x="609600" y="3048000"/>
            <a:ext cx="5143704" cy="3142485"/>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Placeholder on right can be used  with photos or icons.</a:t>
            </a:r>
          </a:p>
          <a:p>
            <a:r>
              <a:rPr lang="en-US"/>
              <a:t>Example of placing an image, size per the placeholder and bleed to edge.</a:t>
            </a:r>
          </a:p>
          <a:p>
            <a:endParaRPr lang="en-US"/>
          </a:p>
          <a:p>
            <a:endParaRPr lang="en-US"/>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0" name="Text Placeholder 6">
            <a:extLst>
              <a:ext uri="{FF2B5EF4-FFF2-40B4-BE49-F238E27FC236}">
                <a16:creationId xmlns:a16="http://schemas.microsoft.com/office/drawing/2014/main" id="{B728F934-A67F-0F4A-83B4-2CF2B57AA2C3}"/>
              </a:ext>
            </a:extLst>
          </p:cNvPr>
          <p:cNvSpPr>
            <a:spLocks noGrp="1"/>
          </p:cNvSpPr>
          <p:nvPr>
            <p:ph type="body" idx="13" hasCustomPrompt="1"/>
          </p:nvPr>
        </p:nvSpPr>
        <p:spPr>
          <a:xfrm>
            <a:off x="609600" y="1583505"/>
            <a:ext cx="5143704" cy="393593"/>
          </a:xfrm>
        </p:spPr>
        <p:txBody>
          <a:bodyPr>
            <a:noAutofit/>
          </a:bodyPr>
          <a:lstStyle>
            <a:lvl1pPr marL="0" indent="0">
              <a:buNone/>
              <a:defRPr sz="3200">
                <a:solidFill>
                  <a:srgbClr val="4E2A84"/>
                </a:solidFill>
              </a:defRPr>
            </a:lvl1pPr>
          </a:lstStyle>
          <a:p>
            <a:r>
              <a:rPr lang="en-US"/>
              <a:t>Options for content Placeholder on Right</a:t>
            </a:r>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14" name="Content Placeholder 5">
            <a:extLst>
              <a:ext uri="{FF2B5EF4-FFF2-40B4-BE49-F238E27FC236}">
                <a16:creationId xmlns:a16="http://schemas.microsoft.com/office/drawing/2014/main" id="{0CC5851D-6DDC-C648-9E3F-29F41187A353}"/>
              </a:ext>
            </a:extLst>
          </p:cNvPr>
          <p:cNvSpPr>
            <a:spLocks noGrp="1"/>
          </p:cNvSpPr>
          <p:nvPr>
            <p:ph sz="half" idx="24" hasCustomPrompt="1"/>
          </p:nvPr>
        </p:nvSpPr>
        <p:spPr>
          <a:xfrm>
            <a:off x="6926893" y="2032622"/>
            <a:ext cx="5265108" cy="3961777"/>
          </a:xfrm>
        </p:spPr>
        <p:txBody>
          <a:bodyPr/>
          <a:lstStyle>
            <a:lvl1pPr marL="0" indent="0">
              <a:buNone/>
              <a:defRPr/>
            </a:lvl1pPr>
          </a:lstStyle>
          <a:p>
            <a:r>
              <a:rPr lang="en-US"/>
              <a:t>Placeholder</a:t>
            </a:r>
          </a:p>
        </p:txBody>
      </p:sp>
    </p:spTree>
    <p:extLst>
      <p:ext uri="{BB962C8B-B14F-4D97-AF65-F5344CB8AC3E}">
        <p14:creationId xmlns:p14="http://schemas.microsoft.com/office/powerpoint/2010/main" val="213682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14" name="Content Placeholder 5">
            <a:extLst>
              <a:ext uri="{FF2B5EF4-FFF2-40B4-BE49-F238E27FC236}">
                <a16:creationId xmlns:a16="http://schemas.microsoft.com/office/drawing/2014/main" id="{0CC5851D-6DDC-C648-9E3F-29F41187A353}"/>
              </a:ext>
            </a:extLst>
          </p:cNvPr>
          <p:cNvSpPr>
            <a:spLocks noGrp="1"/>
          </p:cNvSpPr>
          <p:nvPr>
            <p:ph sz="half" idx="24" hasCustomPrompt="1"/>
          </p:nvPr>
        </p:nvSpPr>
        <p:spPr>
          <a:xfrm>
            <a:off x="713368" y="1394719"/>
            <a:ext cx="5143704" cy="2771579"/>
          </a:xfrm>
        </p:spPr>
        <p:txBody>
          <a:bodyPr/>
          <a:lstStyle>
            <a:lvl1pPr marL="0" indent="0">
              <a:buNone/>
              <a:defRPr/>
            </a:lvl1pPr>
          </a:lstStyle>
          <a:p>
            <a:r>
              <a:rPr lang="en-US"/>
              <a:t>Placeholder</a:t>
            </a:r>
          </a:p>
        </p:txBody>
      </p:sp>
      <p:sp>
        <p:nvSpPr>
          <p:cNvPr id="9" name="Text Placeholder 2">
            <a:extLst>
              <a:ext uri="{FF2B5EF4-FFF2-40B4-BE49-F238E27FC236}">
                <a16:creationId xmlns:a16="http://schemas.microsoft.com/office/drawing/2014/main" id="{3F408DE2-3A24-E241-939C-3506967A0D03}"/>
              </a:ext>
            </a:extLst>
          </p:cNvPr>
          <p:cNvSpPr>
            <a:spLocks noGrp="1"/>
          </p:cNvSpPr>
          <p:nvPr>
            <p:ph type="body" idx="1" hasCustomPrompt="1"/>
          </p:nvPr>
        </p:nvSpPr>
        <p:spPr>
          <a:xfrm>
            <a:off x="713367" y="4166296"/>
            <a:ext cx="4551741" cy="463296"/>
          </a:xfrm>
        </p:spPr>
        <p:txBody>
          <a:bodyPr>
            <a:noAutofit/>
          </a:bodyPr>
          <a:lstStyle>
            <a:lvl1pPr marL="0" indent="0">
              <a:buFontTx/>
              <a:buNone/>
              <a:defRPr sz="3200">
                <a:solidFill>
                  <a:srgbClr val="4E2A84"/>
                </a:solidFill>
              </a:defRPr>
            </a:lvl1pPr>
          </a:lstStyle>
          <a:p>
            <a:r>
              <a:rPr lang="en-US"/>
              <a:t>Subhead 24pt. Arial</a:t>
            </a:r>
          </a:p>
        </p:txBody>
      </p:sp>
      <p:sp>
        <p:nvSpPr>
          <p:cNvPr id="12" name="Content Placeholder 2">
            <a:extLst>
              <a:ext uri="{FF2B5EF4-FFF2-40B4-BE49-F238E27FC236}">
                <a16:creationId xmlns:a16="http://schemas.microsoft.com/office/drawing/2014/main" id="{ACFB0BB7-B9F8-F341-829F-5A512C505B74}"/>
              </a:ext>
            </a:extLst>
          </p:cNvPr>
          <p:cNvSpPr>
            <a:spLocks noGrp="1"/>
          </p:cNvSpPr>
          <p:nvPr>
            <p:ph sz="half" idx="25" hasCustomPrompt="1"/>
          </p:nvPr>
        </p:nvSpPr>
        <p:spPr>
          <a:xfrm>
            <a:off x="713367" y="4720081"/>
            <a:ext cx="5143704" cy="1455295"/>
          </a:xfrm>
        </p:spPr>
        <p:txBody>
          <a:bodyPr>
            <a:normAutofit/>
          </a:bodyPr>
          <a:lstStyle>
            <a:lvl1pPr marL="0" marR="0" indent="0" algn="l" defTabSz="609585" rtl="0" eaLnBrk="1" fontAlgn="auto" latinLnBrk="0" hangingPunct="1">
              <a:lnSpc>
                <a:spcPct val="100000"/>
              </a:lnSpc>
              <a:spcBef>
                <a:spcPct val="20000"/>
              </a:spcBef>
              <a:spcAft>
                <a:spcPts val="0"/>
              </a:spcAft>
              <a:buClr>
                <a:srgbClr val="B6ACD1"/>
              </a:buClr>
              <a:buSzTx/>
              <a:buFont typeface="Wingdings" pitchFamily="2" charset="2"/>
              <a:buNone/>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
        <p:nvSpPr>
          <p:cNvPr id="15" name="Content Placeholder 5">
            <a:extLst>
              <a:ext uri="{FF2B5EF4-FFF2-40B4-BE49-F238E27FC236}">
                <a16:creationId xmlns:a16="http://schemas.microsoft.com/office/drawing/2014/main" id="{728593AA-90CE-FF46-A776-A2BB41AD622B}"/>
              </a:ext>
            </a:extLst>
          </p:cNvPr>
          <p:cNvSpPr>
            <a:spLocks noGrp="1"/>
          </p:cNvSpPr>
          <p:nvPr>
            <p:ph sz="half" idx="26" hasCustomPrompt="1"/>
          </p:nvPr>
        </p:nvSpPr>
        <p:spPr>
          <a:xfrm>
            <a:off x="6407032" y="1394719"/>
            <a:ext cx="5143704" cy="2771579"/>
          </a:xfrm>
        </p:spPr>
        <p:txBody>
          <a:bodyPr/>
          <a:lstStyle>
            <a:lvl1pPr marL="0" indent="0">
              <a:buNone/>
              <a:defRPr/>
            </a:lvl1pPr>
          </a:lstStyle>
          <a:p>
            <a:r>
              <a:rPr lang="en-US"/>
              <a:t>Placeholder</a:t>
            </a:r>
          </a:p>
        </p:txBody>
      </p:sp>
      <p:sp>
        <p:nvSpPr>
          <p:cNvPr id="16" name="Text Placeholder 2">
            <a:extLst>
              <a:ext uri="{FF2B5EF4-FFF2-40B4-BE49-F238E27FC236}">
                <a16:creationId xmlns:a16="http://schemas.microsoft.com/office/drawing/2014/main" id="{17187A61-7BEA-494E-B85E-0EEC1056B120}"/>
              </a:ext>
            </a:extLst>
          </p:cNvPr>
          <p:cNvSpPr>
            <a:spLocks noGrp="1"/>
          </p:cNvSpPr>
          <p:nvPr>
            <p:ph type="body" idx="27" hasCustomPrompt="1"/>
          </p:nvPr>
        </p:nvSpPr>
        <p:spPr>
          <a:xfrm>
            <a:off x="6407031" y="4166296"/>
            <a:ext cx="4551741" cy="463296"/>
          </a:xfrm>
        </p:spPr>
        <p:txBody>
          <a:bodyPr>
            <a:noAutofit/>
          </a:bodyPr>
          <a:lstStyle>
            <a:lvl1pPr marL="0" indent="0">
              <a:buFontTx/>
              <a:buNone/>
              <a:defRPr sz="3200">
                <a:solidFill>
                  <a:srgbClr val="4E2A84"/>
                </a:solidFill>
              </a:defRPr>
            </a:lvl1pPr>
          </a:lstStyle>
          <a:p>
            <a:r>
              <a:rPr lang="en-US"/>
              <a:t>Subhead 24pt. Arial</a:t>
            </a:r>
          </a:p>
        </p:txBody>
      </p:sp>
      <p:sp>
        <p:nvSpPr>
          <p:cNvPr id="17" name="Content Placeholder 2">
            <a:extLst>
              <a:ext uri="{FF2B5EF4-FFF2-40B4-BE49-F238E27FC236}">
                <a16:creationId xmlns:a16="http://schemas.microsoft.com/office/drawing/2014/main" id="{EA0D2500-BC3A-334B-86BA-3A0CC794B652}"/>
              </a:ext>
            </a:extLst>
          </p:cNvPr>
          <p:cNvSpPr>
            <a:spLocks noGrp="1"/>
          </p:cNvSpPr>
          <p:nvPr>
            <p:ph sz="half" idx="28" hasCustomPrompt="1"/>
          </p:nvPr>
        </p:nvSpPr>
        <p:spPr>
          <a:xfrm>
            <a:off x="6407031" y="4720081"/>
            <a:ext cx="5143704" cy="1455295"/>
          </a:xfrm>
        </p:spPr>
        <p:txBody>
          <a:bodyPr>
            <a:normAutofit/>
          </a:bodyPr>
          <a:lstStyle>
            <a:lvl1pPr marL="0" marR="0" indent="0" algn="l" defTabSz="609585" rtl="0" eaLnBrk="1" fontAlgn="auto" latinLnBrk="0" hangingPunct="1">
              <a:lnSpc>
                <a:spcPct val="100000"/>
              </a:lnSpc>
              <a:spcBef>
                <a:spcPct val="20000"/>
              </a:spcBef>
              <a:spcAft>
                <a:spcPts val="0"/>
              </a:spcAft>
              <a:buClr>
                <a:srgbClr val="B6ACD1"/>
              </a:buClr>
              <a:buSzTx/>
              <a:buFont typeface="Wingdings" pitchFamily="2" charset="2"/>
              <a:buNone/>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Tree>
    <p:extLst>
      <p:ext uri="{BB962C8B-B14F-4D97-AF65-F5344CB8AC3E}">
        <p14:creationId xmlns:p14="http://schemas.microsoft.com/office/powerpoint/2010/main" val="1680888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latin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Arial"/>
              </a:defRPr>
            </a:lvl1pPr>
            <a:lvl2pPr>
              <a:defRPr sz="2667">
                <a:latin typeface="Arial"/>
              </a:defRPr>
            </a:lvl2pPr>
            <a:lvl3pPr>
              <a:defRPr sz="2400">
                <a:latin typeface="Arial"/>
              </a:defRPr>
            </a:lvl3pPr>
            <a:lvl4pPr>
              <a:defRPr sz="2133">
                <a:latin typeface="Arial"/>
              </a:defRPr>
            </a:lvl4pPr>
            <a:lvl5pPr>
              <a:defRPr sz="2133">
                <a:latin typeface="Aria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atin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atin typeface="Arial"/>
              </a:defRPr>
            </a:lvl1pPr>
            <a:lvl2pPr>
              <a:defRPr sz="2667">
                <a:latin typeface="Arial"/>
              </a:defRPr>
            </a:lvl2pPr>
            <a:lvl3pPr>
              <a:defRPr sz="2400">
                <a:latin typeface="Arial"/>
              </a:defRPr>
            </a:lvl3pPr>
            <a:lvl4pPr>
              <a:defRPr sz="2133">
                <a:latin typeface="Arial"/>
              </a:defRPr>
            </a:lvl4pPr>
            <a:lvl5pPr>
              <a:defRPr sz="2133">
                <a:latin typeface="Aria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fld id="{D8FFCF06-3344-8345-BEA6-DDAEFCC6ECCE}" type="datetime1">
              <a:rPr lang="en-US" smtClean="0"/>
              <a:pPr/>
              <a:t>10/18/23</a:t>
            </a:fld>
            <a:endParaRPr lang="en-US"/>
          </a:p>
        </p:txBody>
      </p:sp>
      <p:sp>
        <p:nvSpPr>
          <p:cNvPr id="8" name="Footer Placeholder 7"/>
          <p:cNvSpPr>
            <a:spLocks noGrp="1"/>
          </p:cNvSpPr>
          <p:nvPr>
            <p:ph type="ftr" sz="quarter" idx="11"/>
          </p:nvPr>
        </p:nvSpPr>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943770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fld id="{84C6D879-35D4-554E-9D6D-93E8130AA922}" type="datetime1">
              <a:rPr lang="en-US" smtClean="0"/>
              <a:pPr/>
              <a:t>10/18/23</a:t>
            </a:fld>
            <a:endParaRPr lang="en-US"/>
          </a:p>
        </p:txBody>
      </p:sp>
      <p:sp>
        <p:nvSpPr>
          <p:cNvPr id="4" name="Footer Placeholder 3"/>
          <p:cNvSpPr>
            <a:spLocks noGrp="1"/>
          </p:cNvSpPr>
          <p:nvPr>
            <p:ph type="ftr" sz="quarter" idx="11"/>
          </p:nvPr>
        </p:nvSpPr>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78320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D3421027-4EC0-9C48-8CFB-B8A3104CB056}" type="datetime1">
              <a:rPr lang="en-US" smtClean="0"/>
              <a:pPr/>
              <a:t>10/18/23</a:t>
            </a:fld>
            <a:endParaRPr lang="en-US"/>
          </a:p>
        </p:txBody>
      </p:sp>
      <p:sp>
        <p:nvSpPr>
          <p:cNvPr id="3" name="Footer Placeholder 2"/>
          <p:cNvSpPr>
            <a:spLocks noGrp="1"/>
          </p:cNvSpPr>
          <p:nvPr>
            <p:ph type="ftr" sz="quarter" idx="11"/>
          </p:nvPr>
        </p:nvSpPr>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3749267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atin typeface="Arial"/>
              </a:defRPr>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atin typeface="Arial"/>
              </a:defRPr>
            </a:lvl1pPr>
            <a:lvl2pPr>
              <a:defRPr sz="3733">
                <a:latin typeface="Arial"/>
              </a:defRPr>
            </a:lvl2pPr>
            <a:lvl3pPr>
              <a:defRPr sz="3200">
                <a:latin typeface="Arial"/>
              </a:defRPr>
            </a:lvl3pPr>
            <a:lvl4pPr>
              <a:defRPr sz="2667">
                <a:latin typeface="Arial"/>
              </a:defRPr>
            </a:lvl4pPr>
            <a:lvl5pPr>
              <a:defRPr sz="2667">
                <a:latin typeface="Aria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atin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AB182AE3-760A-8E44-AB65-03A533386DFC}"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280246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parator Pag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056080"/>
            <a:ext cx="12192000" cy="2738880"/>
          </a:xfrm>
        </p:spPr>
        <p:txBody>
          <a:bodyPr/>
          <a:lstStyle>
            <a:lvl1pPr algn="ctr">
              <a:defRPr>
                <a:solidFill>
                  <a:schemeClr val="bg1"/>
                </a:solidFill>
                <a:latin typeface="Arial"/>
              </a:defRPr>
            </a:lvl1pPr>
          </a:lstStyle>
          <a:p>
            <a:r>
              <a:rPr lang="en-US"/>
              <a:t>Separator</a:t>
            </a:r>
          </a:p>
        </p:txBody>
      </p:sp>
      <p:sp>
        <p:nvSpPr>
          <p:cNvPr id="3" name="TextBox 2"/>
          <p:cNvSpPr txBox="1"/>
          <p:nvPr userDrawn="1"/>
        </p:nvSpPr>
        <p:spPr>
          <a:xfrm>
            <a:off x="9410095" y="-1221618"/>
            <a:ext cx="184731" cy="584775"/>
          </a:xfrm>
          <a:prstGeom prst="rect">
            <a:avLst/>
          </a:prstGeom>
          <a:noFill/>
        </p:spPr>
        <p:txBody>
          <a:bodyPr wrap="none" rtlCol="0">
            <a:spAutoFit/>
          </a:bodyPr>
          <a:lstStyle/>
          <a:p>
            <a:endParaRPr lang="en-US" sz="3200"/>
          </a:p>
        </p:txBody>
      </p:sp>
      <p:pic>
        <p:nvPicPr>
          <p:cNvPr id="5" name="Picture 4" descr="NWU PPT Wide Opt 2 - No Wordmark_Separator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1773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parator Pa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056080"/>
            <a:ext cx="12192000" cy="2738880"/>
          </a:xfrm>
        </p:spPr>
        <p:txBody>
          <a:bodyPr/>
          <a:lstStyle>
            <a:lvl1pPr algn="ctr">
              <a:defRPr>
                <a:solidFill>
                  <a:schemeClr val="bg1"/>
                </a:solidFill>
                <a:latin typeface="Arial"/>
              </a:defRPr>
            </a:lvl1pPr>
          </a:lstStyle>
          <a:p>
            <a:r>
              <a:rPr lang="en-US"/>
              <a:t>Separator</a:t>
            </a:r>
          </a:p>
        </p:txBody>
      </p:sp>
      <p:pic>
        <p:nvPicPr>
          <p:cNvPr id="4" name="Picture 3" descr="NWU PPT Wide Opt 2 - No Wordmark_Separator 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52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7" name="Title 1">
            <a:extLst>
              <a:ext uri="{FF2B5EF4-FFF2-40B4-BE49-F238E27FC236}">
                <a16:creationId xmlns:a16="http://schemas.microsoft.com/office/drawing/2014/main" id="{C2F1EA73-4A30-8B45-A65B-F8A59F721233}"/>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Tree>
    <p:extLst>
      <p:ext uri="{BB962C8B-B14F-4D97-AF65-F5344CB8AC3E}">
        <p14:creationId xmlns:p14="http://schemas.microsoft.com/office/powerpoint/2010/main" val="3441408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7" name="Title 1">
            <a:extLst>
              <a:ext uri="{FF2B5EF4-FFF2-40B4-BE49-F238E27FC236}">
                <a16:creationId xmlns:a16="http://schemas.microsoft.com/office/drawing/2014/main" id="{C2F1EA73-4A30-8B45-A65B-F8A59F721233}"/>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Tree>
    <p:extLst>
      <p:ext uri="{BB962C8B-B14F-4D97-AF65-F5344CB8AC3E}">
        <p14:creationId xmlns:p14="http://schemas.microsoft.com/office/powerpoint/2010/main" val="3441408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B9AB8213-A564-3C44-8CA0-968996562138}" type="datetime1">
              <a:rPr lang="en-US" smtClean="0"/>
              <a:pPr/>
              <a:t>10/18/23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12" name="Title 1">
            <a:extLst>
              <a:ext uri="{FF2B5EF4-FFF2-40B4-BE49-F238E27FC236}">
                <a16:creationId xmlns:a16="http://schemas.microsoft.com/office/drawing/2014/main" id="{099A8FB6-8C04-AD49-BE54-FCEAA161E655}"/>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
        <p:nvSpPr>
          <p:cNvPr id="14" name="Text Placeholder 13">
            <a:extLst>
              <a:ext uri="{FF2B5EF4-FFF2-40B4-BE49-F238E27FC236}">
                <a16:creationId xmlns:a16="http://schemas.microsoft.com/office/drawing/2014/main" id="{CA5169E0-F2E1-8443-9426-3329851B53EF}"/>
              </a:ext>
            </a:extLst>
          </p:cNvPr>
          <p:cNvSpPr>
            <a:spLocks noGrp="1"/>
          </p:cNvSpPr>
          <p:nvPr>
            <p:ph type="body" sz="quarter" idx="13" hasCustomPrompt="1"/>
          </p:nvPr>
        </p:nvSpPr>
        <p:spPr>
          <a:xfrm>
            <a:off x="203200" y="1981200"/>
            <a:ext cx="11988800" cy="3556000"/>
          </a:xfrm>
        </p:spPr>
        <p:txBody>
          <a:bodyPr/>
          <a:lstStyle>
            <a:lvl1pPr>
              <a:buClr>
                <a:srgbClr val="B6ACD1"/>
              </a:buClr>
              <a:buFont typeface="Wingdings" pitchFamily="2" charset="2"/>
              <a:buChar char="§"/>
              <a:defRPr sz="5333">
                <a:solidFill>
                  <a:srgbClr val="342F2E"/>
                </a:solidFill>
              </a:defRPr>
            </a:lvl1pPr>
            <a:lvl2pPr>
              <a:buClr>
                <a:srgbClr val="B6ACD1"/>
              </a:buClr>
              <a:buFont typeface="Wingdings" pitchFamily="2" charset="2"/>
              <a:buChar char="§"/>
              <a:defRPr sz="4800">
                <a:solidFill>
                  <a:srgbClr val="342F2E"/>
                </a:solidFill>
              </a:defRPr>
            </a:lvl2pPr>
            <a:lvl3pPr>
              <a:buClr>
                <a:srgbClr val="BBB8B8"/>
              </a:buClr>
              <a:buFont typeface="Arial" panose="020B0604020202020204" pitchFamily="34" charset="0"/>
              <a:buChar char="•"/>
              <a:defRPr sz="4267">
                <a:solidFill>
                  <a:srgbClr val="342F2E"/>
                </a:solidFill>
              </a:defRPr>
            </a:lvl3pPr>
            <a:lvl4pPr>
              <a:buClr>
                <a:srgbClr val="B6ACD1"/>
              </a:buClr>
              <a:buFont typeface="Arial" panose="020B0604020202020204" pitchFamily="34" charset="0"/>
              <a:buChar char="•"/>
              <a:defRPr sz="3733">
                <a:solidFill>
                  <a:srgbClr val="342F2E"/>
                </a:solidFill>
              </a:defRPr>
            </a:lvl4pPr>
            <a:lvl5pPr>
              <a:buClr>
                <a:srgbClr val="B6ACD1"/>
              </a:buClr>
              <a:buFont typeface="Wingdings" pitchFamily="2" charset="2"/>
              <a:buChar char="§"/>
              <a:defRPr/>
            </a:lvl5pPr>
          </a:lstStyle>
          <a:p>
            <a:pPr lvl="0"/>
            <a:r>
              <a:rPr lang="en-US"/>
              <a:t>Level one</a:t>
            </a:r>
          </a:p>
          <a:p>
            <a:pPr lvl="1"/>
            <a:r>
              <a:rPr lang="en-US"/>
              <a:t>Level two</a:t>
            </a:r>
          </a:p>
          <a:p>
            <a:pPr lvl="2"/>
            <a:r>
              <a:rPr lang="en-US"/>
              <a:t>Level three</a:t>
            </a:r>
          </a:p>
          <a:p>
            <a:pPr lvl="3"/>
            <a:r>
              <a:rPr lang="en-US"/>
              <a:t>Level four (if needed)</a:t>
            </a:r>
          </a:p>
        </p:txBody>
      </p:sp>
      <p:sp>
        <p:nvSpPr>
          <p:cNvPr id="8" name="Slide Number Placeholder 5">
            <a:extLst>
              <a:ext uri="{FF2B5EF4-FFF2-40B4-BE49-F238E27FC236}">
                <a16:creationId xmlns:a16="http://schemas.microsoft.com/office/drawing/2014/main" id="{09E8BC5F-5B96-7D4E-A691-59F9F9597731}"/>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96566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no bulle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a:extLst>
              <a:ext uri="{FF2B5EF4-FFF2-40B4-BE49-F238E27FC236}">
                <a16:creationId xmlns:a16="http://schemas.microsoft.com/office/drawing/2014/main" id="{C2F1EA73-4A30-8B45-A65B-F8A59F721233}"/>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
        <p:nvSpPr>
          <p:cNvPr id="8" name="Text Placeholder 5">
            <a:extLst>
              <a:ext uri="{FF2B5EF4-FFF2-40B4-BE49-F238E27FC236}">
                <a16:creationId xmlns:a16="http://schemas.microsoft.com/office/drawing/2014/main" id="{9DF7665B-5949-FD46-AAA9-9179BB126202}"/>
              </a:ext>
            </a:extLst>
          </p:cNvPr>
          <p:cNvSpPr>
            <a:spLocks noGrp="1"/>
          </p:cNvSpPr>
          <p:nvPr>
            <p:ph type="body" sz="quarter" idx="13" hasCustomPrompt="1"/>
          </p:nvPr>
        </p:nvSpPr>
        <p:spPr>
          <a:xfrm>
            <a:off x="203200" y="1883834"/>
            <a:ext cx="11785600" cy="1798151"/>
          </a:xfrm>
        </p:spPr>
        <p:txBody>
          <a:bodyPr>
            <a:noAutofit/>
          </a:bodyPr>
          <a:lstStyle>
            <a:lvl1pPr marL="0" marR="0" indent="0" algn="l" defTabSz="812760" rtl="0" eaLnBrk="1" fontAlgn="auto" latinLnBrk="0" hangingPunct="1">
              <a:lnSpc>
                <a:spcPct val="100000"/>
              </a:lnSpc>
              <a:spcBef>
                <a:spcPts val="0"/>
              </a:spcBef>
              <a:spcAft>
                <a:spcPts val="0"/>
              </a:spcAft>
              <a:buClrTx/>
              <a:buSzTx/>
              <a:buFontTx/>
              <a:buNone/>
              <a:tabLst/>
              <a:defRPr sz="4800">
                <a:solidFill>
                  <a:srgbClr val="342F2E"/>
                </a:solidFill>
              </a:defRPr>
            </a:lvl1pPr>
          </a:lstStyle>
          <a:p>
            <a:pPr marL="0" marR="0" lvl="0" indent="0" algn="l" defTabSz="812760" rtl="0" eaLnBrk="1" fontAlgn="auto" latinLnBrk="0" hangingPunct="1">
              <a:lnSpc>
                <a:spcPct val="100000"/>
              </a:lnSpc>
              <a:spcBef>
                <a:spcPts val="0"/>
              </a:spcBef>
              <a:spcAft>
                <a:spcPts val="0"/>
              </a:spcAft>
              <a:buClrTx/>
              <a:buSzTx/>
              <a:buFontTx/>
              <a:buNone/>
              <a:tabLst/>
              <a:defRPr/>
            </a:pPr>
            <a:r>
              <a:rPr lang="en-US" sz="5333">
                <a:solidFill>
                  <a:srgbClr val="342F2E"/>
                </a:solidFill>
                <a:latin typeface="Arial" panose="020B0604020202020204" pitchFamily="34" charset="0"/>
                <a:cs typeface="Arial" panose="020B0604020202020204" pitchFamily="34" charset="0"/>
              </a:rPr>
              <a:t>Add text here. Without a bulleted list, the font remains the same–36pt. Arial.</a:t>
            </a:r>
          </a:p>
        </p:txBody>
      </p:sp>
      <p:sp>
        <p:nvSpPr>
          <p:cNvPr id="9" name="Text Placeholder 10">
            <a:extLst>
              <a:ext uri="{FF2B5EF4-FFF2-40B4-BE49-F238E27FC236}">
                <a16:creationId xmlns:a16="http://schemas.microsoft.com/office/drawing/2014/main" id="{6D60B389-4C4D-3341-9863-C506995C40D6}"/>
              </a:ext>
            </a:extLst>
          </p:cNvPr>
          <p:cNvSpPr>
            <a:spLocks noGrp="1"/>
          </p:cNvSpPr>
          <p:nvPr>
            <p:ph type="body" sz="quarter" idx="14" hasCustomPrompt="1"/>
          </p:nvPr>
        </p:nvSpPr>
        <p:spPr>
          <a:xfrm>
            <a:off x="302684" y="5086351"/>
            <a:ext cx="11563349" cy="939800"/>
          </a:xfrm>
        </p:spPr>
        <p:txBody>
          <a:bodyPr/>
          <a:lstStyle>
            <a:lvl1pPr marL="0" marR="0" indent="0" algn="l" defTabSz="812760" rtl="0" eaLnBrk="1" fontAlgn="auto" latinLnBrk="0" hangingPunct="1">
              <a:lnSpc>
                <a:spcPct val="100000"/>
              </a:lnSpc>
              <a:spcBef>
                <a:spcPts val="0"/>
              </a:spcBef>
              <a:spcAft>
                <a:spcPts val="0"/>
              </a:spcAft>
              <a:buClrTx/>
              <a:buSzTx/>
              <a:buFontTx/>
              <a:buNone/>
              <a:tabLst/>
              <a:defRPr sz="2133"/>
            </a:lvl1pPr>
          </a:lstStyle>
          <a:p>
            <a:pPr marL="0" marR="0" lvl="0" indent="0" algn="l" defTabSz="812760" rtl="0" eaLnBrk="1" fontAlgn="auto" latinLnBrk="0" hangingPunct="1">
              <a:lnSpc>
                <a:spcPct val="100000"/>
              </a:lnSpc>
              <a:spcBef>
                <a:spcPts val="0"/>
              </a:spcBef>
              <a:spcAft>
                <a:spcPts val="0"/>
              </a:spcAft>
              <a:buClrTx/>
              <a:buSzTx/>
              <a:buFontTx/>
              <a:buNone/>
              <a:tabLst/>
              <a:defRPr/>
            </a:pPr>
            <a:r>
              <a:rPr lang="en-US" sz="2133">
                <a:latin typeface="Arial" panose="020B0604020202020204" pitchFamily="34" charset="0"/>
                <a:cs typeface="Arial" panose="020B0604020202020204" pitchFamily="34" charset="0"/>
              </a:rPr>
              <a:t>You may adjust the font to accommodate for longer content, but for readability, try to keep font size 16pt. or larger.</a:t>
            </a:r>
          </a:p>
          <a:p>
            <a:endParaRPr lang="en-US"/>
          </a:p>
        </p:txBody>
      </p:sp>
      <p:sp>
        <p:nvSpPr>
          <p:cNvPr id="11" name="Slide Number Placeholder 5">
            <a:extLst>
              <a:ext uri="{FF2B5EF4-FFF2-40B4-BE49-F238E27FC236}">
                <a16:creationId xmlns:a16="http://schemas.microsoft.com/office/drawing/2014/main" id="{DC9C2EAC-7A75-F644-9486-9D5FD425DE64}"/>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172066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3" name="Content Placeholder 2"/>
          <p:cNvSpPr>
            <a:spLocks noGrp="1"/>
          </p:cNvSpPr>
          <p:nvPr>
            <p:ph sz="half" idx="1" hasCustomPrompt="1"/>
          </p:nvPr>
        </p:nvSpPr>
        <p:spPr>
          <a:xfrm>
            <a:off x="609600" y="2165730"/>
            <a:ext cx="5143704" cy="4024756"/>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r>
              <a:rPr lang="en-US"/>
              <a:t>At mi pharetra, pulvinar </a:t>
            </a:r>
            <a:r>
              <a:rPr lang="en-US" err="1"/>
              <a:t>pellentesque</a:t>
            </a:r>
            <a:r>
              <a:rPr lang="en-US"/>
              <a:t> dolor. </a:t>
            </a:r>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0" name="Text Placeholder 6">
            <a:extLst>
              <a:ext uri="{FF2B5EF4-FFF2-40B4-BE49-F238E27FC236}">
                <a16:creationId xmlns:a16="http://schemas.microsoft.com/office/drawing/2014/main" id="{B728F934-A67F-0F4A-83B4-2CF2B57AA2C3}"/>
              </a:ext>
            </a:extLst>
          </p:cNvPr>
          <p:cNvSpPr>
            <a:spLocks noGrp="1"/>
          </p:cNvSpPr>
          <p:nvPr>
            <p:ph type="body" idx="13" hasCustomPrompt="1"/>
          </p:nvPr>
        </p:nvSpPr>
        <p:spPr>
          <a:xfrm>
            <a:off x="609600" y="1583505"/>
            <a:ext cx="5340096" cy="393593"/>
          </a:xfrm>
        </p:spPr>
        <p:txBody>
          <a:bodyPr>
            <a:noAutofit/>
          </a:bodyPr>
          <a:lstStyle>
            <a:lvl1pPr marL="0" indent="0">
              <a:buNone/>
              <a:defRPr sz="3200">
                <a:solidFill>
                  <a:srgbClr val="4E2A84"/>
                </a:solidFill>
              </a:defRPr>
            </a:lvl1pPr>
          </a:lstStyle>
          <a:p>
            <a:r>
              <a:rPr lang="en-US"/>
              <a:t>Subhead 24pt. Arial</a:t>
            </a:r>
          </a:p>
        </p:txBody>
      </p:sp>
      <p:sp>
        <p:nvSpPr>
          <p:cNvPr id="11" name="Content Placeholder 2">
            <a:extLst>
              <a:ext uri="{FF2B5EF4-FFF2-40B4-BE49-F238E27FC236}">
                <a16:creationId xmlns:a16="http://schemas.microsoft.com/office/drawing/2014/main" id="{647FEEC5-EF0A-A24F-82D8-148DF02E94D6}"/>
              </a:ext>
            </a:extLst>
          </p:cNvPr>
          <p:cNvSpPr>
            <a:spLocks noGrp="1"/>
          </p:cNvSpPr>
          <p:nvPr>
            <p:ph sz="half" idx="14" hasCustomPrompt="1"/>
          </p:nvPr>
        </p:nvSpPr>
        <p:spPr>
          <a:xfrm>
            <a:off x="6096000" y="2137981"/>
            <a:ext cx="5143704" cy="4024756"/>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amet, consectetur adipiscing elit. Mauris dui mauris.</a:t>
            </a:r>
          </a:p>
          <a:p>
            <a:pPr marL="457189" marR="0" lvl="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a:pPr>
            <a:r>
              <a:rPr lang="en-US"/>
              <a:t>Lorem ipsum dolor sit amet, consectetur adipiscing elit. Mauris dui mauris.</a:t>
            </a:r>
          </a:p>
          <a:p>
            <a:pPr marL="457189" marR="0" lvl="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a:pPr>
            <a:r>
              <a:rPr lang="en-US"/>
              <a:t>Lorem ipsum dolor sit amet, consectetur adipiscing elit. Mauris dui mauris.</a:t>
            </a:r>
          </a:p>
          <a:p>
            <a:endParaRPr lang="en-US"/>
          </a:p>
        </p:txBody>
      </p:sp>
      <p:sp>
        <p:nvSpPr>
          <p:cNvPr id="12" name="Text Placeholder 6">
            <a:extLst>
              <a:ext uri="{FF2B5EF4-FFF2-40B4-BE49-F238E27FC236}">
                <a16:creationId xmlns:a16="http://schemas.microsoft.com/office/drawing/2014/main" id="{C456BA00-F793-AC49-B11C-59DA5A54573B}"/>
              </a:ext>
            </a:extLst>
          </p:cNvPr>
          <p:cNvSpPr>
            <a:spLocks noGrp="1"/>
          </p:cNvSpPr>
          <p:nvPr>
            <p:ph type="body" idx="15" hasCustomPrompt="1"/>
          </p:nvPr>
        </p:nvSpPr>
        <p:spPr>
          <a:xfrm>
            <a:off x="6096000" y="1555756"/>
            <a:ext cx="5839968" cy="393593"/>
          </a:xfrm>
        </p:spPr>
        <p:txBody>
          <a:bodyPr>
            <a:noAutofit/>
          </a:bodyPr>
          <a:lstStyle>
            <a:lvl1pPr marL="0" indent="0">
              <a:buNone/>
              <a:defRPr sz="3200">
                <a:solidFill>
                  <a:srgbClr val="4E2A84"/>
                </a:solidFill>
              </a:defRPr>
            </a:lvl1pPr>
          </a:lstStyle>
          <a:p>
            <a:r>
              <a:rPr lang="en-US"/>
              <a:t>Additional Subhead (if needed)</a:t>
            </a:r>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695727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3" name="Content Placeholder 2"/>
          <p:cNvSpPr>
            <a:spLocks noGrp="1"/>
          </p:cNvSpPr>
          <p:nvPr>
            <p:ph sz="half" idx="1" hasCustomPrompt="1"/>
          </p:nvPr>
        </p:nvSpPr>
        <p:spPr>
          <a:xfrm>
            <a:off x="609600" y="3048000"/>
            <a:ext cx="5143704" cy="3142485"/>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Placeholder on right can be used  with photos or icons.</a:t>
            </a:r>
          </a:p>
          <a:p>
            <a:r>
              <a:rPr lang="en-US"/>
              <a:t>Example of placing an image, size per the placeholder and bleed to edge.</a:t>
            </a:r>
          </a:p>
          <a:p>
            <a:endParaRPr lang="en-US"/>
          </a:p>
          <a:p>
            <a:endParaRPr lang="en-US"/>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0" name="Text Placeholder 6">
            <a:extLst>
              <a:ext uri="{FF2B5EF4-FFF2-40B4-BE49-F238E27FC236}">
                <a16:creationId xmlns:a16="http://schemas.microsoft.com/office/drawing/2014/main" id="{B728F934-A67F-0F4A-83B4-2CF2B57AA2C3}"/>
              </a:ext>
            </a:extLst>
          </p:cNvPr>
          <p:cNvSpPr>
            <a:spLocks noGrp="1"/>
          </p:cNvSpPr>
          <p:nvPr>
            <p:ph type="body" idx="13" hasCustomPrompt="1"/>
          </p:nvPr>
        </p:nvSpPr>
        <p:spPr>
          <a:xfrm>
            <a:off x="609600" y="1583505"/>
            <a:ext cx="5143704" cy="393593"/>
          </a:xfrm>
        </p:spPr>
        <p:txBody>
          <a:bodyPr>
            <a:noAutofit/>
          </a:bodyPr>
          <a:lstStyle>
            <a:lvl1pPr marL="0" indent="0">
              <a:buNone/>
              <a:defRPr sz="3200">
                <a:solidFill>
                  <a:srgbClr val="4E2A84"/>
                </a:solidFill>
              </a:defRPr>
            </a:lvl1pPr>
          </a:lstStyle>
          <a:p>
            <a:r>
              <a:rPr lang="en-US"/>
              <a:t>Options for content Placeholder on Right</a:t>
            </a:r>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14" name="Content Placeholder 5">
            <a:extLst>
              <a:ext uri="{FF2B5EF4-FFF2-40B4-BE49-F238E27FC236}">
                <a16:creationId xmlns:a16="http://schemas.microsoft.com/office/drawing/2014/main" id="{0CC5851D-6DDC-C648-9E3F-29F41187A353}"/>
              </a:ext>
            </a:extLst>
          </p:cNvPr>
          <p:cNvSpPr>
            <a:spLocks noGrp="1"/>
          </p:cNvSpPr>
          <p:nvPr>
            <p:ph sz="half" idx="24" hasCustomPrompt="1"/>
          </p:nvPr>
        </p:nvSpPr>
        <p:spPr>
          <a:xfrm>
            <a:off x="6926893" y="2032622"/>
            <a:ext cx="5265108" cy="3961777"/>
          </a:xfrm>
        </p:spPr>
        <p:txBody>
          <a:bodyPr/>
          <a:lstStyle>
            <a:lvl1pPr marL="0" indent="0">
              <a:buNone/>
              <a:defRPr/>
            </a:lvl1pPr>
          </a:lstStyle>
          <a:p>
            <a:r>
              <a:rPr lang="en-US"/>
              <a:t>Placeholder</a:t>
            </a:r>
          </a:p>
        </p:txBody>
      </p:sp>
    </p:spTree>
    <p:extLst>
      <p:ext uri="{BB962C8B-B14F-4D97-AF65-F5344CB8AC3E}">
        <p14:creationId xmlns:p14="http://schemas.microsoft.com/office/powerpoint/2010/main" val="213682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14" name="Content Placeholder 5">
            <a:extLst>
              <a:ext uri="{FF2B5EF4-FFF2-40B4-BE49-F238E27FC236}">
                <a16:creationId xmlns:a16="http://schemas.microsoft.com/office/drawing/2014/main" id="{0CC5851D-6DDC-C648-9E3F-29F41187A353}"/>
              </a:ext>
            </a:extLst>
          </p:cNvPr>
          <p:cNvSpPr>
            <a:spLocks noGrp="1"/>
          </p:cNvSpPr>
          <p:nvPr>
            <p:ph sz="half" idx="24" hasCustomPrompt="1"/>
          </p:nvPr>
        </p:nvSpPr>
        <p:spPr>
          <a:xfrm>
            <a:off x="713368" y="1394719"/>
            <a:ext cx="5143704" cy="2771579"/>
          </a:xfrm>
        </p:spPr>
        <p:txBody>
          <a:bodyPr/>
          <a:lstStyle>
            <a:lvl1pPr marL="0" indent="0">
              <a:buNone/>
              <a:defRPr/>
            </a:lvl1pPr>
          </a:lstStyle>
          <a:p>
            <a:r>
              <a:rPr lang="en-US"/>
              <a:t>Placeholder</a:t>
            </a:r>
          </a:p>
        </p:txBody>
      </p:sp>
      <p:sp>
        <p:nvSpPr>
          <p:cNvPr id="9" name="Text Placeholder 2">
            <a:extLst>
              <a:ext uri="{FF2B5EF4-FFF2-40B4-BE49-F238E27FC236}">
                <a16:creationId xmlns:a16="http://schemas.microsoft.com/office/drawing/2014/main" id="{3F408DE2-3A24-E241-939C-3506967A0D03}"/>
              </a:ext>
            </a:extLst>
          </p:cNvPr>
          <p:cNvSpPr>
            <a:spLocks noGrp="1"/>
          </p:cNvSpPr>
          <p:nvPr>
            <p:ph type="body" idx="1" hasCustomPrompt="1"/>
          </p:nvPr>
        </p:nvSpPr>
        <p:spPr>
          <a:xfrm>
            <a:off x="713367" y="4166296"/>
            <a:ext cx="4551741" cy="463296"/>
          </a:xfrm>
        </p:spPr>
        <p:txBody>
          <a:bodyPr>
            <a:noAutofit/>
          </a:bodyPr>
          <a:lstStyle>
            <a:lvl1pPr marL="0" indent="0">
              <a:buFontTx/>
              <a:buNone/>
              <a:defRPr sz="3200">
                <a:solidFill>
                  <a:srgbClr val="4E2A84"/>
                </a:solidFill>
              </a:defRPr>
            </a:lvl1pPr>
          </a:lstStyle>
          <a:p>
            <a:r>
              <a:rPr lang="en-US"/>
              <a:t>Subhead 24pt. Arial</a:t>
            </a:r>
          </a:p>
        </p:txBody>
      </p:sp>
      <p:sp>
        <p:nvSpPr>
          <p:cNvPr id="12" name="Content Placeholder 2">
            <a:extLst>
              <a:ext uri="{FF2B5EF4-FFF2-40B4-BE49-F238E27FC236}">
                <a16:creationId xmlns:a16="http://schemas.microsoft.com/office/drawing/2014/main" id="{ACFB0BB7-B9F8-F341-829F-5A512C505B74}"/>
              </a:ext>
            </a:extLst>
          </p:cNvPr>
          <p:cNvSpPr>
            <a:spLocks noGrp="1"/>
          </p:cNvSpPr>
          <p:nvPr>
            <p:ph sz="half" idx="25" hasCustomPrompt="1"/>
          </p:nvPr>
        </p:nvSpPr>
        <p:spPr>
          <a:xfrm>
            <a:off x="713367" y="4720081"/>
            <a:ext cx="5143704" cy="1455295"/>
          </a:xfrm>
        </p:spPr>
        <p:txBody>
          <a:bodyPr>
            <a:normAutofit/>
          </a:bodyPr>
          <a:lstStyle>
            <a:lvl1pPr marL="0" marR="0" indent="0" algn="l" defTabSz="609585" rtl="0" eaLnBrk="1" fontAlgn="auto" latinLnBrk="0" hangingPunct="1">
              <a:lnSpc>
                <a:spcPct val="100000"/>
              </a:lnSpc>
              <a:spcBef>
                <a:spcPct val="20000"/>
              </a:spcBef>
              <a:spcAft>
                <a:spcPts val="0"/>
              </a:spcAft>
              <a:buClr>
                <a:srgbClr val="B6ACD1"/>
              </a:buClr>
              <a:buSzTx/>
              <a:buFont typeface="Wingdings" pitchFamily="2" charset="2"/>
              <a:buNone/>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
        <p:nvSpPr>
          <p:cNvPr id="15" name="Content Placeholder 5">
            <a:extLst>
              <a:ext uri="{FF2B5EF4-FFF2-40B4-BE49-F238E27FC236}">
                <a16:creationId xmlns:a16="http://schemas.microsoft.com/office/drawing/2014/main" id="{728593AA-90CE-FF46-A776-A2BB41AD622B}"/>
              </a:ext>
            </a:extLst>
          </p:cNvPr>
          <p:cNvSpPr>
            <a:spLocks noGrp="1"/>
          </p:cNvSpPr>
          <p:nvPr>
            <p:ph sz="half" idx="26" hasCustomPrompt="1"/>
          </p:nvPr>
        </p:nvSpPr>
        <p:spPr>
          <a:xfrm>
            <a:off x="6407032" y="1394719"/>
            <a:ext cx="5143704" cy="2771579"/>
          </a:xfrm>
        </p:spPr>
        <p:txBody>
          <a:bodyPr/>
          <a:lstStyle>
            <a:lvl1pPr marL="0" indent="0">
              <a:buNone/>
              <a:defRPr/>
            </a:lvl1pPr>
          </a:lstStyle>
          <a:p>
            <a:r>
              <a:rPr lang="en-US"/>
              <a:t>Placeholder</a:t>
            </a:r>
          </a:p>
        </p:txBody>
      </p:sp>
      <p:sp>
        <p:nvSpPr>
          <p:cNvPr id="16" name="Text Placeholder 2">
            <a:extLst>
              <a:ext uri="{FF2B5EF4-FFF2-40B4-BE49-F238E27FC236}">
                <a16:creationId xmlns:a16="http://schemas.microsoft.com/office/drawing/2014/main" id="{17187A61-7BEA-494E-B85E-0EEC1056B120}"/>
              </a:ext>
            </a:extLst>
          </p:cNvPr>
          <p:cNvSpPr>
            <a:spLocks noGrp="1"/>
          </p:cNvSpPr>
          <p:nvPr>
            <p:ph type="body" idx="27" hasCustomPrompt="1"/>
          </p:nvPr>
        </p:nvSpPr>
        <p:spPr>
          <a:xfrm>
            <a:off x="6407031" y="4166296"/>
            <a:ext cx="4551741" cy="463296"/>
          </a:xfrm>
        </p:spPr>
        <p:txBody>
          <a:bodyPr>
            <a:noAutofit/>
          </a:bodyPr>
          <a:lstStyle>
            <a:lvl1pPr marL="0" indent="0">
              <a:buFontTx/>
              <a:buNone/>
              <a:defRPr sz="3200">
                <a:solidFill>
                  <a:srgbClr val="4E2A84"/>
                </a:solidFill>
              </a:defRPr>
            </a:lvl1pPr>
          </a:lstStyle>
          <a:p>
            <a:r>
              <a:rPr lang="en-US"/>
              <a:t>Subhead 24pt. Arial</a:t>
            </a:r>
          </a:p>
        </p:txBody>
      </p:sp>
      <p:sp>
        <p:nvSpPr>
          <p:cNvPr id="17" name="Content Placeholder 2">
            <a:extLst>
              <a:ext uri="{FF2B5EF4-FFF2-40B4-BE49-F238E27FC236}">
                <a16:creationId xmlns:a16="http://schemas.microsoft.com/office/drawing/2014/main" id="{EA0D2500-BC3A-334B-86BA-3A0CC794B652}"/>
              </a:ext>
            </a:extLst>
          </p:cNvPr>
          <p:cNvSpPr>
            <a:spLocks noGrp="1"/>
          </p:cNvSpPr>
          <p:nvPr>
            <p:ph sz="half" idx="28" hasCustomPrompt="1"/>
          </p:nvPr>
        </p:nvSpPr>
        <p:spPr>
          <a:xfrm>
            <a:off x="6407031" y="4720081"/>
            <a:ext cx="5143704" cy="1455295"/>
          </a:xfrm>
        </p:spPr>
        <p:txBody>
          <a:bodyPr>
            <a:normAutofit/>
          </a:bodyPr>
          <a:lstStyle>
            <a:lvl1pPr marL="0" marR="0" indent="0" algn="l" defTabSz="609585" rtl="0" eaLnBrk="1" fontAlgn="auto" latinLnBrk="0" hangingPunct="1">
              <a:lnSpc>
                <a:spcPct val="100000"/>
              </a:lnSpc>
              <a:spcBef>
                <a:spcPct val="20000"/>
              </a:spcBef>
              <a:spcAft>
                <a:spcPts val="0"/>
              </a:spcAft>
              <a:buClr>
                <a:srgbClr val="B6ACD1"/>
              </a:buClr>
              <a:buSzTx/>
              <a:buFont typeface="Wingdings" pitchFamily="2" charset="2"/>
              <a:buNone/>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Tree>
    <p:extLst>
      <p:ext uri="{BB962C8B-B14F-4D97-AF65-F5344CB8AC3E}">
        <p14:creationId xmlns:p14="http://schemas.microsoft.com/office/powerpoint/2010/main" val="1680888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latin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Arial"/>
              </a:defRPr>
            </a:lvl1pPr>
            <a:lvl2pPr>
              <a:defRPr sz="2667">
                <a:latin typeface="Arial"/>
              </a:defRPr>
            </a:lvl2pPr>
            <a:lvl3pPr>
              <a:defRPr sz="2400">
                <a:latin typeface="Arial"/>
              </a:defRPr>
            </a:lvl3pPr>
            <a:lvl4pPr>
              <a:defRPr sz="2133">
                <a:latin typeface="Arial"/>
              </a:defRPr>
            </a:lvl4pPr>
            <a:lvl5pPr>
              <a:defRPr sz="2133">
                <a:latin typeface="Aria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atin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atin typeface="Arial"/>
              </a:defRPr>
            </a:lvl1pPr>
            <a:lvl2pPr>
              <a:defRPr sz="2667">
                <a:latin typeface="Arial"/>
              </a:defRPr>
            </a:lvl2pPr>
            <a:lvl3pPr>
              <a:defRPr sz="2400">
                <a:latin typeface="Arial"/>
              </a:defRPr>
            </a:lvl3pPr>
            <a:lvl4pPr>
              <a:defRPr sz="2133">
                <a:latin typeface="Arial"/>
              </a:defRPr>
            </a:lvl4pPr>
            <a:lvl5pPr>
              <a:defRPr sz="2133">
                <a:latin typeface="Aria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fld id="{D8FFCF06-3344-8345-BEA6-DDAEFCC6ECCE}" type="datetime1">
              <a:rPr lang="en-US" smtClean="0"/>
              <a:pPr/>
              <a:t>10/18/23</a:t>
            </a:fld>
            <a:endParaRPr lang="en-US"/>
          </a:p>
        </p:txBody>
      </p:sp>
      <p:sp>
        <p:nvSpPr>
          <p:cNvPr id="8" name="Footer Placeholder 7"/>
          <p:cNvSpPr>
            <a:spLocks noGrp="1"/>
          </p:cNvSpPr>
          <p:nvPr>
            <p:ph type="ftr" sz="quarter" idx="11"/>
          </p:nvPr>
        </p:nvSpPr>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943770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fld id="{84C6D879-35D4-554E-9D6D-93E8130AA922}" type="datetime1">
              <a:rPr lang="en-US" smtClean="0"/>
              <a:pPr/>
              <a:t>10/18/23</a:t>
            </a:fld>
            <a:endParaRPr lang="en-US"/>
          </a:p>
        </p:txBody>
      </p:sp>
      <p:sp>
        <p:nvSpPr>
          <p:cNvPr id="4" name="Footer Placeholder 3"/>
          <p:cNvSpPr>
            <a:spLocks noGrp="1"/>
          </p:cNvSpPr>
          <p:nvPr>
            <p:ph type="ftr" sz="quarter" idx="11"/>
          </p:nvPr>
        </p:nvSpPr>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78320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ster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D3421027-4EC0-9C48-8CFB-B8A3104CB056}" type="datetime1">
              <a:rPr lang="en-US" smtClean="0"/>
              <a:pPr/>
              <a:t>10/18/23</a:t>
            </a:fld>
            <a:endParaRPr lang="en-US"/>
          </a:p>
        </p:txBody>
      </p:sp>
      <p:sp>
        <p:nvSpPr>
          <p:cNvPr id="3" name="Footer Placeholder 2"/>
          <p:cNvSpPr>
            <a:spLocks noGrp="1"/>
          </p:cNvSpPr>
          <p:nvPr>
            <p:ph type="ftr" sz="quarter" idx="11"/>
          </p:nvPr>
        </p:nvSpPr>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3749267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atin typeface="Arial"/>
              </a:defRPr>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atin typeface="Arial"/>
              </a:defRPr>
            </a:lvl1pPr>
            <a:lvl2pPr>
              <a:defRPr sz="3733">
                <a:latin typeface="Arial"/>
              </a:defRPr>
            </a:lvl2pPr>
            <a:lvl3pPr>
              <a:defRPr sz="3200">
                <a:latin typeface="Arial"/>
              </a:defRPr>
            </a:lvl3pPr>
            <a:lvl4pPr>
              <a:defRPr sz="2667">
                <a:latin typeface="Arial"/>
              </a:defRPr>
            </a:lvl4pPr>
            <a:lvl5pPr>
              <a:defRPr sz="2667">
                <a:latin typeface="Aria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atin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AB182AE3-760A-8E44-AB65-03A533386DFC}"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28024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B9AB8213-A564-3C44-8CA0-968996562138}" type="datetime1">
              <a:rPr lang="en-US" smtClean="0"/>
              <a:pPr/>
              <a:t>10/18/23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12" name="Title 1">
            <a:extLst>
              <a:ext uri="{FF2B5EF4-FFF2-40B4-BE49-F238E27FC236}">
                <a16:creationId xmlns:a16="http://schemas.microsoft.com/office/drawing/2014/main" id="{099A8FB6-8C04-AD49-BE54-FCEAA161E655}"/>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
        <p:nvSpPr>
          <p:cNvPr id="14" name="Text Placeholder 13">
            <a:extLst>
              <a:ext uri="{FF2B5EF4-FFF2-40B4-BE49-F238E27FC236}">
                <a16:creationId xmlns:a16="http://schemas.microsoft.com/office/drawing/2014/main" id="{CA5169E0-F2E1-8443-9426-3329851B53EF}"/>
              </a:ext>
            </a:extLst>
          </p:cNvPr>
          <p:cNvSpPr>
            <a:spLocks noGrp="1"/>
          </p:cNvSpPr>
          <p:nvPr>
            <p:ph type="body" sz="quarter" idx="13" hasCustomPrompt="1"/>
          </p:nvPr>
        </p:nvSpPr>
        <p:spPr>
          <a:xfrm>
            <a:off x="203200" y="1981200"/>
            <a:ext cx="11988800" cy="3556000"/>
          </a:xfrm>
        </p:spPr>
        <p:txBody>
          <a:bodyPr/>
          <a:lstStyle>
            <a:lvl1pPr>
              <a:buClr>
                <a:srgbClr val="B6ACD1"/>
              </a:buClr>
              <a:buFont typeface="Wingdings" pitchFamily="2" charset="2"/>
              <a:buChar char="§"/>
              <a:defRPr sz="5333">
                <a:solidFill>
                  <a:srgbClr val="342F2E"/>
                </a:solidFill>
              </a:defRPr>
            </a:lvl1pPr>
            <a:lvl2pPr>
              <a:buClr>
                <a:srgbClr val="B6ACD1"/>
              </a:buClr>
              <a:buFont typeface="Wingdings" pitchFamily="2" charset="2"/>
              <a:buChar char="§"/>
              <a:defRPr sz="4800">
                <a:solidFill>
                  <a:srgbClr val="342F2E"/>
                </a:solidFill>
              </a:defRPr>
            </a:lvl2pPr>
            <a:lvl3pPr>
              <a:buClr>
                <a:srgbClr val="BBB8B8"/>
              </a:buClr>
              <a:buFont typeface="Arial" panose="020B0604020202020204" pitchFamily="34" charset="0"/>
              <a:buChar char="•"/>
              <a:defRPr sz="4267">
                <a:solidFill>
                  <a:srgbClr val="342F2E"/>
                </a:solidFill>
              </a:defRPr>
            </a:lvl3pPr>
            <a:lvl4pPr>
              <a:buClr>
                <a:srgbClr val="B6ACD1"/>
              </a:buClr>
              <a:buFont typeface="Arial" panose="020B0604020202020204" pitchFamily="34" charset="0"/>
              <a:buChar char="•"/>
              <a:defRPr sz="3733">
                <a:solidFill>
                  <a:srgbClr val="342F2E"/>
                </a:solidFill>
              </a:defRPr>
            </a:lvl4pPr>
            <a:lvl5pPr>
              <a:buClr>
                <a:srgbClr val="B6ACD1"/>
              </a:buClr>
              <a:buFont typeface="Wingdings" pitchFamily="2" charset="2"/>
              <a:buChar char="§"/>
              <a:defRPr/>
            </a:lvl5pPr>
          </a:lstStyle>
          <a:p>
            <a:pPr lvl="0"/>
            <a:r>
              <a:rPr lang="en-US"/>
              <a:t>Level one</a:t>
            </a:r>
          </a:p>
          <a:p>
            <a:pPr lvl="1"/>
            <a:r>
              <a:rPr lang="en-US"/>
              <a:t>Level two</a:t>
            </a:r>
          </a:p>
          <a:p>
            <a:pPr lvl="2"/>
            <a:r>
              <a:rPr lang="en-US"/>
              <a:t>Level three</a:t>
            </a:r>
          </a:p>
          <a:p>
            <a:pPr lvl="3"/>
            <a:r>
              <a:rPr lang="en-US"/>
              <a:t>Level four (if needed)</a:t>
            </a:r>
          </a:p>
        </p:txBody>
      </p:sp>
      <p:sp>
        <p:nvSpPr>
          <p:cNvPr id="8" name="Slide Number Placeholder 5">
            <a:extLst>
              <a:ext uri="{FF2B5EF4-FFF2-40B4-BE49-F238E27FC236}">
                <a16:creationId xmlns:a16="http://schemas.microsoft.com/office/drawing/2014/main" id="{09E8BC5F-5B96-7D4E-A691-59F9F9597731}"/>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96566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BBDA-E039-0580-CD03-B2C28E0EA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E96CD-D72E-7D17-1C24-B03E7505F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61BE-55E9-2C8E-37CB-9CEBF896D180}"/>
              </a:ext>
            </a:extLst>
          </p:cNvPr>
          <p:cNvSpPr>
            <a:spLocks noGrp="1"/>
          </p:cNvSpPr>
          <p:nvPr>
            <p:ph type="dt" sz="half" idx="10"/>
          </p:nvPr>
        </p:nvSpPr>
        <p:spPr/>
        <p:txBody>
          <a:bodyPr/>
          <a:lstStyle/>
          <a:p>
            <a:fld id="{F509DD1B-F436-C04C-B6A4-C45E5E201ADE}" type="datetimeFigureOut">
              <a:rPr lang="en-US" smtClean="0"/>
              <a:t>10/18/23</a:t>
            </a:fld>
            <a:endParaRPr lang="en-US"/>
          </a:p>
        </p:txBody>
      </p:sp>
      <p:sp>
        <p:nvSpPr>
          <p:cNvPr id="5" name="Footer Placeholder 4">
            <a:extLst>
              <a:ext uri="{FF2B5EF4-FFF2-40B4-BE49-F238E27FC236}">
                <a16:creationId xmlns:a16="http://schemas.microsoft.com/office/drawing/2014/main" id="{6FD2CDCF-C063-4246-B8E6-920CC265B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E22C0-E623-C2B4-81B3-9A7721355F02}"/>
              </a:ext>
            </a:extLst>
          </p:cNvPr>
          <p:cNvSpPr>
            <a:spLocks noGrp="1"/>
          </p:cNvSpPr>
          <p:nvPr>
            <p:ph type="sldNum" sz="quarter" idx="12"/>
          </p:nvPr>
        </p:nvSpPr>
        <p:spPr/>
        <p:txBody>
          <a:bodyPr/>
          <a:lstStyle/>
          <a:p>
            <a:fld id="{B083F300-BC00-D949-9742-F48FAC37078F}" type="slidenum">
              <a:rPr lang="en-US" smtClean="0"/>
              <a:t>‹#›</a:t>
            </a:fld>
            <a:endParaRPr lang="en-US"/>
          </a:p>
        </p:txBody>
      </p:sp>
    </p:spTree>
    <p:extLst>
      <p:ext uri="{BB962C8B-B14F-4D97-AF65-F5344CB8AC3E}">
        <p14:creationId xmlns:p14="http://schemas.microsoft.com/office/powerpoint/2010/main" val="137018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no bulle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a:extLst>
              <a:ext uri="{FF2B5EF4-FFF2-40B4-BE49-F238E27FC236}">
                <a16:creationId xmlns:a16="http://schemas.microsoft.com/office/drawing/2014/main" id="{C2F1EA73-4A30-8B45-A65B-F8A59F721233}"/>
              </a:ext>
            </a:extLst>
          </p:cNvPr>
          <p:cNvSpPr>
            <a:spLocks noGrp="1"/>
          </p:cNvSpPr>
          <p:nvPr>
            <p:ph type="title" hasCustomPrompt="1"/>
          </p:nvPr>
        </p:nvSpPr>
        <p:spPr>
          <a:xfrm>
            <a:off x="203200" y="136524"/>
            <a:ext cx="11785600" cy="1524000"/>
          </a:xfrm>
        </p:spPr>
        <p:txBody>
          <a:bodyPr>
            <a:normAutofit/>
          </a:bodyPr>
          <a:lstStyle>
            <a:lvl1pPr algn="l">
              <a:defRPr sz="6400">
                <a:solidFill>
                  <a:srgbClr val="4E2A84"/>
                </a:solidFill>
              </a:defRPr>
            </a:lvl1pPr>
          </a:lstStyle>
          <a:p>
            <a:r>
              <a:rPr lang="en-US"/>
              <a:t>Click to edit title</a:t>
            </a:r>
          </a:p>
        </p:txBody>
      </p:sp>
      <p:sp>
        <p:nvSpPr>
          <p:cNvPr id="8" name="Text Placeholder 5">
            <a:extLst>
              <a:ext uri="{FF2B5EF4-FFF2-40B4-BE49-F238E27FC236}">
                <a16:creationId xmlns:a16="http://schemas.microsoft.com/office/drawing/2014/main" id="{9DF7665B-5949-FD46-AAA9-9179BB126202}"/>
              </a:ext>
            </a:extLst>
          </p:cNvPr>
          <p:cNvSpPr>
            <a:spLocks noGrp="1"/>
          </p:cNvSpPr>
          <p:nvPr>
            <p:ph type="body" sz="quarter" idx="13" hasCustomPrompt="1"/>
          </p:nvPr>
        </p:nvSpPr>
        <p:spPr>
          <a:xfrm>
            <a:off x="203200" y="1883834"/>
            <a:ext cx="11785600" cy="1798151"/>
          </a:xfrm>
        </p:spPr>
        <p:txBody>
          <a:bodyPr>
            <a:noAutofit/>
          </a:bodyPr>
          <a:lstStyle>
            <a:lvl1pPr marL="0" marR="0" indent="0" algn="l" defTabSz="812760" rtl="0" eaLnBrk="1" fontAlgn="auto" latinLnBrk="0" hangingPunct="1">
              <a:lnSpc>
                <a:spcPct val="100000"/>
              </a:lnSpc>
              <a:spcBef>
                <a:spcPts val="0"/>
              </a:spcBef>
              <a:spcAft>
                <a:spcPts val="0"/>
              </a:spcAft>
              <a:buClrTx/>
              <a:buSzTx/>
              <a:buFontTx/>
              <a:buNone/>
              <a:tabLst/>
              <a:defRPr sz="4800">
                <a:solidFill>
                  <a:srgbClr val="342F2E"/>
                </a:solidFill>
              </a:defRPr>
            </a:lvl1pPr>
          </a:lstStyle>
          <a:p>
            <a:pPr marL="0" marR="0" lvl="0" indent="0" algn="l" defTabSz="812760" rtl="0" eaLnBrk="1" fontAlgn="auto" latinLnBrk="0" hangingPunct="1">
              <a:lnSpc>
                <a:spcPct val="100000"/>
              </a:lnSpc>
              <a:spcBef>
                <a:spcPts val="0"/>
              </a:spcBef>
              <a:spcAft>
                <a:spcPts val="0"/>
              </a:spcAft>
              <a:buClrTx/>
              <a:buSzTx/>
              <a:buFontTx/>
              <a:buNone/>
              <a:tabLst/>
              <a:defRPr/>
            </a:pPr>
            <a:r>
              <a:rPr lang="en-US" sz="5333">
                <a:solidFill>
                  <a:srgbClr val="342F2E"/>
                </a:solidFill>
                <a:latin typeface="Arial" panose="020B0604020202020204" pitchFamily="34" charset="0"/>
                <a:cs typeface="Arial" panose="020B0604020202020204" pitchFamily="34" charset="0"/>
              </a:rPr>
              <a:t>Add text here. Without a bulleted list, the font remains the same–36pt. Arial.</a:t>
            </a:r>
          </a:p>
        </p:txBody>
      </p:sp>
      <p:sp>
        <p:nvSpPr>
          <p:cNvPr id="9" name="Text Placeholder 10">
            <a:extLst>
              <a:ext uri="{FF2B5EF4-FFF2-40B4-BE49-F238E27FC236}">
                <a16:creationId xmlns:a16="http://schemas.microsoft.com/office/drawing/2014/main" id="{6D60B389-4C4D-3341-9863-C506995C40D6}"/>
              </a:ext>
            </a:extLst>
          </p:cNvPr>
          <p:cNvSpPr>
            <a:spLocks noGrp="1"/>
          </p:cNvSpPr>
          <p:nvPr>
            <p:ph type="body" sz="quarter" idx="14" hasCustomPrompt="1"/>
          </p:nvPr>
        </p:nvSpPr>
        <p:spPr>
          <a:xfrm>
            <a:off x="302684" y="5086351"/>
            <a:ext cx="11563349" cy="939800"/>
          </a:xfrm>
        </p:spPr>
        <p:txBody>
          <a:bodyPr/>
          <a:lstStyle>
            <a:lvl1pPr marL="0" marR="0" indent="0" algn="l" defTabSz="812760" rtl="0" eaLnBrk="1" fontAlgn="auto" latinLnBrk="0" hangingPunct="1">
              <a:lnSpc>
                <a:spcPct val="100000"/>
              </a:lnSpc>
              <a:spcBef>
                <a:spcPts val="0"/>
              </a:spcBef>
              <a:spcAft>
                <a:spcPts val="0"/>
              </a:spcAft>
              <a:buClrTx/>
              <a:buSzTx/>
              <a:buFontTx/>
              <a:buNone/>
              <a:tabLst/>
              <a:defRPr sz="2133"/>
            </a:lvl1pPr>
          </a:lstStyle>
          <a:p>
            <a:pPr marL="0" marR="0" lvl="0" indent="0" algn="l" defTabSz="812760" rtl="0" eaLnBrk="1" fontAlgn="auto" latinLnBrk="0" hangingPunct="1">
              <a:lnSpc>
                <a:spcPct val="100000"/>
              </a:lnSpc>
              <a:spcBef>
                <a:spcPts val="0"/>
              </a:spcBef>
              <a:spcAft>
                <a:spcPts val="0"/>
              </a:spcAft>
              <a:buClrTx/>
              <a:buSzTx/>
              <a:buFontTx/>
              <a:buNone/>
              <a:tabLst/>
              <a:defRPr/>
            </a:pPr>
            <a:r>
              <a:rPr lang="en-US" sz="2133">
                <a:latin typeface="Arial" panose="020B0604020202020204" pitchFamily="34" charset="0"/>
                <a:cs typeface="Arial" panose="020B0604020202020204" pitchFamily="34" charset="0"/>
              </a:rPr>
              <a:t>You may adjust the font to accommodate for longer content, but for readability, try to keep font size 16pt. or larger.</a:t>
            </a:r>
          </a:p>
          <a:p>
            <a:endParaRPr lang="en-US"/>
          </a:p>
        </p:txBody>
      </p:sp>
      <p:sp>
        <p:nvSpPr>
          <p:cNvPr id="11" name="Slide Number Placeholder 5">
            <a:extLst>
              <a:ext uri="{FF2B5EF4-FFF2-40B4-BE49-F238E27FC236}">
                <a16:creationId xmlns:a16="http://schemas.microsoft.com/office/drawing/2014/main" id="{DC9C2EAC-7A75-F644-9486-9D5FD425DE64}"/>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17206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3" name="Content Placeholder 2"/>
          <p:cNvSpPr>
            <a:spLocks noGrp="1"/>
          </p:cNvSpPr>
          <p:nvPr>
            <p:ph sz="half" idx="1" hasCustomPrompt="1"/>
          </p:nvPr>
        </p:nvSpPr>
        <p:spPr>
          <a:xfrm>
            <a:off x="609600" y="2165730"/>
            <a:ext cx="5143704" cy="4024756"/>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r>
              <a:rPr lang="en-US"/>
              <a:t>At mi pharetra, pulvinar </a:t>
            </a:r>
            <a:r>
              <a:rPr lang="en-US" err="1"/>
              <a:t>pellentesque</a:t>
            </a:r>
            <a:r>
              <a:rPr lang="en-US"/>
              <a:t> dolor. </a:t>
            </a:r>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0" name="Text Placeholder 6">
            <a:extLst>
              <a:ext uri="{FF2B5EF4-FFF2-40B4-BE49-F238E27FC236}">
                <a16:creationId xmlns:a16="http://schemas.microsoft.com/office/drawing/2014/main" id="{B728F934-A67F-0F4A-83B4-2CF2B57AA2C3}"/>
              </a:ext>
            </a:extLst>
          </p:cNvPr>
          <p:cNvSpPr>
            <a:spLocks noGrp="1"/>
          </p:cNvSpPr>
          <p:nvPr>
            <p:ph type="body" idx="13" hasCustomPrompt="1"/>
          </p:nvPr>
        </p:nvSpPr>
        <p:spPr>
          <a:xfrm>
            <a:off x="609600" y="1583505"/>
            <a:ext cx="5340096" cy="393593"/>
          </a:xfrm>
        </p:spPr>
        <p:txBody>
          <a:bodyPr>
            <a:noAutofit/>
          </a:bodyPr>
          <a:lstStyle>
            <a:lvl1pPr marL="0" indent="0">
              <a:buNone/>
              <a:defRPr sz="3200">
                <a:solidFill>
                  <a:srgbClr val="4E2A84"/>
                </a:solidFill>
              </a:defRPr>
            </a:lvl1pPr>
          </a:lstStyle>
          <a:p>
            <a:r>
              <a:rPr lang="en-US"/>
              <a:t>Subhead 24pt. Arial</a:t>
            </a:r>
          </a:p>
        </p:txBody>
      </p:sp>
      <p:sp>
        <p:nvSpPr>
          <p:cNvPr id="11" name="Content Placeholder 2">
            <a:extLst>
              <a:ext uri="{FF2B5EF4-FFF2-40B4-BE49-F238E27FC236}">
                <a16:creationId xmlns:a16="http://schemas.microsoft.com/office/drawing/2014/main" id="{647FEEC5-EF0A-A24F-82D8-148DF02E94D6}"/>
              </a:ext>
            </a:extLst>
          </p:cNvPr>
          <p:cNvSpPr>
            <a:spLocks noGrp="1"/>
          </p:cNvSpPr>
          <p:nvPr>
            <p:ph sz="half" idx="14" hasCustomPrompt="1"/>
          </p:nvPr>
        </p:nvSpPr>
        <p:spPr>
          <a:xfrm>
            <a:off x="6096000" y="2137981"/>
            <a:ext cx="5143704" cy="4024756"/>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amet, consectetur adipiscing elit. Mauris dui mauris.</a:t>
            </a:r>
          </a:p>
          <a:p>
            <a:pPr marL="457189" marR="0" lvl="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a:pPr>
            <a:r>
              <a:rPr lang="en-US"/>
              <a:t>Lorem ipsum dolor sit amet, consectetur adipiscing elit. Mauris dui mauris.</a:t>
            </a:r>
          </a:p>
          <a:p>
            <a:pPr marL="457189" marR="0" lvl="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a:pPr>
            <a:r>
              <a:rPr lang="en-US"/>
              <a:t>Lorem ipsum dolor sit amet, consectetur adipiscing elit. Mauris dui mauris.</a:t>
            </a:r>
          </a:p>
          <a:p>
            <a:endParaRPr lang="en-US"/>
          </a:p>
        </p:txBody>
      </p:sp>
      <p:sp>
        <p:nvSpPr>
          <p:cNvPr id="12" name="Text Placeholder 6">
            <a:extLst>
              <a:ext uri="{FF2B5EF4-FFF2-40B4-BE49-F238E27FC236}">
                <a16:creationId xmlns:a16="http://schemas.microsoft.com/office/drawing/2014/main" id="{C456BA00-F793-AC49-B11C-59DA5A54573B}"/>
              </a:ext>
            </a:extLst>
          </p:cNvPr>
          <p:cNvSpPr>
            <a:spLocks noGrp="1"/>
          </p:cNvSpPr>
          <p:nvPr>
            <p:ph type="body" idx="15" hasCustomPrompt="1"/>
          </p:nvPr>
        </p:nvSpPr>
        <p:spPr>
          <a:xfrm>
            <a:off x="6096000" y="1555756"/>
            <a:ext cx="5839968" cy="393593"/>
          </a:xfrm>
        </p:spPr>
        <p:txBody>
          <a:bodyPr>
            <a:noAutofit/>
          </a:bodyPr>
          <a:lstStyle>
            <a:lvl1pPr marL="0" indent="0">
              <a:buNone/>
              <a:defRPr sz="3200">
                <a:solidFill>
                  <a:srgbClr val="4E2A84"/>
                </a:solidFill>
              </a:defRPr>
            </a:lvl1pPr>
          </a:lstStyle>
          <a:p>
            <a:r>
              <a:rPr lang="en-US"/>
              <a:t>Additional Subhead (if needed)</a:t>
            </a:r>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69572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3" name="Content Placeholder 2"/>
          <p:cNvSpPr>
            <a:spLocks noGrp="1"/>
          </p:cNvSpPr>
          <p:nvPr>
            <p:ph sz="half" idx="1" hasCustomPrompt="1"/>
          </p:nvPr>
        </p:nvSpPr>
        <p:spPr>
          <a:xfrm>
            <a:off x="609600" y="3048000"/>
            <a:ext cx="5143704" cy="3142485"/>
          </a:xfrm>
        </p:spPr>
        <p:txBody>
          <a:bodyPr>
            <a:normAutofit/>
          </a:bodyPr>
          <a:lstStyle>
            <a:lvl1pPr marL="457189" marR="0" indent="-457189" algn="l" defTabSz="609585" rtl="0" eaLnBrk="1" fontAlgn="auto" latinLnBrk="0" hangingPunct="1">
              <a:lnSpc>
                <a:spcPct val="100000"/>
              </a:lnSpc>
              <a:spcBef>
                <a:spcPct val="20000"/>
              </a:spcBef>
              <a:spcAft>
                <a:spcPts val="0"/>
              </a:spcAft>
              <a:buClr>
                <a:srgbClr val="B6ACD1"/>
              </a:buClr>
              <a:buSzTx/>
              <a:buFont typeface="Wingdings" pitchFamily="2" charset="2"/>
              <a:buChar char="§"/>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Placeholder on right can be used  with photos or icons.</a:t>
            </a:r>
          </a:p>
          <a:p>
            <a:r>
              <a:rPr lang="en-US"/>
              <a:t>Example of placing an image, size per the placeholder and bleed to edge.</a:t>
            </a:r>
          </a:p>
          <a:p>
            <a:endParaRPr lang="en-US"/>
          </a:p>
          <a:p>
            <a:endParaRPr lang="en-US"/>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0" name="Text Placeholder 6">
            <a:extLst>
              <a:ext uri="{FF2B5EF4-FFF2-40B4-BE49-F238E27FC236}">
                <a16:creationId xmlns:a16="http://schemas.microsoft.com/office/drawing/2014/main" id="{B728F934-A67F-0F4A-83B4-2CF2B57AA2C3}"/>
              </a:ext>
            </a:extLst>
          </p:cNvPr>
          <p:cNvSpPr>
            <a:spLocks noGrp="1"/>
          </p:cNvSpPr>
          <p:nvPr>
            <p:ph type="body" idx="13" hasCustomPrompt="1"/>
          </p:nvPr>
        </p:nvSpPr>
        <p:spPr>
          <a:xfrm>
            <a:off x="609600" y="1583505"/>
            <a:ext cx="5143704" cy="393593"/>
          </a:xfrm>
        </p:spPr>
        <p:txBody>
          <a:bodyPr>
            <a:noAutofit/>
          </a:bodyPr>
          <a:lstStyle>
            <a:lvl1pPr marL="0" indent="0">
              <a:buNone/>
              <a:defRPr sz="3200">
                <a:solidFill>
                  <a:srgbClr val="4E2A84"/>
                </a:solidFill>
              </a:defRPr>
            </a:lvl1pPr>
          </a:lstStyle>
          <a:p>
            <a:r>
              <a:rPr lang="en-US"/>
              <a:t>Options for content Placeholder on Right</a:t>
            </a:r>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14" name="Content Placeholder 5">
            <a:extLst>
              <a:ext uri="{FF2B5EF4-FFF2-40B4-BE49-F238E27FC236}">
                <a16:creationId xmlns:a16="http://schemas.microsoft.com/office/drawing/2014/main" id="{0CC5851D-6DDC-C648-9E3F-29F41187A353}"/>
              </a:ext>
            </a:extLst>
          </p:cNvPr>
          <p:cNvSpPr>
            <a:spLocks noGrp="1"/>
          </p:cNvSpPr>
          <p:nvPr>
            <p:ph sz="half" idx="24" hasCustomPrompt="1"/>
          </p:nvPr>
        </p:nvSpPr>
        <p:spPr>
          <a:xfrm>
            <a:off x="6926893" y="2032622"/>
            <a:ext cx="5265108" cy="3961777"/>
          </a:xfrm>
        </p:spPr>
        <p:txBody>
          <a:bodyPr/>
          <a:lstStyle>
            <a:lvl1pPr marL="0" indent="0">
              <a:buNone/>
              <a:defRPr/>
            </a:lvl1pPr>
          </a:lstStyle>
          <a:p>
            <a:r>
              <a:rPr lang="en-US"/>
              <a:t>Placeholder</a:t>
            </a:r>
          </a:p>
        </p:txBody>
      </p:sp>
    </p:spTree>
    <p:extLst>
      <p:ext uri="{BB962C8B-B14F-4D97-AF65-F5344CB8AC3E}">
        <p14:creationId xmlns:p14="http://schemas.microsoft.com/office/powerpoint/2010/main" val="21368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6400">
                <a:solidFill>
                  <a:srgbClr val="4E2A84"/>
                </a:solidFill>
                <a:latin typeface="Arial"/>
              </a:defRPr>
            </a:lvl1pPr>
          </a:lstStyle>
          <a:p>
            <a:r>
              <a:rPr lang="en-US"/>
              <a:t>Two Column Content</a:t>
            </a:r>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10/18/23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13" name="Slide Number Placeholder 5">
            <a:extLst>
              <a:ext uri="{FF2B5EF4-FFF2-40B4-BE49-F238E27FC236}">
                <a16:creationId xmlns:a16="http://schemas.microsoft.com/office/drawing/2014/main" id="{84530CA9-2E72-B440-AD9F-0008F31BAB68}"/>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a:t>
            </a:fld>
            <a:endParaRPr lang="en-US"/>
          </a:p>
        </p:txBody>
      </p:sp>
      <p:sp>
        <p:nvSpPr>
          <p:cNvPr id="14" name="Content Placeholder 5">
            <a:extLst>
              <a:ext uri="{FF2B5EF4-FFF2-40B4-BE49-F238E27FC236}">
                <a16:creationId xmlns:a16="http://schemas.microsoft.com/office/drawing/2014/main" id="{0CC5851D-6DDC-C648-9E3F-29F41187A353}"/>
              </a:ext>
            </a:extLst>
          </p:cNvPr>
          <p:cNvSpPr>
            <a:spLocks noGrp="1"/>
          </p:cNvSpPr>
          <p:nvPr>
            <p:ph sz="half" idx="24" hasCustomPrompt="1"/>
          </p:nvPr>
        </p:nvSpPr>
        <p:spPr>
          <a:xfrm>
            <a:off x="713368" y="1394719"/>
            <a:ext cx="5143704" cy="2771579"/>
          </a:xfrm>
        </p:spPr>
        <p:txBody>
          <a:bodyPr/>
          <a:lstStyle>
            <a:lvl1pPr marL="0" indent="0">
              <a:buNone/>
              <a:defRPr/>
            </a:lvl1pPr>
          </a:lstStyle>
          <a:p>
            <a:r>
              <a:rPr lang="en-US"/>
              <a:t>Placeholder</a:t>
            </a:r>
          </a:p>
        </p:txBody>
      </p:sp>
      <p:sp>
        <p:nvSpPr>
          <p:cNvPr id="9" name="Text Placeholder 2">
            <a:extLst>
              <a:ext uri="{FF2B5EF4-FFF2-40B4-BE49-F238E27FC236}">
                <a16:creationId xmlns:a16="http://schemas.microsoft.com/office/drawing/2014/main" id="{3F408DE2-3A24-E241-939C-3506967A0D03}"/>
              </a:ext>
            </a:extLst>
          </p:cNvPr>
          <p:cNvSpPr>
            <a:spLocks noGrp="1"/>
          </p:cNvSpPr>
          <p:nvPr>
            <p:ph type="body" idx="1" hasCustomPrompt="1"/>
          </p:nvPr>
        </p:nvSpPr>
        <p:spPr>
          <a:xfrm>
            <a:off x="713367" y="4166296"/>
            <a:ext cx="4551741" cy="463296"/>
          </a:xfrm>
        </p:spPr>
        <p:txBody>
          <a:bodyPr>
            <a:noAutofit/>
          </a:bodyPr>
          <a:lstStyle>
            <a:lvl1pPr marL="0" indent="0">
              <a:buFontTx/>
              <a:buNone/>
              <a:defRPr sz="3200">
                <a:solidFill>
                  <a:srgbClr val="4E2A84"/>
                </a:solidFill>
              </a:defRPr>
            </a:lvl1pPr>
          </a:lstStyle>
          <a:p>
            <a:r>
              <a:rPr lang="en-US"/>
              <a:t>Subhead 24pt. Arial</a:t>
            </a:r>
          </a:p>
        </p:txBody>
      </p:sp>
      <p:sp>
        <p:nvSpPr>
          <p:cNvPr id="12" name="Content Placeholder 2">
            <a:extLst>
              <a:ext uri="{FF2B5EF4-FFF2-40B4-BE49-F238E27FC236}">
                <a16:creationId xmlns:a16="http://schemas.microsoft.com/office/drawing/2014/main" id="{ACFB0BB7-B9F8-F341-829F-5A512C505B74}"/>
              </a:ext>
            </a:extLst>
          </p:cNvPr>
          <p:cNvSpPr>
            <a:spLocks noGrp="1"/>
          </p:cNvSpPr>
          <p:nvPr>
            <p:ph sz="half" idx="25" hasCustomPrompt="1"/>
          </p:nvPr>
        </p:nvSpPr>
        <p:spPr>
          <a:xfrm>
            <a:off x="713367" y="4720081"/>
            <a:ext cx="5143704" cy="1455295"/>
          </a:xfrm>
        </p:spPr>
        <p:txBody>
          <a:bodyPr>
            <a:normAutofit/>
          </a:bodyPr>
          <a:lstStyle>
            <a:lvl1pPr marL="0" marR="0" indent="0" algn="l" defTabSz="609585" rtl="0" eaLnBrk="1" fontAlgn="auto" latinLnBrk="0" hangingPunct="1">
              <a:lnSpc>
                <a:spcPct val="100000"/>
              </a:lnSpc>
              <a:spcBef>
                <a:spcPct val="20000"/>
              </a:spcBef>
              <a:spcAft>
                <a:spcPts val="0"/>
              </a:spcAft>
              <a:buClr>
                <a:srgbClr val="B6ACD1"/>
              </a:buClr>
              <a:buSzTx/>
              <a:buFont typeface="Wingdings" pitchFamily="2" charset="2"/>
              <a:buNone/>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
        <p:nvSpPr>
          <p:cNvPr id="15" name="Content Placeholder 5">
            <a:extLst>
              <a:ext uri="{FF2B5EF4-FFF2-40B4-BE49-F238E27FC236}">
                <a16:creationId xmlns:a16="http://schemas.microsoft.com/office/drawing/2014/main" id="{728593AA-90CE-FF46-A776-A2BB41AD622B}"/>
              </a:ext>
            </a:extLst>
          </p:cNvPr>
          <p:cNvSpPr>
            <a:spLocks noGrp="1"/>
          </p:cNvSpPr>
          <p:nvPr>
            <p:ph sz="half" idx="26" hasCustomPrompt="1"/>
          </p:nvPr>
        </p:nvSpPr>
        <p:spPr>
          <a:xfrm>
            <a:off x="6407032" y="1394719"/>
            <a:ext cx="5143704" cy="2771579"/>
          </a:xfrm>
        </p:spPr>
        <p:txBody>
          <a:bodyPr/>
          <a:lstStyle>
            <a:lvl1pPr marL="0" indent="0">
              <a:buNone/>
              <a:defRPr/>
            </a:lvl1pPr>
          </a:lstStyle>
          <a:p>
            <a:r>
              <a:rPr lang="en-US"/>
              <a:t>Placeholder</a:t>
            </a:r>
          </a:p>
        </p:txBody>
      </p:sp>
      <p:sp>
        <p:nvSpPr>
          <p:cNvPr id="16" name="Text Placeholder 2">
            <a:extLst>
              <a:ext uri="{FF2B5EF4-FFF2-40B4-BE49-F238E27FC236}">
                <a16:creationId xmlns:a16="http://schemas.microsoft.com/office/drawing/2014/main" id="{17187A61-7BEA-494E-B85E-0EEC1056B120}"/>
              </a:ext>
            </a:extLst>
          </p:cNvPr>
          <p:cNvSpPr>
            <a:spLocks noGrp="1"/>
          </p:cNvSpPr>
          <p:nvPr>
            <p:ph type="body" idx="27" hasCustomPrompt="1"/>
          </p:nvPr>
        </p:nvSpPr>
        <p:spPr>
          <a:xfrm>
            <a:off x="6407031" y="4166296"/>
            <a:ext cx="4551741" cy="463296"/>
          </a:xfrm>
        </p:spPr>
        <p:txBody>
          <a:bodyPr>
            <a:noAutofit/>
          </a:bodyPr>
          <a:lstStyle>
            <a:lvl1pPr marL="0" indent="0">
              <a:buFontTx/>
              <a:buNone/>
              <a:defRPr sz="3200">
                <a:solidFill>
                  <a:srgbClr val="4E2A84"/>
                </a:solidFill>
              </a:defRPr>
            </a:lvl1pPr>
          </a:lstStyle>
          <a:p>
            <a:r>
              <a:rPr lang="en-US"/>
              <a:t>Subhead 24pt. Arial</a:t>
            </a:r>
          </a:p>
        </p:txBody>
      </p:sp>
      <p:sp>
        <p:nvSpPr>
          <p:cNvPr id="17" name="Content Placeholder 2">
            <a:extLst>
              <a:ext uri="{FF2B5EF4-FFF2-40B4-BE49-F238E27FC236}">
                <a16:creationId xmlns:a16="http://schemas.microsoft.com/office/drawing/2014/main" id="{EA0D2500-BC3A-334B-86BA-3A0CC794B652}"/>
              </a:ext>
            </a:extLst>
          </p:cNvPr>
          <p:cNvSpPr>
            <a:spLocks noGrp="1"/>
          </p:cNvSpPr>
          <p:nvPr>
            <p:ph sz="half" idx="28" hasCustomPrompt="1"/>
          </p:nvPr>
        </p:nvSpPr>
        <p:spPr>
          <a:xfrm>
            <a:off x="6407031" y="4720081"/>
            <a:ext cx="5143704" cy="1455295"/>
          </a:xfrm>
        </p:spPr>
        <p:txBody>
          <a:bodyPr>
            <a:normAutofit/>
          </a:bodyPr>
          <a:lstStyle>
            <a:lvl1pPr marL="0" marR="0" indent="0" algn="l" defTabSz="609585" rtl="0" eaLnBrk="1" fontAlgn="auto" latinLnBrk="0" hangingPunct="1">
              <a:lnSpc>
                <a:spcPct val="100000"/>
              </a:lnSpc>
              <a:spcBef>
                <a:spcPct val="20000"/>
              </a:spcBef>
              <a:spcAft>
                <a:spcPts val="0"/>
              </a:spcAft>
              <a:buClr>
                <a:srgbClr val="B6ACD1"/>
              </a:buClr>
              <a:buSzTx/>
              <a:buFont typeface="Wingdings" pitchFamily="2" charset="2"/>
              <a:buNone/>
              <a:tabLst/>
              <a:defRPr sz="2400">
                <a:solidFill>
                  <a:srgbClr val="342F2E"/>
                </a:solidFill>
                <a:latin typeface="Arial"/>
              </a:defRPr>
            </a:lvl1pPr>
            <a:lvl2pPr marL="609585" indent="0">
              <a:buClr>
                <a:srgbClr val="B6ACD1"/>
              </a:buClr>
              <a:buFont typeface="Wingdings" pitchFamily="2" charset="2"/>
              <a:buNone/>
              <a:defRPr sz="3200">
                <a:solidFill>
                  <a:srgbClr val="342F2E"/>
                </a:solidFill>
                <a:latin typeface="Arial"/>
              </a:defRPr>
            </a:lvl2pPr>
            <a:lvl3pPr marL="1523962" indent="-304792">
              <a:buClr>
                <a:srgbClr val="B6ACD1"/>
              </a:buClr>
              <a:buFont typeface="Wingdings" pitchFamily="2" charset="2"/>
              <a:buChar char="§"/>
              <a:defRPr sz="2667">
                <a:solidFill>
                  <a:srgbClr val="342F2E"/>
                </a:solidFill>
                <a:latin typeface="Arial"/>
              </a:defRPr>
            </a:lvl3pPr>
            <a:lvl4pPr marL="2133547" indent="-304792">
              <a:buClr>
                <a:srgbClr val="B6ACD1"/>
              </a:buClr>
              <a:buFont typeface="Wingdings" pitchFamily="2" charset="2"/>
              <a:buChar char="§"/>
              <a:defRPr sz="2400">
                <a:latin typeface="Arial"/>
              </a:defRPr>
            </a:lvl4pPr>
            <a:lvl5pPr marL="2743131" indent="-304792">
              <a:buClr>
                <a:srgbClr val="B6ACD1"/>
              </a:buClr>
              <a:buFont typeface="Wingdings" pitchFamily="2" charset="2"/>
              <a:buChar char="§"/>
              <a:defRPr sz="2400">
                <a:latin typeface="Arial"/>
              </a:defRPr>
            </a:lvl5pPr>
            <a:lvl6pPr>
              <a:defRPr sz="2400"/>
            </a:lvl6pPr>
            <a:lvl7pPr>
              <a:defRPr sz="2400"/>
            </a:lvl7pPr>
            <a:lvl8pPr>
              <a:defRPr sz="2400"/>
            </a:lvl8pPr>
            <a:lvl9pPr>
              <a:defRPr sz="24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dui </a:t>
            </a:r>
            <a:r>
              <a:rPr lang="en-US" err="1"/>
              <a:t>mauris</a:t>
            </a:r>
            <a:r>
              <a:rPr lang="en-US"/>
              <a:t>.</a:t>
            </a:r>
          </a:p>
          <a:p>
            <a:endParaRPr lang="en-US"/>
          </a:p>
          <a:p>
            <a:endParaRPr lang="en-US"/>
          </a:p>
        </p:txBody>
      </p:sp>
    </p:spTree>
    <p:extLst>
      <p:ext uri="{BB962C8B-B14F-4D97-AF65-F5344CB8AC3E}">
        <p14:creationId xmlns:p14="http://schemas.microsoft.com/office/powerpoint/2010/main" val="168088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latin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Arial"/>
              </a:defRPr>
            </a:lvl1pPr>
            <a:lvl2pPr>
              <a:defRPr sz="2667">
                <a:latin typeface="Arial"/>
              </a:defRPr>
            </a:lvl2pPr>
            <a:lvl3pPr>
              <a:defRPr sz="2400">
                <a:latin typeface="Arial"/>
              </a:defRPr>
            </a:lvl3pPr>
            <a:lvl4pPr>
              <a:defRPr sz="2133">
                <a:latin typeface="Arial"/>
              </a:defRPr>
            </a:lvl4pPr>
            <a:lvl5pPr>
              <a:defRPr sz="2133">
                <a:latin typeface="Aria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atin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atin typeface="Arial"/>
              </a:defRPr>
            </a:lvl1pPr>
            <a:lvl2pPr>
              <a:defRPr sz="2667">
                <a:latin typeface="Arial"/>
              </a:defRPr>
            </a:lvl2pPr>
            <a:lvl3pPr>
              <a:defRPr sz="2400">
                <a:latin typeface="Arial"/>
              </a:defRPr>
            </a:lvl3pPr>
            <a:lvl4pPr>
              <a:defRPr sz="2133">
                <a:latin typeface="Arial"/>
              </a:defRPr>
            </a:lvl4pPr>
            <a:lvl5pPr>
              <a:defRPr sz="2133">
                <a:latin typeface="Aria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fld id="{D8FFCF06-3344-8345-BEA6-DDAEFCC6ECCE}" type="datetime1">
              <a:rPr lang="en-US" smtClean="0"/>
              <a:pPr/>
              <a:t>10/18/23</a:t>
            </a:fld>
            <a:endParaRPr lang="en-US"/>
          </a:p>
        </p:txBody>
      </p:sp>
      <p:sp>
        <p:nvSpPr>
          <p:cNvPr id="8" name="Footer Placeholder 7"/>
          <p:cNvSpPr>
            <a:spLocks noGrp="1"/>
          </p:cNvSpPr>
          <p:nvPr>
            <p:ph type="ftr" sz="quarter" idx="11"/>
          </p:nvPr>
        </p:nvSpPr>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94377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98C176C-065F-124D-AAA4-94F2B7A2EC7C}" type="datetime1">
              <a:rPr lang="en-US" smtClean="0"/>
              <a:t>10/18/23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b"/>
          <a:lstStyle>
            <a:lvl1pPr algn="r">
              <a:defRPr sz="1600">
                <a:solidFill>
                  <a:srgbClr val="FFFFFF"/>
                </a:solidFill>
                <a:latin typeface="Arial"/>
                <a:cs typeface="Arial"/>
              </a:defRPr>
            </a:lvl1pPr>
          </a:lstStyle>
          <a:p>
            <a:fld id="{106E12CD-FCB1-464E-A775-0B83FDDACE03}" type="slidenum">
              <a:rPr lang="en-US" smtClean="0"/>
              <a:pPr/>
              <a:t>‹#›</a:t>
            </a:fld>
            <a:endParaRPr lang="en-US"/>
          </a:p>
        </p:txBody>
      </p:sp>
      <p:pic>
        <p:nvPicPr>
          <p:cNvPr id="7" name="Picture 6" descr="NWU PPT Wide Opt 2_Master.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A044454B-AF17-8948-A331-F26766D21F10}"/>
              </a:ext>
            </a:extLst>
          </p:cNvPr>
          <p:cNvSpPr/>
          <p:nvPr userDrawn="1"/>
        </p:nvSpPr>
        <p:spPr>
          <a:xfrm>
            <a:off x="359652" y="6468140"/>
            <a:ext cx="1767729" cy="304800"/>
          </a:xfrm>
          <a:prstGeom prst="rect">
            <a:avLst/>
          </a:prstGeom>
          <a:solidFill>
            <a:srgbClr val="4E2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65" r:id="rId5"/>
    <p:sldLayoutId id="2147483652" r:id="rId6"/>
    <p:sldLayoutId id="2147483666" r:id="rId7"/>
    <p:sldLayoutId id="2147483667" r:id="rId8"/>
    <p:sldLayoutId id="2147483653" r:id="rId9"/>
    <p:sldLayoutId id="2147483654" r:id="rId10"/>
    <p:sldLayoutId id="2147483664" r:id="rId11"/>
    <p:sldLayoutId id="2147483656" r:id="rId12"/>
    <p:sldLayoutId id="2147483706" r:id="rId13"/>
    <p:sldLayoutId id="2147483669" r:id="rId14"/>
    <p:sldLayoutId id="2147483707" r:id="rId15"/>
  </p:sldLayoutIdLst>
  <p:hf hdr="0" ftr="0" dt="0"/>
  <p:txStyles>
    <p:titleStyle>
      <a:lvl1pPr algn="ctr" defTabSz="609585" rtl="0" eaLnBrk="1" latinLnBrk="0" hangingPunct="1">
        <a:spcBef>
          <a:spcPct val="0"/>
        </a:spcBef>
        <a:buNone/>
        <a:defRPr sz="5867"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98C176C-065F-124D-AAA4-94F2B7A2EC7C}" type="datetime1">
              <a:rPr lang="en-US" smtClean="0"/>
              <a:t>10/18/23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b"/>
          <a:lstStyle>
            <a:lvl1pPr algn="r">
              <a:defRPr sz="1600">
                <a:solidFill>
                  <a:srgbClr val="FFFFFF"/>
                </a:solidFill>
                <a:latin typeface="Arial"/>
                <a:cs typeface="Arial"/>
              </a:defRPr>
            </a:lvl1pPr>
          </a:lstStyle>
          <a:p>
            <a:fld id="{106E12CD-FCB1-464E-A775-0B83FDDACE03}" type="slidenum">
              <a:rPr lang="en-US" smtClean="0"/>
              <a:pPr/>
              <a:t>‹#›</a:t>
            </a:fld>
            <a:endParaRPr lang="en-US"/>
          </a:p>
        </p:txBody>
      </p:sp>
      <p:pic>
        <p:nvPicPr>
          <p:cNvPr id="7" name="Picture 6" descr="NWU PPT Wide Opt 2_Master.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A044454B-AF17-8948-A331-F26766D21F10}"/>
              </a:ext>
            </a:extLst>
          </p:cNvPr>
          <p:cNvSpPr/>
          <p:nvPr userDrawn="1"/>
        </p:nvSpPr>
        <p:spPr>
          <a:xfrm>
            <a:off x="359652" y="6468140"/>
            <a:ext cx="1767729" cy="304800"/>
          </a:xfrm>
          <a:prstGeom prst="rect">
            <a:avLst/>
          </a:prstGeom>
          <a:solidFill>
            <a:srgbClr val="4E2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8" name="Picture 7">
            <a:extLst>
              <a:ext uri="{FF2B5EF4-FFF2-40B4-BE49-F238E27FC236}">
                <a16:creationId xmlns:a16="http://schemas.microsoft.com/office/drawing/2014/main" id="{94829DF4-C10A-E57B-1C5A-750397D8927B}"/>
              </a:ext>
            </a:extLst>
          </p:cNvPr>
          <p:cNvPicPr>
            <a:picLocks noChangeAspect="1"/>
          </p:cNvPicPr>
          <p:nvPr userDrawn="1"/>
        </p:nvPicPr>
        <p:blipFill rotWithShape="1">
          <a:blip r:embed="rId15"/>
          <a:srcRect r="29140"/>
          <a:stretch/>
        </p:blipFill>
        <p:spPr>
          <a:xfrm>
            <a:off x="112338" y="6356351"/>
            <a:ext cx="4736327" cy="549072"/>
          </a:xfrm>
          <a:prstGeom prst="rect">
            <a:avLst/>
          </a:prstGeom>
        </p:spPr>
      </p:pic>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609585" rtl="0" eaLnBrk="1" latinLnBrk="0" hangingPunct="1">
        <a:spcBef>
          <a:spcPct val="0"/>
        </a:spcBef>
        <a:buNone/>
        <a:defRPr sz="5867"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98C176C-065F-124D-AAA4-94F2B7A2EC7C}" type="datetime1">
              <a:rPr lang="en-US" smtClean="0"/>
              <a:t>10/18/23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b"/>
          <a:lstStyle>
            <a:lvl1pPr algn="r">
              <a:defRPr sz="1600">
                <a:solidFill>
                  <a:srgbClr val="FFFFFF"/>
                </a:solidFill>
                <a:latin typeface="Arial"/>
                <a:cs typeface="Arial"/>
              </a:defRPr>
            </a:lvl1pPr>
          </a:lstStyle>
          <a:p>
            <a:fld id="{106E12CD-FCB1-464E-A775-0B83FDDACE03}" type="slidenum">
              <a:rPr lang="en-US" smtClean="0"/>
              <a:pPr/>
              <a:t>‹#›</a:t>
            </a:fld>
            <a:endParaRPr lang="en-US"/>
          </a:p>
        </p:txBody>
      </p:sp>
      <p:pic>
        <p:nvPicPr>
          <p:cNvPr id="7" name="Picture 6" descr="NWU PPT Wide Opt 2_Master.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A044454B-AF17-8948-A331-F26766D21F10}"/>
              </a:ext>
            </a:extLst>
          </p:cNvPr>
          <p:cNvSpPr/>
          <p:nvPr userDrawn="1"/>
        </p:nvSpPr>
        <p:spPr>
          <a:xfrm>
            <a:off x="359652" y="6468140"/>
            <a:ext cx="1767729" cy="304800"/>
          </a:xfrm>
          <a:prstGeom prst="rect">
            <a:avLst/>
          </a:prstGeom>
          <a:solidFill>
            <a:srgbClr val="4E2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8" name="Picture 7">
            <a:extLst>
              <a:ext uri="{FF2B5EF4-FFF2-40B4-BE49-F238E27FC236}">
                <a16:creationId xmlns:a16="http://schemas.microsoft.com/office/drawing/2014/main" id="{94829DF4-C10A-E57B-1C5A-750397D8927B}"/>
              </a:ext>
            </a:extLst>
          </p:cNvPr>
          <p:cNvPicPr>
            <a:picLocks noChangeAspect="1"/>
          </p:cNvPicPr>
          <p:nvPr userDrawn="1"/>
        </p:nvPicPr>
        <p:blipFill>
          <a:blip r:embed="rId16"/>
          <a:stretch>
            <a:fillRect/>
          </a:stretch>
        </p:blipFill>
        <p:spPr>
          <a:xfrm>
            <a:off x="112338" y="6356351"/>
            <a:ext cx="6684125" cy="549072"/>
          </a:xfrm>
          <a:prstGeom prst="rect">
            <a:avLst/>
          </a:prstGeom>
        </p:spPr>
      </p:pic>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8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8" r:id="rId13"/>
  </p:sldLayoutIdLst>
  <p:hf hdr="0" ftr="0" dt="0"/>
  <p:txStyles>
    <p:titleStyle>
      <a:lvl1pPr algn="ctr" defTabSz="609585" rtl="0" eaLnBrk="1" latinLnBrk="0" hangingPunct="1">
        <a:spcBef>
          <a:spcPct val="0"/>
        </a:spcBef>
        <a:buNone/>
        <a:defRPr sz="5867"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it.northwestern.edu/about/policies/guidance-on-the-use-of-generative-ai.html"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E_58D584E.xm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47_45518BAE.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www.explainpaper.com/dashboard" TargetMode="External"/><Relationship Id="rId3" Type="http://schemas.microsoft.com/office/2018/10/relationships/comments" Target="../comments/modernComment_153_5EA9F74F.xml"/><Relationship Id="rId7" Type="http://schemas.openxmlformats.org/officeDocument/2006/relationships/hyperlink" Target="https://tldrthis.com/"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mapdeduce.com/" TargetMode="External"/><Relationship Id="rId5" Type="http://schemas.openxmlformats.org/officeDocument/2006/relationships/hyperlink" Target="https://chrome.google.com/webstore/detail/summarai/nfolcidakkjjmcdefcigbnhemccjfagg/related" TargetMode="External"/><Relationship Id="rId4" Type="http://schemas.openxmlformats.org/officeDocument/2006/relationships/hyperlink" Target="https://elicit.org/" TargetMode="External"/><Relationship Id="rId9" Type="http://schemas.openxmlformats.org/officeDocument/2006/relationships/hyperlink" Target="https://explainlikeimfive.io/"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3D_DD066A37.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3E_607F290E.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41_22ABB0A3.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s://support.zoom.us/hc/en-us/articles/115004794983-Audio-transcription-for-cloud-recordings" TargetMode="External"/><Relationship Id="rId3" Type="http://schemas.microsoft.com/office/2018/10/relationships/comments" Target="../comments/modernComment_152_4B572700.xml"/><Relationship Id="rId7" Type="http://schemas.openxmlformats.org/officeDocument/2006/relationships/hyperlink" Target="https://transcribe.com/" TargetMode="External"/><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hyperlink" Target="https://digitallearning.northwestern.edu/use-panopto-now" TargetMode="External"/><Relationship Id="rId11" Type="http://schemas.openxmlformats.org/officeDocument/2006/relationships/hyperlink" Target="https://www.northwestern.edu/accessibility/digital-accessibility/creating-content/web-accessibility/tools-testing/sensusaccess.html" TargetMode="External"/><Relationship Id="rId5" Type="http://schemas.openxmlformats.org/officeDocument/2006/relationships/hyperlink" Target="https://otter.ai/" TargetMode="External"/><Relationship Id="rId10" Type="http://schemas.openxmlformats.org/officeDocument/2006/relationships/hyperlink" Target="https://play.ht/" TargetMode="External"/><Relationship Id="rId4" Type="http://schemas.openxmlformats.org/officeDocument/2006/relationships/hyperlink" Target="https://www.northwestern.edu/accessiblenu/students/reasonable-accommodations/note-taking.html" TargetMode="External"/><Relationship Id="rId9" Type="http://schemas.openxmlformats.org/officeDocument/2006/relationships/hyperlink" Target="https://canvaspost.northwestern.edu/2023/05/25/microsoft-immersive-reader-coming-to-canvas/" TargetMode="External"/></Relationships>
</file>

<file path=ppt/slides/_rels/slide37.xml.rels><?xml version="1.0" encoding="UTF-8" standalone="yes"?>
<Relationships xmlns="http://schemas.openxmlformats.org/package/2006/relationships"><Relationship Id="rId3" Type="http://schemas.microsoft.com/office/2018/10/relationships/comments" Target="../comments/modernComment_155_E9B763C6.xml"/><Relationship Id="rId7" Type="http://schemas.openxmlformats.org/officeDocument/2006/relationships/hyperlink" Target="https://firefly.adobe.com/"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6" Type="http://schemas.openxmlformats.org/officeDocument/2006/relationships/hyperlink" Target="https://www.craiyon.com/" TargetMode="External"/><Relationship Id="rId5" Type="http://schemas.openxmlformats.org/officeDocument/2006/relationships/hyperlink" Target="https://www.bing.com/create" TargetMode="External"/><Relationship Id="rId4" Type="http://schemas.openxmlformats.org/officeDocument/2006/relationships/hyperlink" Target="https://www.canva.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50_43324AC8.xml"/><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hyperlink" Target="https://poe.com/login" TargetMode="External"/><Relationship Id="rId5" Type="http://schemas.openxmlformats.org/officeDocument/2006/relationships/hyperlink" Target="https://www.upcontent.com/" TargetMode="External"/><Relationship Id="rId4" Type="http://schemas.openxmlformats.org/officeDocument/2006/relationships/hyperlink" Target="https://feedly.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35_E2107311.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FSMEdTech@northwestern.edu" TargetMode="External"/><Relationship Id="rId2" Type="http://schemas.openxmlformats.org/officeDocument/2006/relationships/hyperlink" Target="https://www.feinberg.northwestern.edu/sites/artificial-intelligence/index.html"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graphical user interface&#10;&#10;Description automatically generated">
            <a:extLst>
              <a:ext uri="{FF2B5EF4-FFF2-40B4-BE49-F238E27FC236}">
                <a16:creationId xmlns:a16="http://schemas.microsoft.com/office/drawing/2014/main" id="{EA5AD784-671F-4426-9DC9-2EDD25BDF2B1}"/>
              </a:ext>
            </a:extLst>
          </p:cNvPr>
          <p:cNvPicPr>
            <a:picLocks noChangeAspect="1"/>
          </p:cNvPicPr>
          <p:nvPr/>
        </p:nvPicPr>
        <p:blipFill>
          <a:blip r:embed="rId3"/>
          <a:stretch>
            <a:fillRect/>
          </a:stretch>
        </p:blipFill>
        <p:spPr>
          <a:xfrm>
            <a:off x="-14952" y="0"/>
            <a:ext cx="12206950" cy="6852817"/>
          </a:xfrm>
          <a:prstGeom prst="rect">
            <a:avLst/>
          </a:prstGeom>
        </p:spPr>
      </p:pic>
      <p:sp>
        <p:nvSpPr>
          <p:cNvPr id="6" name="TextBox 5"/>
          <p:cNvSpPr txBox="1"/>
          <p:nvPr/>
        </p:nvSpPr>
        <p:spPr>
          <a:xfrm>
            <a:off x="11236477" y="7801428"/>
            <a:ext cx="184731" cy="584775"/>
          </a:xfrm>
          <a:prstGeom prst="rect">
            <a:avLst/>
          </a:prstGeom>
          <a:noFill/>
        </p:spPr>
        <p:txBody>
          <a:bodyPr wrap="none" rtlCol="0">
            <a:spAutoFit/>
          </a:bodyPr>
          <a:lstStyle/>
          <a:p>
            <a:endParaRPr lang="en-US" sz="3200"/>
          </a:p>
        </p:txBody>
      </p:sp>
      <p:sp>
        <p:nvSpPr>
          <p:cNvPr id="7" name="TextBox 6"/>
          <p:cNvSpPr txBox="1"/>
          <p:nvPr/>
        </p:nvSpPr>
        <p:spPr>
          <a:xfrm>
            <a:off x="10680095" y="7668381"/>
            <a:ext cx="184731" cy="584775"/>
          </a:xfrm>
          <a:prstGeom prst="rect">
            <a:avLst/>
          </a:prstGeom>
          <a:noFill/>
        </p:spPr>
        <p:txBody>
          <a:bodyPr wrap="none" rtlCol="0">
            <a:spAutoFit/>
          </a:bodyPr>
          <a:lstStyle/>
          <a:p>
            <a:endParaRPr lang="en-US" sz="3200"/>
          </a:p>
        </p:txBody>
      </p:sp>
      <p:sp>
        <p:nvSpPr>
          <p:cNvPr id="10" name="Subtitle 2">
            <a:extLst>
              <a:ext uri="{FF2B5EF4-FFF2-40B4-BE49-F238E27FC236}">
                <a16:creationId xmlns:a16="http://schemas.microsoft.com/office/drawing/2014/main" id="{BC3344C5-C05D-674B-A9F7-FE1BE51970A0}"/>
              </a:ext>
            </a:extLst>
          </p:cNvPr>
          <p:cNvSpPr txBox="1">
            <a:spLocks/>
          </p:cNvSpPr>
          <p:nvPr/>
        </p:nvSpPr>
        <p:spPr>
          <a:xfrm>
            <a:off x="2" y="5012553"/>
            <a:ext cx="12203042" cy="1013467"/>
          </a:xfrm>
          <a:prstGeom prst="rect">
            <a:avLst/>
          </a:prstGeom>
        </p:spPr>
        <p:txBody>
          <a:bodyPr vert="horz" lIns="121920" tIns="60960" rIns="121920" bIns="60960" rtlCol="0" anchor="t">
            <a:normAutofit fontScale="77500" lnSpcReduction="20000"/>
          </a:bodyPr>
          <a:lstStyle>
            <a:lvl1pPr marL="0" indent="0" algn="l" defTabSz="609585" rtl="0" eaLnBrk="1" latinLnBrk="0" hangingPunct="1">
              <a:spcBef>
                <a:spcPct val="20000"/>
              </a:spcBef>
              <a:buClr>
                <a:srgbClr val="B6ACD1"/>
              </a:buClr>
              <a:buFontTx/>
              <a:buNone/>
              <a:defRPr sz="4000" kern="1200">
                <a:solidFill>
                  <a:srgbClr val="342F2E"/>
                </a:solidFill>
                <a:latin typeface="Arial"/>
                <a:ea typeface="+mn-ea"/>
                <a:cs typeface="Arial"/>
              </a:defRPr>
            </a:lvl1pPr>
            <a:lvl2pPr marL="990575" indent="-380990" algn="l" defTabSz="609585" rtl="0" eaLnBrk="1" latinLnBrk="0" hangingPunct="1">
              <a:spcBef>
                <a:spcPct val="20000"/>
              </a:spcBef>
              <a:buClr>
                <a:srgbClr val="B6ACD1"/>
              </a:buClr>
              <a:buFont typeface="Wingdings" pitchFamily="2" charset="2"/>
              <a:buChar char="§"/>
              <a:defRPr sz="3600" kern="1200">
                <a:solidFill>
                  <a:srgbClr val="342F2E"/>
                </a:solidFill>
                <a:latin typeface="Arial"/>
                <a:ea typeface="+mn-ea"/>
                <a:cs typeface="Arial"/>
              </a:defRPr>
            </a:lvl2pPr>
            <a:lvl3pPr marL="1523962" indent="-304792" algn="l" defTabSz="609585" rtl="0" eaLnBrk="1" latinLnBrk="0" hangingPunct="1">
              <a:spcBef>
                <a:spcPct val="20000"/>
              </a:spcBef>
              <a:buClr>
                <a:srgbClr val="716C6B"/>
              </a:buClr>
              <a:buFont typeface="Arial"/>
              <a:buChar char="•"/>
              <a:defRPr sz="3200" kern="1200">
                <a:solidFill>
                  <a:srgbClr val="342F2E"/>
                </a:solidFill>
                <a:latin typeface="Arial"/>
                <a:ea typeface="+mn-ea"/>
                <a:cs typeface="Arial"/>
              </a:defRPr>
            </a:lvl3pPr>
            <a:lvl4pPr marL="2133547" indent="-304792" algn="l" defTabSz="609585" rtl="0" eaLnBrk="1" latinLnBrk="0" hangingPunct="1">
              <a:spcBef>
                <a:spcPct val="20000"/>
              </a:spcBef>
              <a:buClr>
                <a:srgbClr val="716C6B"/>
              </a:buClr>
              <a:buFont typeface="Arial"/>
              <a:buChar char="–"/>
              <a:defRPr sz="2667" kern="1200">
                <a:solidFill>
                  <a:srgbClr val="342F2E"/>
                </a:solidFill>
                <a:latin typeface="Arial"/>
                <a:ea typeface="+mn-ea"/>
                <a:cs typeface="Arial"/>
              </a:defRPr>
            </a:lvl4pPr>
            <a:lvl5pPr marL="2743131" indent="-304792" algn="l" defTabSz="609585" rtl="0" eaLnBrk="1" latinLnBrk="0" hangingPunct="1">
              <a:spcBef>
                <a:spcPct val="20000"/>
              </a:spcBef>
              <a:buClr>
                <a:srgbClr val="716C6B"/>
              </a:buClr>
              <a:buFont typeface="Arial" panose="020B0604020202020204" pitchFamily="34" charset="0"/>
              <a:buChar char="•"/>
              <a:defRPr sz="2667" kern="1200">
                <a:solidFill>
                  <a:srgbClr val="342F2E"/>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3700" b="1">
                <a:solidFill>
                  <a:srgbClr val="716C6B"/>
                </a:solidFill>
              </a:rPr>
              <a:t>Rachel Goc </a:t>
            </a:r>
            <a:r>
              <a:rPr lang="en-US" sz="3700">
                <a:solidFill>
                  <a:srgbClr val="716C6B"/>
                </a:solidFill>
              </a:rPr>
              <a:t>(she/her)</a:t>
            </a:r>
          </a:p>
          <a:p>
            <a:pPr algn="ctr"/>
            <a:r>
              <a:rPr lang="en-US" b="1">
                <a:solidFill>
                  <a:srgbClr val="716C6B"/>
                </a:solidFill>
              </a:rPr>
              <a:t>Anna Luce </a:t>
            </a:r>
            <a:r>
              <a:rPr lang="en-US" sz="4000">
                <a:solidFill>
                  <a:srgbClr val="716C6B"/>
                </a:solidFill>
              </a:rPr>
              <a:t>(she/her)</a:t>
            </a:r>
            <a:endParaRPr lang="en-US"/>
          </a:p>
          <a:p>
            <a:pPr algn="ctr"/>
            <a:endParaRPr lang="en-US"/>
          </a:p>
        </p:txBody>
      </p:sp>
      <p:sp>
        <p:nvSpPr>
          <p:cNvPr id="11" name="Title 1">
            <a:extLst>
              <a:ext uri="{FF2B5EF4-FFF2-40B4-BE49-F238E27FC236}">
                <a16:creationId xmlns:a16="http://schemas.microsoft.com/office/drawing/2014/main" id="{E097EF21-8C16-BB49-8FBC-C1903AC53A4E}"/>
              </a:ext>
            </a:extLst>
          </p:cNvPr>
          <p:cNvSpPr txBox="1">
            <a:spLocks/>
          </p:cNvSpPr>
          <p:nvPr/>
        </p:nvSpPr>
        <p:spPr>
          <a:xfrm>
            <a:off x="1" y="2592995"/>
            <a:ext cx="12203043" cy="1960033"/>
          </a:xfrm>
          <a:prstGeom prst="rect">
            <a:avLst/>
          </a:prstGeom>
        </p:spPr>
        <p:txBody>
          <a:bodyPr vert="horz" lIns="162560" tIns="81280" rIns="162560" bIns="81280" rtlCol="0" anchor="ct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US" sz="5400" b="1">
                <a:solidFill>
                  <a:srgbClr val="4E2A84"/>
                </a:solidFill>
              </a:rPr>
              <a:t>Hacks for Instructors:</a:t>
            </a:r>
            <a:endParaRPr lang="en-US" sz="5400" b="1">
              <a:solidFill>
                <a:srgbClr val="000000"/>
              </a:solidFill>
            </a:endParaRPr>
          </a:p>
          <a:p>
            <a:r>
              <a:rPr lang="en-US" sz="5400">
                <a:solidFill>
                  <a:srgbClr val="4E2A84"/>
                </a:solidFill>
              </a:rPr>
              <a:t>Saving Time by Using Generative AI</a:t>
            </a:r>
          </a:p>
        </p:txBody>
      </p:sp>
      <p:sp>
        <p:nvSpPr>
          <p:cNvPr id="9" name="Subtitle 2">
            <a:extLst>
              <a:ext uri="{FF2B5EF4-FFF2-40B4-BE49-F238E27FC236}">
                <a16:creationId xmlns:a16="http://schemas.microsoft.com/office/drawing/2014/main" id="{9EE5B7A0-4C8C-D343-AC03-6DF0F2D6D306}"/>
              </a:ext>
            </a:extLst>
          </p:cNvPr>
          <p:cNvSpPr txBox="1">
            <a:spLocks/>
          </p:cNvSpPr>
          <p:nvPr/>
        </p:nvSpPr>
        <p:spPr>
          <a:xfrm>
            <a:off x="1" y="5955105"/>
            <a:ext cx="12206377" cy="898183"/>
          </a:xfrm>
          <a:prstGeom prst="rect">
            <a:avLst/>
          </a:prstGeom>
        </p:spPr>
        <p:txBody>
          <a:bodyPr vert="horz" lIns="121920" tIns="60960" rIns="121920" bIns="60960" rtlCol="0" anchor="t">
            <a:normAutofit lnSpcReduction="10000"/>
          </a:bodyPr>
          <a:lstStyle>
            <a:lvl1pPr marL="0" indent="0" algn="l" defTabSz="609585" rtl="0" eaLnBrk="1" latinLnBrk="0" hangingPunct="1">
              <a:spcBef>
                <a:spcPct val="20000"/>
              </a:spcBef>
              <a:buClr>
                <a:srgbClr val="B6ACD1"/>
              </a:buClr>
              <a:buFontTx/>
              <a:buNone/>
              <a:defRPr sz="4000" kern="1200">
                <a:solidFill>
                  <a:srgbClr val="342F2E"/>
                </a:solidFill>
                <a:latin typeface="Arial"/>
                <a:ea typeface="+mn-ea"/>
                <a:cs typeface="Arial"/>
              </a:defRPr>
            </a:lvl1pPr>
            <a:lvl2pPr marL="990575" indent="-380990" algn="l" defTabSz="609585" rtl="0" eaLnBrk="1" latinLnBrk="0" hangingPunct="1">
              <a:spcBef>
                <a:spcPct val="20000"/>
              </a:spcBef>
              <a:buClr>
                <a:srgbClr val="B6ACD1"/>
              </a:buClr>
              <a:buFont typeface="Wingdings" pitchFamily="2" charset="2"/>
              <a:buChar char="§"/>
              <a:defRPr sz="3600" kern="1200">
                <a:solidFill>
                  <a:srgbClr val="342F2E"/>
                </a:solidFill>
                <a:latin typeface="Arial"/>
                <a:ea typeface="+mn-ea"/>
                <a:cs typeface="Arial"/>
              </a:defRPr>
            </a:lvl2pPr>
            <a:lvl3pPr marL="1523962" indent="-304792" algn="l" defTabSz="609585" rtl="0" eaLnBrk="1" latinLnBrk="0" hangingPunct="1">
              <a:spcBef>
                <a:spcPct val="20000"/>
              </a:spcBef>
              <a:buClr>
                <a:srgbClr val="716C6B"/>
              </a:buClr>
              <a:buFont typeface="Arial"/>
              <a:buChar char="•"/>
              <a:defRPr sz="3200" kern="1200">
                <a:solidFill>
                  <a:srgbClr val="342F2E"/>
                </a:solidFill>
                <a:latin typeface="Arial"/>
                <a:ea typeface="+mn-ea"/>
                <a:cs typeface="Arial"/>
              </a:defRPr>
            </a:lvl3pPr>
            <a:lvl4pPr marL="2133547" indent="-304792" algn="l" defTabSz="609585" rtl="0" eaLnBrk="1" latinLnBrk="0" hangingPunct="1">
              <a:spcBef>
                <a:spcPct val="20000"/>
              </a:spcBef>
              <a:buClr>
                <a:srgbClr val="716C6B"/>
              </a:buClr>
              <a:buFont typeface="Arial"/>
              <a:buChar char="–"/>
              <a:defRPr sz="2667" kern="1200">
                <a:solidFill>
                  <a:srgbClr val="342F2E"/>
                </a:solidFill>
                <a:latin typeface="Arial"/>
                <a:ea typeface="+mn-ea"/>
                <a:cs typeface="Arial"/>
              </a:defRPr>
            </a:lvl4pPr>
            <a:lvl5pPr marL="2743131" indent="-304792" algn="l" defTabSz="609585" rtl="0" eaLnBrk="1" latinLnBrk="0" hangingPunct="1">
              <a:spcBef>
                <a:spcPct val="20000"/>
              </a:spcBef>
              <a:buClr>
                <a:srgbClr val="716C6B"/>
              </a:buClr>
              <a:buFont typeface="Arial" panose="020B0604020202020204" pitchFamily="34" charset="0"/>
              <a:buChar char="•"/>
              <a:defRPr sz="2667" kern="1200">
                <a:solidFill>
                  <a:srgbClr val="342F2E"/>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2400">
                <a:solidFill>
                  <a:srgbClr val="716C6B"/>
                </a:solidFill>
              </a:rPr>
              <a:t>Original Contributors: </a:t>
            </a:r>
            <a:r>
              <a:rPr lang="en-US" sz="2400" dirty="0">
                <a:solidFill>
                  <a:srgbClr val="716C6B"/>
                </a:solidFill>
              </a:rPr>
              <a:t>Eun</a:t>
            </a:r>
            <a:r>
              <a:rPr lang="en-US" sz="2400">
                <a:solidFill>
                  <a:srgbClr val="716C6B"/>
                </a:solidFill>
              </a:rPr>
              <a:t> Sandoval-Lee and Bea Jimenez</a:t>
            </a:r>
          </a:p>
          <a:p>
            <a:pPr algn="ctr"/>
            <a:r>
              <a:rPr lang="en-US" sz="2400" dirty="0">
                <a:solidFill>
                  <a:srgbClr val="716C6B"/>
                </a:solidFill>
              </a:rPr>
              <a:t>Additional contributions: Katie Pearson</a:t>
            </a:r>
          </a:p>
        </p:txBody>
      </p:sp>
      <p:pic>
        <p:nvPicPr>
          <p:cNvPr id="4" name="Picture 3">
            <a:extLst>
              <a:ext uri="{FF2B5EF4-FFF2-40B4-BE49-F238E27FC236}">
                <a16:creationId xmlns:a16="http://schemas.microsoft.com/office/drawing/2014/main" id="{5C064757-B003-4BC9-544F-1A2BF638868C}"/>
              </a:ext>
            </a:extLst>
          </p:cNvPr>
          <p:cNvPicPr>
            <a:picLocks noChangeAspect="1"/>
          </p:cNvPicPr>
          <p:nvPr/>
        </p:nvPicPr>
        <p:blipFill rotWithShape="1">
          <a:blip r:embed="rId4"/>
          <a:srcRect l="-1" r="29963"/>
          <a:stretch/>
        </p:blipFill>
        <p:spPr>
          <a:xfrm>
            <a:off x="1" y="205757"/>
            <a:ext cx="5087565" cy="596696"/>
          </a:xfrm>
          <a:prstGeom prst="rect">
            <a:avLst/>
          </a:prstGeom>
        </p:spPr>
      </p:pic>
    </p:spTree>
    <p:extLst>
      <p:ext uri="{BB962C8B-B14F-4D97-AF65-F5344CB8AC3E}">
        <p14:creationId xmlns:p14="http://schemas.microsoft.com/office/powerpoint/2010/main" val="31891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11BF-B02B-A563-23EC-0E20AFB1602F}"/>
              </a:ext>
            </a:extLst>
          </p:cNvPr>
          <p:cNvSpPr>
            <a:spLocks noGrp="1"/>
          </p:cNvSpPr>
          <p:nvPr>
            <p:ph type="title"/>
          </p:nvPr>
        </p:nvSpPr>
        <p:spPr/>
        <p:txBody>
          <a:bodyPr>
            <a:normAutofit fontScale="90000"/>
          </a:bodyPr>
          <a:lstStyle/>
          <a:p>
            <a:r>
              <a:rPr lang="en-US"/>
              <a:t>Where do I access generative AI?</a:t>
            </a:r>
          </a:p>
        </p:txBody>
      </p:sp>
      <p:sp>
        <p:nvSpPr>
          <p:cNvPr id="3" name="Text Placeholder 2">
            <a:extLst>
              <a:ext uri="{FF2B5EF4-FFF2-40B4-BE49-F238E27FC236}">
                <a16:creationId xmlns:a16="http://schemas.microsoft.com/office/drawing/2014/main" id="{67EBD4AD-E14E-A7AF-2D39-AA2C579FAF8F}"/>
              </a:ext>
            </a:extLst>
          </p:cNvPr>
          <p:cNvSpPr>
            <a:spLocks noGrp="1"/>
          </p:cNvSpPr>
          <p:nvPr>
            <p:ph type="body" sz="quarter" idx="13"/>
          </p:nvPr>
        </p:nvSpPr>
        <p:spPr/>
        <p:txBody>
          <a:bodyPr vert="horz" lIns="91440" tIns="45720" rIns="91440" bIns="45720" rtlCol="0" anchor="t">
            <a:normAutofit fontScale="77500" lnSpcReduction="20000"/>
          </a:bodyPr>
          <a:lstStyle/>
          <a:p>
            <a:pPr marL="456565" indent="-456565"/>
            <a:r>
              <a:rPr lang="en-US" sz="4400" dirty="0"/>
              <a:t>Claude – https://claude.ai</a:t>
            </a:r>
          </a:p>
          <a:p>
            <a:pPr marL="456565" indent="-456565"/>
            <a:r>
              <a:rPr lang="en-US" sz="4400" dirty="0"/>
              <a:t>ChatGPT 3.5 - https://chat.openai.com</a:t>
            </a:r>
          </a:p>
          <a:p>
            <a:pPr marL="456565" indent="-456565"/>
            <a:r>
              <a:rPr lang="en-US" sz="4400" dirty="0"/>
              <a:t>Bing with GPT 4 – </a:t>
            </a:r>
            <a:r>
              <a:rPr lang="en-US" sz="4400"/>
              <a:t>www.bing.com/new</a:t>
            </a:r>
          </a:p>
          <a:p>
            <a:pPr marL="456565" indent="-456565"/>
            <a:endParaRPr lang="en-US" sz="3200" dirty="0"/>
          </a:p>
          <a:p>
            <a:pPr marL="0" indent="0">
              <a:buNone/>
            </a:pPr>
            <a:r>
              <a:rPr lang="en-US" sz="3200" dirty="0"/>
              <a:t>Please note that these tools are public, and you have no assurance of data privacy, information protection, or intellectual property rights. </a:t>
            </a:r>
          </a:p>
          <a:p>
            <a:pPr marL="0" indent="0">
              <a:buNone/>
            </a:pPr>
            <a:endParaRPr lang="en-US" sz="3200" dirty="0"/>
          </a:p>
          <a:p>
            <a:pPr marL="0" indent="0">
              <a:buNone/>
            </a:pPr>
            <a:r>
              <a:rPr lang="en-US" sz="3200" dirty="0">
                <a:hlinkClick r:id="rId3"/>
              </a:rPr>
              <a:t>Northwestern Guidance on the Use of Generative AI (institutional data policy)</a:t>
            </a:r>
          </a:p>
        </p:txBody>
      </p:sp>
      <p:sp>
        <p:nvSpPr>
          <p:cNvPr id="4" name="Slide Number Placeholder 3">
            <a:extLst>
              <a:ext uri="{FF2B5EF4-FFF2-40B4-BE49-F238E27FC236}">
                <a16:creationId xmlns:a16="http://schemas.microsoft.com/office/drawing/2014/main" id="{13E4319D-47D6-6F39-CDFF-84B26DE0B70A}"/>
              </a:ext>
            </a:extLst>
          </p:cNvPr>
          <p:cNvSpPr>
            <a:spLocks noGrp="1"/>
          </p:cNvSpPr>
          <p:nvPr>
            <p:ph type="sldNum" sz="quarter" idx="12"/>
          </p:nvPr>
        </p:nvSpPr>
        <p:spPr/>
        <p:txBody>
          <a:bodyPr/>
          <a:lstStyle/>
          <a:p>
            <a:fld id="{106E12CD-FCB1-464E-A775-0B83FDDACE03}" type="slidenum">
              <a:rPr lang="en-US" smtClean="0"/>
              <a:pPr/>
              <a:t>10</a:t>
            </a:fld>
            <a:endParaRPr lang="en-US"/>
          </a:p>
        </p:txBody>
      </p:sp>
    </p:spTree>
    <p:extLst>
      <p:ext uri="{BB962C8B-B14F-4D97-AF65-F5344CB8AC3E}">
        <p14:creationId xmlns:p14="http://schemas.microsoft.com/office/powerpoint/2010/main" val="33144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112C-F574-99DC-DEE2-BF530FF41CD2}"/>
              </a:ext>
            </a:extLst>
          </p:cNvPr>
          <p:cNvSpPr>
            <a:spLocks noGrp="1"/>
          </p:cNvSpPr>
          <p:nvPr>
            <p:ph type="title"/>
          </p:nvPr>
        </p:nvSpPr>
        <p:spPr/>
        <p:txBody>
          <a:bodyPr>
            <a:normAutofit/>
          </a:bodyPr>
          <a:lstStyle/>
          <a:p>
            <a:r>
              <a:rPr lang="en-US"/>
              <a:t>How do I </a:t>
            </a:r>
            <a:r>
              <a:rPr lang="en-US" dirty="0"/>
              <a:t>start</a:t>
            </a:r>
            <a:r>
              <a:rPr lang="en-US"/>
              <a:t>?</a:t>
            </a:r>
          </a:p>
        </p:txBody>
      </p:sp>
      <p:sp>
        <p:nvSpPr>
          <p:cNvPr id="3" name="Text Placeholder 2">
            <a:extLst>
              <a:ext uri="{FF2B5EF4-FFF2-40B4-BE49-F238E27FC236}">
                <a16:creationId xmlns:a16="http://schemas.microsoft.com/office/drawing/2014/main" id="{A272A704-47D6-86A2-4099-4D9E0EE3CC73}"/>
              </a:ext>
            </a:extLst>
          </p:cNvPr>
          <p:cNvSpPr>
            <a:spLocks noGrp="1"/>
          </p:cNvSpPr>
          <p:nvPr>
            <p:ph type="body" sz="quarter" idx="13"/>
          </p:nvPr>
        </p:nvSpPr>
        <p:spPr>
          <a:xfrm>
            <a:off x="203200" y="1344698"/>
            <a:ext cx="11988800" cy="3556000"/>
          </a:xfrm>
        </p:spPr>
        <p:txBody>
          <a:bodyPr vert="horz" lIns="91440" tIns="45720" rIns="91440" bIns="45720" rtlCol="0" anchor="t">
            <a:noAutofit/>
          </a:bodyPr>
          <a:lstStyle/>
          <a:p>
            <a:pPr marL="0" indent="0">
              <a:buNone/>
            </a:pPr>
            <a:endParaRPr lang="en-US" sz="1800" dirty="0"/>
          </a:p>
          <a:p>
            <a:pPr marL="456565" indent="-456565">
              <a:buFont typeface="+mj-lt"/>
              <a:buAutoNum type="arabicPeriod"/>
            </a:pPr>
            <a:r>
              <a:rPr lang="en-US" sz="1800" dirty="0"/>
              <a:t>Ask for a major concept from your field to be defined and explained at a specific level. For example, “Define and explain string theory with two specific examples at a high school level.”</a:t>
            </a:r>
          </a:p>
          <a:p>
            <a:pPr marL="456565" indent="-456565">
              <a:buFont typeface="+mj-lt"/>
              <a:buAutoNum type="arabicPeriod"/>
            </a:pPr>
            <a:r>
              <a:rPr lang="en-US" sz="1800" dirty="0"/>
              <a:t>Refine your prompt by: </a:t>
            </a:r>
          </a:p>
          <a:p>
            <a:pPr marL="742950" lvl="1" indent="-285750">
              <a:buFont typeface="+mj-lt"/>
              <a:buAutoNum type="arabicPeriod"/>
            </a:pPr>
            <a:r>
              <a:rPr lang="en-US" sz="1800" dirty="0"/>
              <a:t>Changing the role: “I am an instructor. Help me explain string theory at a high school level.”</a:t>
            </a:r>
          </a:p>
          <a:p>
            <a:pPr marL="742950" lvl="1" indent="-285750">
              <a:buFont typeface="+mj-lt"/>
              <a:buAutoNum type="arabicPeriod"/>
            </a:pPr>
            <a:r>
              <a:rPr lang="en-US" sz="1800" dirty="0"/>
              <a:t>Changing the level: “Define and explain string theory at a third-grade level.”</a:t>
            </a:r>
          </a:p>
          <a:p>
            <a:pPr marL="742950" lvl="1" indent="-285750">
              <a:buFont typeface="+mj-lt"/>
              <a:buAutoNum type="arabicPeriod"/>
            </a:pPr>
            <a:r>
              <a:rPr lang="en-US" sz="1800" dirty="0"/>
              <a:t>Changing the tone: “Define and explain string theory in a casual (or silly, with jokes, for an academic audience) style.”</a:t>
            </a:r>
          </a:p>
          <a:p>
            <a:pPr marL="742950" lvl="1" indent="-285750">
              <a:buFont typeface="+mj-lt"/>
              <a:buAutoNum type="arabicPeriod"/>
            </a:pPr>
            <a:r>
              <a:rPr lang="en-US" sz="1800" dirty="0"/>
              <a:t>Asking for more details on a specific part of the answer: “I don’t understand the first example. Can you explain in more detail?”</a:t>
            </a:r>
          </a:p>
          <a:p>
            <a:pPr marL="456565" indent="-456565">
              <a:buFont typeface="+mj-lt"/>
              <a:buAutoNum type="arabicPeriod"/>
            </a:pPr>
            <a:r>
              <a:rPr lang="en-US" sz="1800" dirty="0"/>
              <a:t>Request more information on any inaccuracies or odd parts of the response: “Cite an article that says Thomas Edison arrived at M-Theory.”</a:t>
            </a:r>
          </a:p>
          <a:p>
            <a:pPr marL="456565" indent="-456565">
              <a:buFont typeface="+mj-lt"/>
              <a:buAutoNum type="arabicPeriod"/>
            </a:pPr>
            <a:r>
              <a:rPr lang="en-US" sz="1800" dirty="0"/>
              <a:t>Ask for an outline of a three to five-page research paper with citations on the topic of circadian rhythms (or a topic in your field of interest).</a:t>
            </a:r>
          </a:p>
          <a:p>
            <a:pPr marL="456565" indent="-456565"/>
            <a:endParaRPr lang="en-US"/>
          </a:p>
        </p:txBody>
      </p:sp>
      <p:sp>
        <p:nvSpPr>
          <p:cNvPr id="4" name="Slide Number Placeholder 3">
            <a:extLst>
              <a:ext uri="{FF2B5EF4-FFF2-40B4-BE49-F238E27FC236}">
                <a16:creationId xmlns:a16="http://schemas.microsoft.com/office/drawing/2014/main" id="{E288A3C5-F843-7E91-916A-9F803A20A292}"/>
              </a:ext>
            </a:extLst>
          </p:cNvPr>
          <p:cNvSpPr>
            <a:spLocks noGrp="1"/>
          </p:cNvSpPr>
          <p:nvPr>
            <p:ph type="sldNum" sz="quarter" idx="12"/>
          </p:nvPr>
        </p:nvSpPr>
        <p:spPr/>
        <p:txBody>
          <a:bodyPr/>
          <a:lstStyle/>
          <a:p>
            <a:fld id="{106E12CD-FCB1-464E-A775-0B83FDDACE03}" type="slidenum">
              <a:rPr lang="en-US" smtClean="0"/>
              <a:pPr/>
              <a:t>11</a:t>
            </a:fld>
            <a:endParaRPr lang="en-US"/>
          </a:p>
        </p:txBody>
      </p:sp>
    </p:spTree>
    <p:extLst>
      <p:ext uri="{BB962C8B-B14F-4D97-AF65-F5344CB8AC3E}">
        <p14:creationId xmlns:p14="http://schemas.microsoft.com/office/powerpoint/2010/main" val="181434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6767-3449-1025-190D-0F8776EFDCFF}"/>
              </a:ext>
            </a:extLst>
          </p:cNvPr>
          <p:cNvSpPr>
            <a:spLocks noGrp="1"/>
          </p:cNvSpPr>
          <p:nvPr>
            <p:ph type="title"/>
          </p:nvPr>
        </p:nvSpPr>
        <p:spPr/>
        <p:txBody>
          <a:bodyPr/>
          <a:lstStyle/>
          <a:p>
            <a:r>
              <a:rPr lang="en-US" dirty="0"/>
              <a:t>Questions to consider</a:t>
            </a:r>
            <a:endParaRPr lang="en-US"/>
          </a:p>
        </p:txBody>
      </p:sp>
      <p:sp>
        <p:nvSpPr>
          <p:cNvPr id="3" name="Text Placeholder 2">
            <a:extLst>
              <a:ext uri="{FF2B5EF4-FFF2-40B4-BE49-F238E27FC236}">
                <a16:creationId xmlns:a16="http://schemas.microsoft.com/office/drawing/2014/main" id="{B5DDC95A-5AF0-7957-007F-211DBF29C6BF}"/>
              </a:ext>
            </a:extLst>
          </p:cNvPr>
          <p:cNvSpPr>
            <a:spLocks noGrp="1"/>
          </p:cNvSpPr>
          <p:nvPr>
            <p:ph type="body" sz="quarter" idx="13"/>
          </p:nvPr>
        </p:nvSpPr>
        <p:spPr/>
        <p:txBody>
          <a:bodyPr vert="horz" lIns="91440" tIns="45720" rIns="91440" bIns="45720" rtlCol="0" anchor="t">
            <a:normAutofit fontScale="70000" lnSpcReduction="20000"/>
          </a:bodyPr>
          <a:lstStyle/>
          <a:p>
            <a:pPr marL="456565" indent="-456565">
              <a:buFont typeface="Arial" panose="020B0604020202020204" pitchFamily="34" charset="0"/>
              <a:buChar char="•"/>
            </a:pPr>
            <a:r>
              <a:rPr lang="en-US" sz="5300" dirty="0"/>
              <a:t>What did you learn about the tools’ capabilities and their limitations?</a:t>
            </a:r>
          </a:p>
          <a:p>
            <a:pPr marL="456565" indent="-456565">
              <a:buFont typeface="Arial" panose="020B0604020202020204" pitchFamily="34" charset="0"/>
              <a:buChar char="•"/>
            </a:pPr>
            <a:r>
              <a:rPr lang="en-US" sz="5300" dirty="0"/>
              <a:t>Where can students use some of these capabilities to extend their learning in your courses?</a:t>
            </a:r>
          </a:p>
          <a:p>
            <a:pPr marL="456565" indent="-456565">
              <a:buFont typeface="Arial" panose="020B0604020202020204" pitchFamily="34" charset="0"/>
              <a:buChar char="•"/>
            </a:pPr>
            <a:r>
              <a:rPr lang="en-US" sz="5300" dirty="0"/>
              <a:t>How can you and your students critically engage with what is generated?</a:t>
            </a:r>
          </a:p>
        </p:txBody>
      </p:sp>
      <p:sp>
        <p:nvSpPr>
          <p:cNvPr id="4" name="Slide Number Placeholder 3">
            <a:extLst>
              <a:ext uri="{FF2B5EF4-FFF2-40B4-BE49-F238E27FC236}">
                <a16:creationId xmlns:a16="http://schemas.microsoft.com/office/drawing/2014/main" id="{47C6646F-3E93-1759-B4BB-20E5F5E294B0}"/>
              </a:ext>
            </a:extLst>
          </p:cNvPr>
          <p:cNvSpPr>
            <a:spLocks noGrp="1"/>
          </p:cNvSpPr>
          <p:nvPr>
            <p:ph type="sldNum" sz="quarter" idx="12"/>
          </p:nvPr>
        </p:nvSpPr>
        <p:spPr/>
        <p:txBody>
          <a:bodyPr/>
          <a:lstStyle/>
          <a:p>
            <a:fld id="{106E12CD-FCB1-464E-A775-0B83FDDACE03}" type="slidenum">
              <a:rPr lang="en-US" smtClean="0"/>
              <a:pPr/>
              <a:t>12</a:t>
            </a:fld>
            <a:endParaRPr lang="en-US"/>
          </a:p>
        </p:txBody>
      </p:sp>
    </p:spTree>
    <p:extLst>
      <p:ext uri="{BB962C8B-B14F-4D97-AF65-F5344CB8AC3E}">
        <p14:creationId xmlns:p14="http://schemas.microsoft.com/office/powerpoint/2010/main" val="282784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DA98-E915-8A8D-8C9F-A107AF91B5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5454238-65B2-42E5-3701-12230B68FFE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3E5F9C0-5E03-9C1E-2AE9-C986ED664E91}"/>
              </a:ext>
            </a:extLst>
          </p:cNvPr>
          <p:cNvSpPr>
            <a:spLocks noGrp="1"/>
          </p:cNvSpPr>
          <p:nvPr>
            <p:ph type="sldNum" sz="quarter" idx="12"/>
          </p:nvPr>
        </p:nvSpPr>
        <p:spPr/>
        <p:txBody>
          <a:bodyPr/>
          <a:lstStyle/>
          <a:p>
            <a:fld id="{106E12CD-FCB1-464E-A775-0B83FDDACE03}" type="slidenum">
              <a:rPr lang="en-US" smtClean="0"/>
              <a:pPr/>
              <a:t>13</a:t>
            </a:fld>
            <a:endParaRPr lang="en-US"/>
          </a:p>
        </p:txBody>
      </p:sp>
      <p:pic>
        <p:nvPicPr>
          <p:cNvPr id="6" name="slide.url=https://www.polleverywhere.com/multiple_choice_polls/kXvhY96YQ3j5GuLLbCUXS?state=opened&amp;flow=Default&amp;onscreen=persist">
            <a:extLst>
              <a:ext uri="{FF2B5EF4-FFF2-40B4-BE49-F238E27FC236}">
                <a16:creationId xmlns:a16="http://schemas.microsoft.com/office/drawing/2014/main" id="{3FC636B2-BFF9-5D6F-9DE8-A657F8EA4AF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84926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67EE-D93B-3B52-245D-8FE69536877C}"/>
              </a:ext>
            </a:extLst>
          </p:cNvPr>
          <p:cNvSpPr>
            <a:spLocks noGrp="1"/>
          </p:cNvSpPr>
          <p:nvPr>
            <p:ph type="title"/>
          </p:nvPr>
        </p:nvSpPr>
        <p:spPr/>
        <p:txBody>
          <a:bodyPr>
            <a:normAutofit fontScale="90000"/>
          </a:bodyPr>
          <a:lstStyle/>
          <a:p>
            <a:r>
              <a:rPr lang="en-US" sz="6400" b="1">
                <a:solidFill>
                  <a:srgbClr val="4E2A84"/>
                </a:solidFill>
              </a:rPr>
              <a:t>Potentials of GAI in Education</a:t>
            </a:r>
            <a:endParaRPr lang="en-US" sz="7100" b="1">
              <a:solidFill>
                <a:srgbClr val="4E2A84"/>
              </a:solidFill>
            </a:endParaRPr>
          </a:p>
        </p:txBody>
      </p:sp>
      <p:graphicFrame>
        <p:nvGraphicFramePr>
          <p:cNvPr id="8" name="Table 7">
            <a:extLst>
              <a:ext uri="{FF2B5EF4-FFF2-40B4-BE49-F238E27FC236}">
                <a16:creationId xmlns:a16="http://schemas.microsoft.com/office/drawing/2014/main" id="{EAE10D1C-4CFE-96CC-304B-189F605763AA}"/>
              </a:ext>
            </a:extLst>
          </p:cNvPr>
          <p:cNvGraphicFramePr>
            <a:graphicFrameLocks noGrp="1"/>
          </p:cNvGraphicFramePr>
          <p:nvPr>
            <p:extLst>
              <p:ext uri="{D42A27DB-BD31-4B8C-83A1-F6EECF244321}">
                <p14:modId xmlns:p14="http://schemas.microsoft.com/office/powerpoint/2010/main" val="1427686978"/>
              </p:ext>
            </p:extLst>
          </p:nvPr>
        </p:nvGraphicFramePr>
        <p:xfrm>
          <a:off x="2011680" y="2955022"/>
          <a:ext cx="8168640" cy="173736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352713728"/>
                    </a:ext>
                  </a:extLst>
                </a:gridCol>
                <a:gridCol w="2722880">
                  <a:extLst>
                    <a:ext uri="{9D8B030D-6E8A-4147-A177-3AD203B41FA5}">
                      <a16:colId xmlns:a16="http://schemas.microsoft.com/office/drawing/2014/main" val="2248134687"/>
                    </a:ext>
                  </a:extLst>
                </a:gridCol>
                <a:gridCol w="2722880">
                  <a:extLst>
                    <a:ext uri="{9D8B030D-6E8A-4147-A177-3AD203B41FA5}">
                      <a16:colId xmlns:a16="http://schemas.microsoft.com/office/drawing/2014/main" val="4217132654"/>
                    </a:ext>
                  </a:extLst>
                </a:gridCol>
              </a:tblGrid>
              <a:tr h="370840">
                <a:tc>
                  <a:txBody>
                    <a:bodyPr/>
                    <a:lstStyle/>
                    <a:p>
                      <a:pPr lvl="0" algn="ctr">
                        <a:lnSpc>
                          <a:spcPct val="100000"/>
                        </a:lnSpc>
                        <a:spcBef>
                          <a:spcPts val="0"/>
                        </a:spcBef>
                        <a:spcAft>
                          <a:spcPts val="0"/>
                        </a:spcAft>
                        <a:buNone/>
                      </a:pPr>
                      <a:r>
                        <a:rPr lang="en" sz="2700" b="0" i="0" u="none" strike="noStrike" noProof="0">
                          <a:solidFill>
                            <a:srgbClr val="4E2A84"/>
                          </a:solidFill>
                          <a:latin typeface="Arial"/>
                        </a:rPr>
                        <a:t>Automating tasks</a:t>
                      </a:r>
                      <a:endParaRPr lang="en-US" sz="2700" b="0" i="0" u="none" strike="noStrike" noProof="0">
                        <a:solidFill>
                          <a:srgbClr val="4E2A84"/>
                        </a:solidFill>
                        <a:latin typeface="Arial"/>
                      </a:endParaRPr>
                    </a:p>
                  </a:txBody>
                  <a:tcPr>
                    <a:noFill/>
                  </a:tcPr>
                </a:tc>
                <a:tc>
                  <a:txBody>
                    <a:bodyPr/>
                    <a:lstStyle/>
                    <a:p>
                      <a:pPr lvl="0" algn="ctr">
                        <a:lnSpc>
                          <a:spcPct val="100000"/>
                        </a:lnSpc>
                        <a:spcBef>
                          <a:spcPts val="0"/>
                        </a:spcBef>
                        <a:spcAft>
                          <a:spcPts val="0"/>
                        </a:spcAft>
                        <a:buNone/>
                      </a:pPr>
                      <a:r>
                        <a:rPr lang="en" sz="2700" b="0" i="0" u="none" strike="noStrike" noProof="0">
                          <a:solidFill>
                            <a:srgbClr val="4E2A84"/>
                          </a:solidFill>
                          <a:latin typeface="Arial"/>
                        </a:rPr>
                        <a:t>Leveraging generative AI efficiently </a:t>
                      </a:r>
                      <a:r>
                        <a:rPr lang="en" sz="2700" b="0" i="1" u="none" strike="noStrike" noProof="0">
                          <a:solidFill>
                            <a:srgbClr val="4E2A84"/>
                          </a:solidFill>
                          <a:latin typeface="Arial"/>
                        </a:rPr>
                        <a:t>and</a:t>
                      </a:r>
                      <a:r>
                        <a:rPr lang="en" sz="2700" b="0" i="0" u="none" strike="noStrike" noProof="0">
                          <a:solidFill>
                            <a:srgbClr val="4E2A84"/>
                          </a:solidFill>
                          <a:latin typeface="Arial"/>
                        </a:rPr>
                        <a:t> ethically </a:t>
                      </a:r>
                    </a:p>
                  </a:txBody>
                  <a:tcPr>
                    <a:noFill/>
                  </a:tcPr>
                </a:tc>
                <a:tc>
                  <a:txBody>
                    <a:bodyPr/>
                    <a:lstStyle/>
                    <a:p>
                      <a:pPr lvl="0" algn="ctr">
                        <a:lnSpc>
                          <a:spcPct val="100000"/>
                        </a:lnSpc>
                        <a:spcBef>
                          <a:spcPts val="0"/>
                        </a:spcBef>
                        <a:spcAft>
                          <a:spcPts val="0"/>
                        </a:spcAft>
                        <a:buNone/>
                      </a:pPr>
                      <a:r>
                        <a:rPr lang="en" sz="2700" b="1" i="0" u="none" strike="noStrike" noProof="0">
                          <a:solidFill>
                            <a:srgbClr val="4E2A84"/>
                          </a:solidFill>
                          <a:highlight>
                            <a:srgbClr val="FFFF00"/>
                          </a:highlight>
                          <a:latin typeface="Arial"/>
                        </a:rPr>
                        <a:t>Opportunities for instructors to save time</a:t>
                      </a:r>
                      <a:endParaRPr lang="en-US" sz="2700" b="1" i="0" u="none" strike="noStrike" noProof="0">
                        <a:solidFill>
                          <a:srgbClr val="4E2A84"/>
                        </a:solidFill>
                        <a:highlight>
                          <a:srgbClr val="FFFF00"/>
                        </a:highlight>
                        <a:latin typeface="Arial"/>
                      </a:endParaRPr>
                    </a:p>
                  </a:txBody>
                  <a:tcPr>
                    <a:noFill/>
                  </a:tcPr>
                </a:tc>
                <a:extLst>
                  <a:ext uri="{0D108BD9-81ED-4DB2-BD59-A6C34878D82A}">
                    <a16:rowId xmlns:a16="http://schemas.microsoft.com/office/drawing/2014/main" val="3003055225"/>
                  </a:ext>
                </a:extLst>
              </a:tr>
            </a:tbl>
          </a:graphicData>
        </a:graphic>
      </p:graphicFrame>
      <p:pic>
        <p:nvPicPr>
          <p:cNvPr id="3" name="Picture 2" descr="A picture containing icon&#10;&#10;Description automatically generated">
            <a:extLst>
              <a:ext uri="{FF2B5EF4-FFF2-40B4-BE49-F238E27FC236}">
                <a16:creationId xmlns:a16="http://schemas.microsoft.com/office/drawing/2014/main" id="{6F40B55A-4EFD-B478-0BCB-2010A7B36943}"/>
              </a:ext>
            </a:extLst>
          </p:cNvPr>
          <p:cNvPicPr>
            <a:picLocks noChangeAspect="1"/>
          </p:cNvPicPr>
          <p:nvPr/>
        </p:nvPicPr>
        <p:blipFill>
          <a:blip r:embed="rId3"/>
          <a:stretch>
            <a:fillRect/>
          </a:stretch>
        </p:blipFill>
        <p:spPr>
          <a:xfrm>
            <a:off x="2905478" y="2101143"/>
            <a:ext cx="990600" cy="990600"/>
          </a:xfrm>
          <a:prstGeom prst="rect">
            <a:avLst/>
          </a:prstGeom>
        </p:spPr>
      </p:pic>
      <p:pic>
        <p:nvPicPr>
          <p:cNvPr id="4" name="Picture 3" descr="Icon&#10;&#10;Description automatically generated">
            <a:extLst>
              <a:ext uri="{FF2B5EF4-FFF2-40B4-BE49-F238E27FC236}">
                <a16:creationId xmlns:a16="http://schemas.microsoft.com/office/drawing/2014/main" id="{93DDB0C5-B170-BE06-1516-E342B68629C3}"/>
              </a:ext>
            </a:extLst>
          </p:cNvPr>
          <p:cNvPicPr>
            <a:picLocks noChangeAspect="1"/>
          </p:cNvPicPr>
          <p:nvPr/>
        </p:nvPicPr>
        <p:blipFill>
          <a:blip r:embed="rId4"/>
          <a:stretch>
            <a:fillRect/>
          </a:stretch>
        </p:blipFill>
        <p:spPr>
          <a:xfrm>
            <a:off x="5724525" y="2224969"/>
            <a:ext cx="742950" cy="742950"/>
          </a:xfrm>
          <a:prstGeom prst="rect">
            <a:avLst/>
          </a:prstGeom>
        </p:spPr>
      </p:pic>
      <p:pic>
        <p:nvPicPr>
          <p:cNvPr id="5" name="Picture 4" descr="Icon&#10;&#10;Description automatically generated">
            <a:extLst>
              <a:ext uri="{FF2B5EF4-FFF2-40B4-BE49-F238E27FC236}">
                <a16:creationId xmlns:a16="http://schemas.microsoft.com/office/drawing/2014/main" id="{51CE746B-9D02-59A0-1748-61FE6243943E}"/>
              </a:ext>
            </a:extLst>
          </p:cNvPr>
          <p:cNvPicPr>
            <a:picLocks noChangeAspect="1"/>
          </p:cNvPicPr>
          <p:nvPr/>
        </p:nvPicPr>
        <p:blipFill>
          <a:blip r:embed="rId5"/>
          <a:stretch>
            <a:fillRect/>
          </a:stretch>
        </p:blipFill>
        <p:spPr>
          <a:xfrm>
            <a:off x="8485892" y="2234671"/>
            <a:ext cx="695325" cy="695325"/>
          </a:xfrm>
          <a:prstGeom prst="rect">
            <a:avLst/>
          </a:prstGeom>
        </p:spPr>
      </p:pic>
    </p:spTree>
    <p:extLst>
      <p:ext uri="{BB962C8B-B14F-4D97-AF65-F5344CB8AC3E}">
        <p14:creationId xmlns:p14="http://schemas.microsoft.com/office/powerpoint/2010/main" val="426958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t>Prompt Design</a:t>
            </a:r>
            <a:endParaRPr lang="en-US"/>
          </a:p>
        </p:txBody>
      </p:sp>
      <p:sp>
        <p:nvSpPr>
          <p:cNvPr id="7" name="Text Placeholder 6">
            <a:extLst>
              <a:ext uri="{FF2B5EF4-FFF2-40B4-BE49-F238E27FC236}">
                <a16:creationId xmlns:a16="http://schemas.microsoft.com/office/drawing/2014/main" id="{9AA567FD-9C9B-A1AB-72FD-5EBB3911A35B}"/>
              </a:ext>
            </a:extLst>
          </p:cNvPr>
          <p:cNvSpPr>
            <a:spLocks noGrp="1"/>
          </p:cNvSpPr>
          <p:nvPr>
            <p:ph type="body" sz="quarter" idx="13"/>
          </p:nvPr>
        </p:nvSpPr>
        <p:spPr>
          <a:xfrm>
            <a:off x="203200" y="1981200"/>
            <a:ext cx="11988800" cy="3556000"/>
          </a:xfrm>
        </p:spPr>
        <p:txBody>
          <a:bodyPr vert="horz" lIns="91440" tIns="45720" rIns="91440" bIns="45720" rtlCol="0" anchor="t">
            <a:normAutofit/>
          </a:bodyPr>
          <a:lstStyle/>
          <a:p>
            <a:pPr marL="456565" indent="-456565"/>
            <a:r>
              <a:rPr lang="en-US" sz="3700" b="1">
                <a:solidFill>
                  <a:srgbClr val="4E2A84"/>
                </a:solidFill>
              </a:rPr>
              <a:t>C</a:t>
            </a:r>
            <a:r>
              <a:rPr lang="en-US" sz="3700">
                <a:solidFill>
                  <a:srgbClr val="4E2A84"/>
                </a:solidFill>
              </a:rPr>
              <a:t>haracter: The role you want the tool to play</a:t>
            </a:r>
          </a:p>
          <a:p>
            <a:pPr marL="456565" indent="-456565"/>
            <a:r>
              <a:rPr lang="en-US" sz="3700" b="1">
                <a:solidFill>
                  <a:srgbClr val="4E2A84"/>
                </a:solidFill>
              </a:rPr>
              <a:t>R</a:t>
            </a:r>
            <a:r>
              <a:rPr lang="en-US" sz="3700">
                <a:solidFill>
                  <a:srgbClr val="4E2A84"/>
                </a:solidFill>
              </a:rPr>
              <a:t>equest: What you want the tool to do or generate</a:t>
            </a:r>
          </a:p>
          <a:p>
            <a:pPr marL="456565" indent="-456565"/>
            <a:r>
              <a:rPr lang="en-US" sz="3700" b="1">
                <a:solidFill>
                  <a:srgbClr val="4E2A84"/>
                </a:solidFill>
              </a:rPr>
              <a:t>A</a:t>
            </a:r>
            <a:r>
              <a:rPr lang="en-US" sz="3700">
                <a:solidFill>
                  <a:srgbClr val="4E2A84"/>
                </a:solidFill>
              </a:rPr>
              <a:t>djust: Revise, clarify, or edit your initial prompt</a:t>
            </a:r>
          </a:p>
          <a:p>
            <a:pPr marL="456565" indent="-456565"/>
            <a:r>
              <a:rPr lang="en-US" sz="3700" b="1">
                <a:solidFill>
                  <a:srgbClr val="4E2A84"/>
                </a:solidFill>
              </a:rPr>
              <a:t>T</a:t>
            </a:r>
            <a:r>
              <a:rPr lang="en-US" sz="3700">
                <a:solidFill>
                  <a:srgbClr val="4E2A84"/>
                </a:solidFill>
              </a:rPr>
              <a:t>ype of output: Provide parameters for your outcome</a:t>
            </a:r>
          </a:p>
          <a:p>
            <a:pPr marL="456565" indent="-456565"/>
            <a:r>
              <a:rPr lang="en-US" sz="3700" b="1">
                <a:solidFill>
                  <a:srgbClr val="4E2A84"/>
                </a:solidFill>
              </a:rPr>
              <a:t>E</a:t>
            </a:r>
            <a:r>
              <a:rPr lang="en-US" sz="3700">
                <a:solidFill>
                  <a:srgbClr val="4E2A84"/>
                </a:solidFill>
              </a:rPr>
              <a:t>xamples: Include examples or additional content</a:t>
            </a:r>
          </a:p>
        </p:txBody>
      </p:sp>
    </p:spTree>
    <p:extLst>
      <p:ext uri="{BB962C8B-B14F-4D97-AF65-F5344CB8AC3E}">
        <p14:creationId xmlns:p14="http://schemas.microsoft.com/office/powerpoint/2010/main" val="9314926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36E1-4449-8AE8-6AEA-6B8586CBAEBD}"/>
              </a:ext>
            </a:extLst>
          </p:cNvPr>
          <p:cNvSpPr>
            <a:spLocks noGrp="1"/>
          </p:cNvSpPr>
          <p:nvPr>
            <p:ph type="title"/>
          </p:nvPr>
        </p:nvSpPr>
        <p:spPr>
          <a:solidFill>
            <a:srgbClr val="007FA4"/>
          </a:solidFill>
        </p:spPr>
        <p:txBody>
          <a:bodyPr>
            <a:normAutofit/>
          </a:bodyPr>
          <a:lstStyle/>
          <a:p>
            <a:r>
              <a:rPr lang="en-US" sz="5850" b="1"/>
              <a:t>Developing</a:t>
            </a:r>
            <a:br>
              <a:rPr lang="en-US" sz="5850" b="1"/>
            </a:br>
            <a:r>
              <a:rPr lang="en-US" sz="5850" b="1"/>
              <a:t>Course Materials &amp; Assignments</a:t>
            </a:r>
            <a:endParaRPr lang="en-US"/>
          </a:p>
        </p:txBody>
      </p:sp>
    </p:spTree>
    <p:extLst>
      <p:ext uri="{BB962C8B-B14F-4D97-AF65-F5344CB8AC3E}">
        <p14:creationId xmlns:p14="http://schemas.microsoft.com/office/powerpoint/2010/main" val="153058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23C-38F7-5D03-5BE1-4B6DDA57BB76}"/>
              </a:ext>
            </a:extLst>
          </p:cNvPr>
          <p:cNvSpPr>
            <a:spLocks noGrp="1"/>
          </p:cNvSpPr>
          <p:nvPr>
            <p:ph type="title"/>
          </p:nvPr>
        </p:nvSpPr>
        <p:spPr>
          <a:solidFill>
            <a:srgbClr val="007FA4"/>
          </a:solidFill>
        </p:spPr>
        <p:txBody>
          <a:bodyPr>
            <a:normAutofit/>
          </a:bodyPr>
          <a:lstStyle/>
          <a:p>
            <a:r>
              <a:rPr lang="en-US" sz="2500">
                <a:solidFill>
                  <a:schemeClr val="bg1"/>
                </a:solidFill>
              </a:rPr>
              <a:t>Developing Course Materials &amp; Assignments</a:t>
            </a:r>
          </a:p>
        </p:txBody>
      </p:sp>
      <p:sp>
        <p:nvSpPr>
          <p:cNvPr id="4" name="Text Placeholder 3">
            <a:extLst>
              <a:ext uri="{FF2B5EF4-FFF2-40B4-BE49-F238E27FC236}">
                <a16:creationId xmlns:a16="http://schemas.microsoft.com/office/drawing/2014/main" id="{C1EDE274-B9B5-063C-7F15-09A28637D924}"/>
              </a:ext>
            </a:extLst>
          </p:cNvPr>
          <p:cNvSpPr>
            <a:spLocks noGrp="1"/>
          </p:cNvSpPr>
          <p:nvPr>
            <p:ph type="body" sz="half" idx="2"/>
          </p:nvPr>
        </p:nvSpPr>
        <p:spPr>
          <a:xfrm>
            <a:off x="609602" y="1435102"/>
            <a:ext cx="4011084" cy="3979195"/>
          </a:xfrm>
        </p:spPr>
        <p:txBody>
          <a:bodyPr vert="horz" lIns="91440" tIns="45720" rIns="91440" bIns="45720" rtlCol="0" anchor="t">
            <a:normAutofit/>
          </a:bodyPr>
          <a:lstStyle/>
          <a:p>
            <a:r>
              <a:rPr lang="en-US" sz="4400" b="1">
                <a:solidFill>
                  <a:srgbClr val="007FA4"/>
                </a:solidFill>
              </a:rPr>
              <a:t>Providing Examples</a:t>
            </a:r>
          </a:p>
        </p:txBody>
      </p:sp>
      <p:sp>
        <p:nvSpPr>
          <p:cNvPr id="7" name="TextBox 1">
            <a:extLst>
              <a:ext uri="{FF2B5EF4-FFF2-40B4-BE49-F238E27FC236}">
                <a16:creationId xmlns:a16="http://schemas.microsoft.com/office/drawing/2014/main" id="{92044EE2-3457-4955-AD10-08126765AA10}"/>
              </a:ext>
            </a:extLst>
          </p:cNvPr>
          <p:cNvSpPr txBox="1"/>
          <p:nvPr/>
        </p:nvSpPr>
        <p:spPr>
          <a:xfrm>
            <a:off x="12817" y="6066920"/>
            <a:ext cx="4604510"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latin typeface="Arial"/>
                <a:cs typeface="Arial"/>
              </a:rPr>
              <a:t>Photo by Jason Goodman on </a:t>
            </a:r>
            <a:r>
              <a:rPr lang="en-US" sz="1200" i="1" err="1">
                <a:latin typeface="Arial"/>
                <a:cs typeface="Arial"/>
              </a:rPr>
              <a:t>Unsplash</a:t>
            </a:r>
          </a:p>
        </p:txBody>
      </p:sp>
      <p:pic>
        <p:nvPicPr>
          <p:cNvPr id="9" name="Picture 8" descr="A person pointing at a wall with yellow sticky notes&#10;&#10;Description automatically generated">
            <a:extLst>
              <a:ext uri="{FF2B5EF4-FFF2-40B4-BE49-F238E27FC236}">
                <a16:creationId xmlns:a16="http://schemas.microsoft.com/office/drawing/2014/main" id="{8DB600DE-3248-0233-BF97-E20710DB1D87}"/>
              </a:ext>
            </a:extLst>
          </p:cNvPr>
          <p:cNvPicPr>
            <a:picLocks noChangeAspect="1"/>
          </p:cNvPicPr>
          <p:nvPr/>
        </p:nvPicPr>
        <p:blipFill rotWithShape="1">
          <a:blip r:embed="rId3"/>
          <a:srcRect l="-78" r="379" b="44949"/>
          <a:stretch/>
        </p:blipFill>
        <p:spPr>
          <a:xfrm>
            <a:off x="4620220" y="217"/>
            <a:ext cx="7558488" cy="6351782"/>
          </a:xfrm>
          <a:prstGeom prst="rect">
            <a:avLst/>
          </a:prstGeom>
        </p:spPr>
      </p:pic>
    </p:spTree>
    <p:extLst>
      <p:ext uri="{BB962C8B-B14F-4D97-AF65-F5344CB8AC3E}">
        <p14:creationId xmlns:p14="http://schemas.microsoft.com/office/powerpoint/2010/main" val="246213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7FA4"/>
                </a:solidFill>
              </a:rPr>
              <a:t>Example Prompt</a:t>
            </a:r>
            <a:endParaRPr lang="en-US">
              <a:solidFill>
                <a:srgbClr val="007FA4"/>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buNone/>
            </a:pPr>
            <a:r>
              <a:rPr lang="en-US" sz="2700"/>
              <a:t>Generate a list of </a:t>
            </a:r>
            <a:r>
              <a:rPr lang="en-US" sz="2700" b="1">
                <a:solidFill>
                  <a:srgbClr val="4E2A84"/>
                </a:solidFill>
                <a:highlight>
                  <a:srgbClr val="FFFF00"/>
                </a:highlight>
              </a:rPr>
              <a:t>[item]</a:t>
            </a:r>
            <a:r>
              <a:rPr lang="en-US" sz="2700"/>
              <a:t> for </a:t>
            </a:r>
            <a:r>
              <a:rPr lang="en-US" sz="2700" b="1">
                <a:solidFill>
                  <a:srgbClr val="4E2A84"/>
                </a:solidFill>
                <a:highlight>
                  <a:srgbClr val="FFFF00"/>
                </a:highlight>
              </a:rPr>
              <a:t>[activity]</a:t>
            </a:r>
            <a:r>
              <a:rPr lang="en-US" sz="2700"/>
              <a:t> that </a:t>
            </a:r>
            <a:r>
              <a:rPr lang="en-US" sz="2700" b="1">
                <a:solidFill>
                  <a:srgbClr val="4E2A84"/>
                </a:solidFill>
                <a:highlight>
                  <a:srgbClr val="FFFF00"/>
                </a:highlight>
              </a:rPr>
              <a:t>[objective]</a:t>
            </a:r>
            <a:r>
              <a:rPr lang="en-US" sz="2700"/>
              <a:t>.</a:t>
            </a:r>
            <a:endParaRPr lang="en-US"/>
          </a:p>
        </p:txBody>
      </p:sp>
    </p:spTree>
    <p:extLst>
      <p:ext uri="{BB962C8B-B14F-4D97-AF65-F5344CB8AC3E}">
        <p14:creationId xmlns:p14="http://schemas.microsoft.com/office/powerpoint/2010/main" val="268968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exam&#10;&#10;Description automatically generated">
            <a:extLst>
              <a:ext uri="{FF2B5EF4-FFF2-40B4-BE49-F238E27FC236}">
                <a16:creationId xmlns:a16="http://schemas.microsoft.com/office/drawing/2014/main" id="{82C93A2B-AE96-9521-F011-5B5C63A7C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332" y="0"/>
            <a:ext cx="7772400" cy="5801803"/>
          </a:xfrm>
          <a:prstGeom prst="rect">
            <a:avLst/>
          </a:prstGeom>
        </p:spPr>
      </p:pic>
    </p:spTree>
    <p:extLst>
      <p:ext uri="{BB962C8B-B14F-4D97-AF65-F5344CB8AC3E}">
        <p14:creationId xmlns:p14="http://schemas.microsoft.com/office/powerpoint/2010/main" val="246359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t>Agenda</a:t>
            </a: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fontScale="70000" lnSpcReduction="20000"/>
          </a:bodyPr>
          <a:lstStyle/>
          <a:p>
            <a:pPr marL="456565" indent="-456565"/>
            <a:r>
              <a:rPr lang="en-US" sz="5300" b="1" dirty="0">
                <a:solidFill>
                  <a:srgbClr val="4E2A84"/>
                </a:solidFill>
              </a:rPr>
              <a:t>Welcome and Introduction</a:t>
            </a:r>
          </a:p>
          <a:p>
            <a:pPr marL="456565" indent="-456565"/>
            <a:r>
              <a:rPr lang="en-US" sz="5300" b="1" dirty="0">
                <a:solidFill>
                  <a:srgbClr val="4E2A84"/>
                </a:solidFill>
              </a:rPr>
              <a:t>Poll</a:t>
            </a:r>
          </a:p>
          <a:p>
            <a:pPr marL="456565" indent="-456565"/>
            <a:r>
              <a:rPr lang="en-US" sz="5300" b="1" dirty="0">
                <a:solidFill>
                  <a:srgbClr val="4E2A84"/>
                </a:solidFill>
              </a:rPr>
              <a:t>Hacks</a:t>
            </a:r>
            <a:r>
              <a:rPr lang="en-US" sz="5300" dirty="0"/>
              <a:t> (presentation)</a:t>
            </a:r>
          </a:p>
          <a:p>
            <a:pPr marL="456565" indent="-456565"/>
            <a:r>
              <a:rPr lang="en-US" sz="5300" b="1" dirty="0">
                <a:solidFill>
                  <a:srgbClr val="4E2A84"/>
                </a:solidFill>
              </a:rPr>
              <a:t>Individual Reflection</a:t>
            </a:r>
            <a:r>
              <a:rPr lang="en-US" sz="5300" dirty="0"/>
              <a:t> (working break)</a:t>
            </a:r>
          </a:p>
          <a:p>
            <a:pPr marL="456565" indent="-456565"/>
            <a:r>
              <a:rPr lang="en-US" sz="5300" b="1" dirty="0">
                <a:solidFill>
                  <a:srgbClr val="4E2A84"/>
                </a:solidFill>
              </a:rPr>
              <a:t>Group Discussion</a:t>
            </a:r>
            <a:endParaRPr lang="en-US" sz="5300" dirty="0"/>
          </a:p>
          <a:p>
            <a:pPr marL="456565" indent="-456565"/>
            <a:r>
              <a:rPr lang="en-US" sz="5300" b="1" dirty="0">
                <a:solidFill>
                  <a:srgbClr val="4E2A84"/>
                </a:solidFill>
              </a:rPr>
              <a:t>Closing</a:t>
            </a:r>
            <a:endParaRPr lang="en-US" sz="5300" dirty="0">
              <a:solidFill>
                <a:srgbClr val="4E2A84"/>
              </a:solidFill>
            </a:endParaRPr>
          </a:p>
        </p:txBody>
      </p:sp>
    </p:spTree>
    <p:extLst>
      <p:ext uri="{BB962C8B-B14F-4D97-AF65-F5344CB8AC3E}">
        <p14:creationId xmlns:p14="http://schemas.microsoft.com/office/powerpoint/2010/main" val="330925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7FA4"/>
                </a:solidFill>
              </a:rPr>
              <a:t>Additional Considerations</a:t>
            </a:r>
            <a:endParaRPr lang="en-US">
              <a:solidFill>
                <a:srgbClr val="007FA4"/>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buFont typeface="Wingdings,Sans-Serif"/>
              <a:buChar char="§"/>
            </a:pPr>
            <a:r>
              <a:rPr lang="en-US" sz="2700"/>
              <a:t>Specify the </a:t>
            </a:r>
            <a:r>
              <a:rPr lang="en-US" sz="2700" b="1">
                <a:solidFill>
                  <a:srgbClr val="4E2A84"/>
                </a:solidFill>
              </a:rPr>
              <a:t>number of examples</a:t>
            </a:r>
            <a:r>
              <a:rPr lang="en-US" sz="2700"/>
              <a:t> and </a:t>
            </a:r>
            <a:r>
              <a:rPr lang="en-US" sz="2700" b="1">
                <a:solidFill>
                  <a:srgbClr val="4E2A84"/>
                </a:solidFill>
              </a:rPr>
              <a:t>example type</a:t>
            </a:r>
            <a:r>
              <a:rPr lang="en-US" sz="2700"/>
              <a:t>.</a:t>
            </a:r>
          </a:p>
          <a:p>
            <a:pPr marL="456565" indent="-456565">
              <a:buFont typeface="Wingdings,Sans-Serif"/>
              <a:buChar char="§"/>
            </a:pPr>
            <a:r>
              <a:rPr lang="en-US" sz="2700"/>
              <a:t>Decide whether you want students to </a:t>
            </a:r>
            <a:r>
              <a:rPr lang="en-US" sz="2700" b="1">
                <a:solidFill>
                  <a:srgbClr val="4E2A84"/>
                </a:solidFill>
              </a:rPr>
              <a:t>use the examples</a:t>
            </a:r>
            <a:r>
              <a:rPr lang="en-US" sz="2700"/>
              <a:t> provided as part of their own work.</a:t>
            </a:r>
          </a:p>
          <a:p>
            <a:pPr marL="456565" indent="-456565">
              <a:buFont typeface="Wingdings,Sans-Serif"/>
              <a:buChar char="§"/>
            </a:pPr>
            <a:r>
              <a:rPr lang="en-US" sz="2700"/>
              <a:t>Distinguish </a:t>
            </a:r>
            <a:r>
              <a:rPr lang="en-US" sz="2700" b="1">
                <a:solidFill>
                  <a:srgbClr val="4E2A84"/>
                </a:solidFill>
              </a:rPr>
              <a:t>access skills vs. target skills</a:t>
            </a:r>
            <a:r>
              <a:rPr lang="en-US" sz="2700"/>
              <a:t> for the objective of providing examples.</a:t>
            </a:r>
          </a:p>
          <a:p>
            <a:pPr marL="456565" indent="-456565">
              <a:buFont typeface="Wingdings,Sans-Serif"/>
              <a:buChar char="§"/>
            </a:pPr>
            <a:r>
              <a:rPr lang="en-US" sz="2700"/>
              <a:t>Ask for </a:t>
            </a:r>
            <a:r>
              <a:rPr lang="en-US" sz="2700" b="1">
                <a:solidFill>
                  <a:srgbClr val="4E2A84"/>
                </a:solidFill>
              </a:rPr>
              <a:t>analogies</a:t>
            </a:r>
            <a:r>
              <a:rPr lang="en-US" sz="2700"/>
              <a:t>.</a:t>
            </a:r>
          </a:p>
        </p:txBody>
      </p:sp>
    </p:spTree>
    <p:extLst>
      <p:ext uri="{BB962C8B-B14F-4D97-AF65-F5344CB8AC3E}">
        <p14:creationId xmlns:p14="http://schemas.microsoft.com/office/powerpoint/2010/main" val="116297207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23C-38F7-5D03-5BE1-4B6DDA57BB76}"/>
              </a:ext>
            </a:extLst>
          </p:cNvPr>
          <p:cNvSpPr>
            <a:spLocks noGrp="1"/>
          </p:cNvSpPr>
          <p:nvPr>
            <p:ph type="title"/>
          </p:nvPr>
        </p:nvSpPr>
        <p:spPr>
          <a:solidFill>
            <a:srgbClr val="007FA4"/>
          </a:solidFill>
        </p:spPr>
        <p:txBody>
          <a:bodyPr>
            <a:normAutofit/>
          </a:bodyPr>
          <a:lstStyle/>
          <a:p>
            <a:r>
              <a:rPr lang="en-US" sz="2500">
                <a:solidFill>
                  <a:schemeClr val="bg1"/>
                </a:solidFill>
              </a:rPr>
              <a:t>Developing Course Materials &amp; Assignments</a:t>
            </a:r>
          </a:p>
        </p:txBody>
      </p:sp>
      <p:sp>
        <p:nvSpPr>
          <p:cNvPr id="4" name="Text Placeholder 3">
            <a:extLst>
              <a:ext uri="{FF2B5EF4-FFF2-40B4-BE49-F238E27FC236}">
                <a16:creationId xmlns:a16="http://schemas.microsoft.com/office/drawing/2014/main" id="{C1EDE274-B9B5-063C-7F15-09A28637D924}"/>
              </a:ext>
            </a:extLst>
          </p:cNvPr>
          <p:cNvSpPr>
            <a:spLocks noGrp="1"/>
          </p:cNvSpPr>
          <p:nvPr>
            <p:ph type="body" sz="half" idx="2"/>
          </p:nvPr>
        </p:nvSpPr>
        <p:spPr>
          <a:xfrm>
            <a:off x="609602" y="1435102"/>
            <a:ext cx="4011084" cy="3979195"/>
          </a:xfrm>
        </p:spPr>
        <p:txBody>
          <a:bodyPr vert="horz" lIns="91440" tIns="45720" rIns="91440" bIns="45720" rtlCol="0" anchor="t">
            <a:normAutofit/>
          </a:bodyPr>
          <a:lstStyle/>
          <a:p>
            <a:r>
              <a:rPr lang="en-US" sz="4400" b="1">
                <a:solidFill>
                  <a:srgbClr val="007FA4"/>
                </a:solidFill>
              </a:rPr>
              <a:t>Summarizing or Explaining Difficult or Long Texts</a:t>
            </a:r>
          </a:p>
        </p:txBody>
      </p:sp>
      <p:sp>
        <p:nvSpPr>
          <p:cNvPr id="7" name="TextBox 1">
            <a:extLst>
              <a:ext uri="{FF2B5EF4-FFF2-40B4-BE49-F238E27FC236}">
                <a16:creationId xmlns:a16="http://schemas.microsoft.com/office/drawing/2014/main" id="{92044EE2-3457-4955-AD10-08126765AA10}"/>
              </a:ext>
            </a:extLst>
          </p:cNvPr>
          <p:cNvSpPr txBox="1"/>
          <p:nvPr/>
        </p:nvSpPr>
        <p:spPr>
          <a:xfrm>
            <a:off x="12817" y="6066920"/>
            <a:ext cx="4604510"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latin typeface="Arial"/>
                <a:cs typeface="Arial"/>
              </a:rPr>
              <a:t>Photo by </a:t>
            </a:r>
            <a:r>
              <a:rPr lang="en-US" sz="1200" i="1" err="1">
                <a:latin typeface="Arial"/>
                <a:cs typeface="Arial"/>
              </a:rPr>
              <a:t>filadendron</a:t>
            </a:r>
            <a:r>
              <a:rPr lang="en-US" sz="1200" i="1">
                <a:latin typeface="Arial"/>
                <a:cs typeface="Arial"/>
              </a:rPr>
              <a:t> on </a:t>
            </a:r>
            <a:r>
              <a:rPr lang="en-US" sz="1200" i="1" err="1">
                <a:latin typeface="Arial"/>
                <a:cs typeface="Arial"/>
              </a:rPr>
              <a:t>Unsplash</a:t>
            </a:r>
          </a:p>
        </p:txBody>
      </p:sp>
      <p:pic>
        <p:nvPicPr>
          <p:cNvPr id="3" name="Picture 2" descr="A person in a suit and tie looking at a cellphone&#10;&#10;Description automatically generated">
            <a:extLst>
              <a:ext uri="{FF2B5EF4-FFF2-40B4-BE49-F238E27FC236}">
                <a16:creationId xmlns:a16="http://schemas.microsoft.com/office/drawing/2014/main" id="{9CFBBD40-DCBB-5473-F219-CC68F9D9480A}"/>
              </a:ext>
            </a:extLst>
          </p:cNvPr>
          <p:cNvPicPr>
            <a:picLocks noChangeAspect="1"/>
          </p:cNvPicPr>
          <p:nvPr/>
        </p:nvPicPr>
        <p:blipFill rotWithShape="1">
          <a:blip r:embed="rId3"/>
          <a:srcRect l="-72" t="40781" r="-190" b="-135"/>
          <a:stretch/>
        </p:blipFill>
        <p:spPr>
          <a:xfrm>
            <a:off x="4612850" y="5401"/>
            <a:ext cx="7579451" cy="6349212"/>
          </a:xfrm>
          <a:prstGeom prst="rect">
            <a:avLst/>
          </a:prstGeom>
        </p:spPr>
      </p:pic>
    </p:spTree>
    <p:extLst>
      <p:ext uri="{BB962C8B-B14F-4D97-AF65-F5344CB8AC3E}">
        <p14:creationId xmlns:p14="http://schemas.microsoft.com/office/powerpoint/2010/main" val="2315540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EA7B-3D4A-0B7F-6D48-6DDEE667D19F}"/>
              </a:ext>
            </a:extLst>
          </p:cNvPr>
          <p:cNvSpPr>
            <a:spLocks noGrp="1"/>
          </p:cNvSpPr>
          <p:nvPr>
            <p:ph type="title"/>
          </p:nvPr>
        </p:nvSpPr>
        <p:spPr/>
        <p:txBody>
          <a:bodyPr/>
          <a:lstStyle/>
          <a:p>
            <a:r>
              <a:rPr lang="en-US" b="1">
                <a:solidFill>
                  <a:srgbClr val="CA7C1B"/>
                </a:solidFill>
              </a:rPr>
              <a:t>Example Tools</a:t>
            </a:r>
          </a:p>
        </p:txBody>
      </p:sp>
      <p:sp>
        <p:nvSpPr>
          <p:cNvPr id="3" name="Content Placeholder 2">
            <a:extLst>
              <a:ext uri="{FF2B5EF4-FFF2-40B4-BE49-F238E27FC236}">
                <a16:creationId xmlns:a16="http://schemas.microsoft.com/office/drawing/2014/main" id="{AADBB793-3292-A518-7913-4C13DFD27296}"/>
              </a:ext>
            </a:extLst>
          </p:cNvPr>
          <p:cNvSpPr>
            <a:spLocks noGrp="1"/>
          </p:cNvSpPr>
          <p:nvPr>
            <p:ph sz="half" idx="1"/>
          </p:nvPr>
        </p:nvSpPr>
        <p:spPr/>
        <p:txBody>
          <a:bodyPr vert="horz" lIns="91440" tIns="45720" rIns="91440" bIns="45720" rtlCol="0" anchor="t">
            <a:noAutofit/>
          </a:bodyPr>
          <a:lstStyle/>
          <a:p>
            <a:pPr marL="456565" indent="-456565"/>
            <a:r>
              <a:rPr lang="en-US" sz="1900" b="1">
                <a:solidFill>
                  <a:srgbClr val="00B0F0"/>
                </a:solidFill>
                <a:hlinkClick r:id="rId4">
                  <a:extLst>
                    <a:ext uri="{A12FA001-AC4F-418D-AE19-62706E023703}">
                      <ahyp:hlinkClr xmlns:ahyp="http://schemas.microsoft.com/office/drawing/2018/hyperlinkcolor" val="tx"/>
                    </a:ext>
                  </a:extLst>
                </a:hlinkClick>
              </a:rPr>
              <a:t>Elicit</a:t>
            </a:r>
            <a:r>
              <a:rPr lang="en-US" sz="1900"/>
              <a:t>: a research assistant using language models to automate parts of researchers' workflows</a:t>
            </a:r>
            <a:endParaRPr lang="en-US" sz="1900">
              <a:solidFill>
                <a:srgbClr val="00B0F0"/>
              </a:solidFill>
            </a:endParaRPr>
          </a:p>
          <a:p>
            <a:pPr marL="456565" indent="-456565"/>
            <a:r>
              <a:rPr lang="en-US" sz="1900" b="1">
                <a:solidFill>
                  <a:srgbClr val="00B0F0"/>
                </a:solidFill>
                <a:hlinkClick r:id="rId5">
                  <a:extLst>
                    <a:ext uri="{A12FA001-AC4F-418D-AE19-62706E023703}">
                      <ahyp:hlinkClr xmlns:ahyp="http://schemas.microsoft.com/office/drawing/2018/hyperlinkcolor" val="tx"/>
                    </a:ext>
                  </a:extLst>
                </a:hlinkClick>
              </a:rPr>
              <a:t>SummarAI</a:t>
            </a:r>
            <a:r>
              <a:rPr lang="en-US" sz="1900"/>
              <a:t>: a Google Chrome extension that summarizes PDFs, texts, and videos</a:t>
            </a:r>
            <a:endParaRPr lang="en-US" sz="1900">
              <a:solidFill>
                <a:srgbClr val="00B0F0"/>
              </a:solidFill>
            </a:endParaRPr>
          </a:p>
          <a:p>
            <a:pPr marL="456565" indent="-456565"/>
            <a:r>
              <a:rPr lang="en-US" sz="1900" b="1">
                <a:solidFill>
                  <a:srgbClr val="00B0F0"/>
                </a:solidFill>
                <a:hlinkClick r:id="rId6">
                  <a:extLst>
                    <a:ext uri="{A12FA001-AC4F-418D-AE19-62706E023703}">
                      <ahyp:hlinkClr xmlns:ahyp="http://schemas.microsoft.com/office/drawing/2018/hyperlinkcolor" val="tx"/>
                    </a:ext>
                  </a:extLst>
                </a:hlinkClick>
              </a:rPr>
              <a:t>MapDeduce</a:t>
            </a:r>
            <a:r>
              <a:rPr lang="en-US" sz="1900"/>
              <a:t>: a tool that can summarize complex documents in any language and ask context-specific questions</a:t>
            </a:r>
          </a:p>
          <a:p>
            <a:pPr marL="456565" indent="-456565"/>
            <a:r>
              <a:rPr lang="en-US" sz="1900" b="1">
                <a:solidFill>
                  <a:srgbClr val="00B0F0"/>
                </a:solidFill>
                <a:hlinkClick r:id="rId7">
                  <a:extLst>
                    <a:ext uri="{A12FA001-AC4F-418D-AE19-62706E023703}">
                      <ahyp:hlinkClr xmlns:ahyp="http://schemas.microsoft.com/office/drawing/2018/hyperlinkcolor" val="tx"/>
                    </a:ext>
                  </a:extLst>
                </a:hlinkClick>
              </a:rPr>
              <a:t>TLDR this</a:t>
            </a:r>
            <a:r>
              <a:rPr lang="en-US" sz="1900"/>
              <a:t>: an online text summarizing tool that automatically condenses long articles, documents, essays, or papers into key summary paragraphs</a:t>
            </a:r>
          </a:p>
        </p:txBody>
      </p:sp>
      <p:sp>
        <p:nvSpPr>
          <p:cNvPr id="4" name="Text Placeholder 3">
            <a:extLst>
              <a:ext uri="{FF2B5EF4-FFF2-40B4-BE49-F238E27FC236}">
                <a16:creationId xmlns:a16="http://schemas.microsoft.com/office/drawing/2014/main" id="{2BE6CE2C-7EAF-383C-E164-03D77999F78D}"/>
              </a:ext>
            </a:extLst>
          </p:cNvPr>
          <p:cNvSpPr>
            <a:spLocks noGrp="1"/>
          </p:cNvSpPr>
          <p:nvPr>
            <p:ph type="body" idx="13"/>
          </p:nvPr>
        </p:nvSpPr>
        <p:spPr/>
        <p:txBody>
          <a:bodyPr vert="horz" lIns="91440" tIns="45720" rIns="91440" bIns="45720" rtlCol="0" anchor="t">
            <a:noAutofit/>
          </a:bodyPr>
          <a:lstStyle/>
          <a:p>
            <a:r>
              <a:rPr lang="en-US" b="1"/>
              <a:t>Summarizing</a:t>
            </a:r>
          </a:p>
        </p:txBody>
      </p:sp>
      <p:sp>
        <p:nvSpPr>
          <p:cNvPr id="5" name="Content Placeholder 4">
            <a:extLst>
              <a:ext uri="{FF2B5EF4-FFF2-40B4-BE49-F238E27FC236}">
                <a16:creationId xmlns:a16="http://schemas.microsoft.com/office/drawing/2014/main" id="{8EC6EA8C-DDC5-1520-8E12-138401223DC5}"/>
              </a:ext>
            </a:extLst>
          </p:cNvPr>
          <p:cNvSpPr>
            <a:spLocks noGrp="1"/>
          </p:cNvSpPr>
          <p:nvPr>
            <p:ph sz="half" idx="14"/>
          </p:nvPr>
        </p:nvSpPr>
        <p:spPr/>
        <p:txBody>
          <a:bodyPr vert="horz" lIns="91440" tIns="45720" rIns="91440" bIns="45720" rtlCol="0" anchor="t">
            <a:normAutofit/>
          </a:bodyPr>
          <a:lstStyle/>
          <a:p>
            <a:pPr marL="456565" indent="-456565"/>
            <a:r>
              <a:rPr lang="en-US" sz="1900" b="1">
                <a:solidFill>
                  <a:srgbClr val="00B0F0"/>
                </a:solidFill>
                <a:hlinkClick r:id="rId8">
                  <a:extLst>
                    <a:ext uri="{A12FA001-AC4F-418D-AE19-62706E023703}">
                      <ahyp:hlinkClr xmlns:ahyp="http://schemas.microsoft.com/office/drawing/2018/hyperlinkcolor" val="tx"/>
                    </a:ext>
                  </a:extLst>
                </a:hlinkClick>
              </a:rPr>
              <a:t>Explainpaper</a:t>
            </a:r>
            <a:r>
              <a:rPr lang="en-US" sz="1900"/>
              <a:t>: a reading and explanation tool that allows users to upload academic papers, research papers, and other documents in PDF format</a:t>
            </a:r>
            <a:endParaRPr lang="en-US" sz="1900" b="1">
              <a:solidFill>
                <a:srgbClr val="00B0F0"/>
              </a:solidFill>
            </a:endParaRPr>
          </a:p>
          <a:p>
            <a:pPr marL="456565" indent="-456565"/>
            <a:r>
              <a:rPr lang="en-US" sz="1900" b="1">
                <a:solidFill>
                  <a:srgbClr val="00B0F0"/>
                </a:solidFill>
                <a:hlinkClick r:id="rId9">
                  <a:extLst>
                    <a:ext uri="{A12FA001-AC4F-418D-AE19-62706E023703}">
                      <ahyp:hlinkClr xmlns:ahyp="http://schemas.microsoft.com/office/drawing/2018/hyperlinkcolor" val="tx"/>
                    </a:ext>
                  </a:extLst>
                </a:hlinkClick>
              </a:rPr>
              <a:t>ELI5</a:t>
            </a:r>
            <a:r>
              <a:rPr lang="en-US" sz="1900"/>
              <a:t>: a tool that simplifies complex or obscure topics and makes them easy to understand in the simplest of terms</a:t>
            </a:r>
            <a:endParaRPr lang="en-US" sz="1900">
              <a:solidFill>
                <a:srgbClr val="00B0F0"/>
              </a:solidFill>
            </a:endParaRPr>
          </a:p>
          <a:p>
            <a:pPr marL="456565" indent="-456565"/>
            <a:endParaRPr lang="en-US" sz="1900"/>
          </a:p>
        </p:txBody>
      </p:sp>
      <p:sp>
        <p:nvSpPr>
          <p:cNvPr id="6" name="Text Placeholder 5">
            <a:extLst>
              <a:ext uri="{FF2B5EF4-FFF2-40B4-BE49-F238E27FC236}">
                <a16:creationId xmlns:a16="http://schemas.microsoft.com/office/drawing/2014/main" id="{36F22C9D-A917-94FA-388B-5C4F99F110E3}"/>
              </a:ext>
            </a:extLst>
          </p:cNvPr>
          <p:cNvSpPr>
            <a:spLocks noGrp="1"/>
          </p:cNvSpPr>
          <p:nvPr>
            <p:ph type="body" idx="15"/>
          </p:nvPr>
        </p:nvSpPr>
        <p:spPr/>
        <p:txBody>
          <a:bodyPr vert="horz" lIns="91440" tIns="45720" rIns="91440" bIns="45720" rtlCol="0" anchor="t">
            <a:noAutofit/>
          </a:bodyPr>
          <a:lstStyle/>
          <a:p>
            <a:r>
              <a:rPr lang="en-US" b="1"/>
              <a:t>Explaining</a:t>
            </a:r>
          </a:p>
        </p:txBody>
      </p:sp>
    </p:spTree>
    <p:extLst>
      <p:ext uri="{BB962C8B-B14F-4D97-AF65-F5344CB8AC3E}">
        <p14:creationId xmlns:p14="http://schemas.microsoft.com/office/powerpoint/2010/main" val="1588197199"/>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7FA4"/>
                </a:solidFill>
              </a:rPr>
              <a:t>Additional Considerations</a:t>
            </a:r>
            <a:endParaRPr lang="en-US">
              <a:solidFill>
                <a:srgbClr val="007FA4"/>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buFont typeface="Wingdings,Sans-Serif"/>
              <a:buChar char="§"/>
            </a:pPr>
            <a:r>
              <a:rPr lang="en-US" sz="2700"/>
              <a:t>There may be limitations with in-text </a:t>
            </a:r>
            <a:r>
              <a:rPr lang="en-US" sz="2700" b="1">
                <a:solidFill>
                  <a:srgbClr val="4E2A84"/>
                </a:solidFill>
              </a:rPr>
              <a:t>figures</a:t>
            </a:r>
            <a:r>
              <a:rPr lang="en-US" sz="2700"/>
              <a:t>, </a:t>
            </a:r>
            <a:r>
              <a:rPr lang="en-US" sz="2700" b="1">
                <a:solidFill>
                  <a:srgbClr val="4E2A84"/>
                </a:solidFill>
              </a:rPr>
              <a:t>graphics</a:t>
            </a:r>
            <a:r>
              <a:rPr lang="en-US" sz="2700"/>
              <a:t>, or </a:t>
            </a:r>
            <a:r>
              <a:rPr lang="en-US" sz="2700" b="1">
                <a:solidFill>
                  <a:srgbClr val="4E2A84"/>
                </a:solidFill>
              </a:rPr>
              <a:t>illustrations</a:t>
            </a:r>
            <a:r>
              <a:rPr lang="en-US" sz="2700"/>
              <a:t>.</a:t>
            </a:r>
          </a:p>
          <a:p>
            <a:pPr marL="456565" indent="-456565">
              <a:buFont typeface="Wingdings,Sans-Serif"/>
              <a:buChar char="§"/>
            </a:pPr>
            <a:r>
              <a:rPr lang="en-US" sz="2700"/>
              <a:t>Many summarization or explanation tools work with </a:t>
            </a:r>
            <a:r>
              <a:rPr lang="en-US" sz="2700" b="1">
                <a:solidFill>
                  <a:srgbClr val="4E2A84"/>
                </a:solidFill>
              </a:rPr>
              <a:t>one or a few select languages</a:t>
            </a:r>
            <a:r>
              <a:rPr lang="en-US" sz="2700"/>
              <a:t> (English).</a:t>
            </a:r>
          </a:p>
        </p:txBody>
      </p:sp>
    </p:spTree>
    <p:extLst>
      <p:ext uri="{BB962C8B-B14F-4D97-AF65-F5344CB8AC3E}">
        <p14:creationId xmlns:p14="http://schemas.microsoft.com/office/powerpoint/2010/main" val="223763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0AB3-3E26-F38F-740B-9BA1E3B80EDB}"/>
              </a:ext>
            </a:extLst>
          </p:cNvPr>
          <p:cNvSpPr>
            <a:spLocks noGrp="1"/>
          </p:cNvSpPr>
          <p:nvPr>
            <p:ph type="title"/>
          </p:nvPr>
        </p:nvSpPr>
        <p:spPr>
          <a:solidFill>
            <a:srgbClr val="008656"/>
          </a:solidFill>
        </p:spPr>
        <p:txBody>
          <a:bodyPr/>
          <a:lstStyle/>
          <a:p>
            <a:r>
              <a:rPr lang="en-US" sz="5850" b="1"/>
              <a:t>Assessing &amp; Grading</a:t>
            </a:r>
          </a:p>
        </p:txBody>
      </p:sp>
    </p:spTree>
    <p:extLst>
      <p:ext uri="{BB962C8B-B14F-4D97-AF65-F5344CB8AC3E}">
        <p14:creationId xmlns:p14="http://schemas.microsoft.com/office/powerpoint/2010/main" val="29282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23C-38F7-5D03-5BE1-4B6DDA57BB76}"/>
              </a:ext>
            </a:extLst>
          </p:cNvPr>
          <p:cNvSpPr>
            <a:spLocks noGrp="1"/>
          </p:cNvSpPr>
          <p:nvPr>
            <p:ph type="title"/>
          </p:nvPr>
        </p:nvSpPr>
        <p:spPr>
          <a:solidFill>
            <a:srgbClr val="008656"/>
          </a:solidFill>
        </p:spPr>
        <p:txBody>
          <a:bodyPr>
            <a:normAutofit/>
          </a:bodyPr>
          <a:lstStyle/>
          <a:p>
            <a:r>
              <a:rPr lang="en-US" sz="2500">
                <a:solidFill>
                  <a:schemeClr val="bg1"/>
                </a:solidFill>
              </a:rPr>
              <a:t>Assessing &amp; Grading</a:t>
            </a:r>
          </a:p>
        </p:txBody>
      </p:sp>
      <p:pic>
        <p:nvPicPr>
          <p:cNvPr id="6" name="Content Placeholder 5" descr="A person biting a pencil in her mouth&#10;&#10;Description automatically generated">
            <a:extLst>
              <a:ext uri="{FF2B5EF4-FFF2-40B4-BE49-F238E27FC236}">
                <a16:creationId xmlns:a16="http://schemas.microsoft.com/office/drawing/2014/main" id="{924C1D86-21FA-52E6-EEB6-4C972BCD5378}"/>
              </a:ext>
            </a:extLst>
          </p:cNvPr>
          <p:cNvPicPr>
            <a:picLocks noGrp="1" noChangeAspect="1"/>
          </p:cNvPicPr>
          <p:nvPr>
            <p:ph idx="1"/>
          </p:nvPr>
        </p:nvPicPr>
        <p:blipFill rotWithShape="1">
          <a:blip r:embed="rId3"/>
          <a:srcRect l="-65" b="40254"/>
          <a:stretch/>
        </p:blipFill>
        <p:spPr>
          <a:xfrm>
            <a:off x="4619089" y="-118"/>
            <a:ext cx="7566105" cy="6348806"/>
          </a:xfrm>
        </p:spPr>
      </p:pic>
      <p:sp>
        <p:nvSpPr>
          <p:cNvPr id="4" name="Text Placeholder 3">
            <a:extLst>
              <a:ext uri="{FF2B5EF4-FFF2-40B4-BE49-F238E27FC236}">
                <a16:creationId xmlns:a16="http://schemas.microsoft.com/office/drawing/2014/main" id="{C1EDE274-B9B5-063C-7F15-09A28637D924}"/>
              </a:ext>
            </a:extLst>
          </p:cNvPr>
          <p:cNvSpPr>
            <a:spLocks noGrp="1"/>
          </p:cNvSpPr>
          <p:nvPr>
            <p:ph type="body" sz="half" idx="2"/>
          </p:nvPr>
        </p:nvSpPr>
        <p:spPr>
          <a:xfrm>
            <a:off x="609602" y="1435102"/>
            <a:ext cx="4011084" cy="3979195"/>
          </a:xfrm>
        </p:spPr>
        <p:txBody>
          <a:bodyPr vert="horz" lIns="91440" tIns="45720" rIns="91440" bIns="45720" rtlCol="0" anchor="t">
            <a:normAutofit/>
          </a:bodyPr>
          <a:lstStyle/>
          <a:p>
            <a:r>
              <a:rPr lang="en-US" sz="4400" b="1">
                <a:solidFill>
                  <a:srgbClr val="008656"/>
                </a:solidFill>
              </a:rPr>
              <a:t>Developing Low-Stakes Quizzes</a:t>
            </a:r>
          </a:p>
        </p:txBody>
      </p:sp>
      <p:sp>
        <p:nvSpPr>
          <p:cNvPr id="7" name="TextBox 1">
            <a:extLst>
              <a:ext uri="{FF2B5EF4-FFF2-40B4-BE49-F238E27FC236}">
                <a16:creationId xmlns:a16="http://schemas.microsoft.com/office/drawing/2014/main" id="{92044EE2-3457-4955-AD10-08126765AA10}"/>
              </a:ext>
            </a:extLst>
          </p:cNvPr>
          <p:cNvSpPr txBox="1"/>
          <p:nvPr/>
        </p:nvSpPr>
        <p:spPr>
          <a:xfrm>
            <a:off x="12817" y="6066920"/>
            <a:ext cx="4604510"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latin typeface="Arial"/>
                <a:cs typeface="Arial"/>
              </a:rPr>
              <a:t>Photo by Jan </a:t>
            </a:r>
            <a:r>
              <a:rPr lang="en-US" sz="1200" i="1" err="1">
                <a:latin typeface="Arial"/>
                <a:cs typeface="Arial"/>
              </a:rPr>
              <a:t>Vasek</a:t>
            </a:r>
            <a:r>
              <a:rPr lang="en-US" sz="1200" i="1">
                <a:latin typeface="Arial"/>
                <a:cs typeface="Arial"/>
              </a:rPr>
              <a:t> on </a:t>
            </a:r>
            <a:r>
              <a:rPr lang="en-US" sz="1200" i="1" err="1">
                <a:latin typeface="Arial"/>
                <a:cs typeface="Arial"/>
              </a:rPr>
              <a:t>Unsplash</a:t>
            </a:r>
            <a:endParaRPr lang="en-US" sz="1200" i="1">
              <a:latin typeface="Arial"/>
              <a:cs typeface="Arial"/>
            </a:endParaRPr>
          </a:p>
        </p:txBody>
      </p:sp>
    </p:spTree>
    <p:extLst>
      <p:ext uri="{BB962C8B-B14F-4D97-AF65-F5344CB8AC3E}">
        <p14:creationId xmlns:p14="http://schemas.microsoft.com/office/powerpoint/2010/main" val="268652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8656"/>
                </a:solidFill>
              </a:rPr>
              <a:t>Example Prompt</a:t>
            </a:r>
            <a:endParaRPr lang="en-US">
              <a:solidFill>
                <a:srgbClr val="008656"/>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0" indent="0">
              <a:buNone/>
            </a:pPr>
            <a:r>
              <a:rPr lang="en-US" sz="2700"/>
              <a:t>Create a quiz on the topic of </a:t>
            </a:r>
            <a:r>
              <a:rPr lang="en-US" sz="2700" b="1">
                <a:solidFill>
                  <a:srgbClr val="4E2A84"/>
                </a:solidFill>
                <a:highlight>
                  <a:srgbClr val="FFFF00"/>
                </a:highlight>
              </a:rPr>
              <a:t>[topic]</a:t>
            </a:r>
            <a:r>
              <a:rPr lang="en-US" sz="2700"/>
              <a:t> for </a:t>
            </a:r>
            <a:r>
              <a:rPr lang="en-US" sz="2700" b="1">
                <a:solidFill>
                  <a:srgbClr val="4E2A84"/>
                </a:solidFill>
                <a:highlight>
                  <a:srgbClr val="FFFF00"/>
                </a:highlight>
              </a:rPr>
              <a:t>[audience]</a:t>
            </a:r>
            <a:r>
              <a:rPr lang="en-US" sz="2700"/>
              <a:t>. The quiz should be </a:t>
            </a:r>
            <a:r>
              <a:rPr lang="en-US" sz="2700" b="1">
                <a:solidFill>
                  <a:srgbClr val="4E2A84"/>
                </a:solidFill>
                <a:highlight>
                  <a:srgbClr val="FFFF00"/>
                </a:highlight>
              </a:rPr>
              <a:t>[number]</a:t>
            </a:r>
            <a:r>
              <a:rPr lang="en-US" sz="2700"/>
              <a:t> questions long and should be of </a:t>
            </a:r>
            <a:r>
              <a:rPr lang="en-US" sz="2700" b="1">
                <a:solidFill>
                  <a:srgbClr val="4E2A84"/>
                </a:solidFill>
                <a:highlight>
                  <a:srgbClr val="FFFF00"/>
                </a:highlight>
              </a:rPr>
              <a:t>[level]</a:t>
            </a:r>
            <a:r>
              <a:rPr lang="en-US" sz="2700"/>
              <a:t> difficulty. The questions should be </a:t>
            </a:r>
            <a:r>
              <a:rPr lang="en-US" sz="2700" b="1">
                <a:solidFill>
                  <a:srgbClr val="4E2A84"/>
                </a:solidFill>
                <a:highlight>
                  <a:srgbClr val="FFFF00"/>
                </a:highlight>
              </a:rPr>
              <a:t>[type]</a:t>
            </a:r>
            <a:r>
              <a:rPr lang="en-US" sz="2700"/>
              <a:t> and should cover a variety of topics, including </a:t>
            </a:r>
            <a:r>
              <a:rPr lang="en-US" sz="2700" b="1">
                <a:solidFill>
                  <a:srgbClr val="4E2A84"/>
                </a:solidFill>
                <a:highlight>
                  <a:srgbClr val="FFFF00"/>
                </a:highlight>
              </a:rPr>
              <a:t>[topics]</a:t>
            </a:r>
            <a:r>
              <a:rPr lang="en-US" sz="2700"/>
              <a:t>. The quiz should take </a:t>
            </a:r>
            <a:r>
              <a:rPr lang="en-US" sz="2700" b="1">
                <a:solidFill>
                  <a:srgbClr val="4E2A84"/>
                </a:solidFill>
                <a:highlight>
                  <a:srgbClr val="FFFF00"/>
                </a:highlight>
              </a:rPr>
              <a:t>[time]</a:t>
            </a:r>
            <a:r>
              <a:rPr lang="en-US" sz="2700"/>
              <a:t> to complete. The grading rubric should be based on a </a:t>
            </a:r>
            <a:r>
              <a:rPr lang="en-US" sz="2700" b="1">
                <a:solidFill>
                  <a:srgbClr val="4E2A84"/>
                </a:solidFill>
                <a:highlight>
                  <a:srgbClr val="FFFF00"/>
                </a:highlight>
              </a:rPr>
              <a:t>[points]</a:t>
            </a:r>
            <a:r>
              <a:rPr lang="en-US" sz="2700"/>
              <a:t>-point scale, with </a:t>
            </a:r>
            <a:r>
              <a:rPr lang="en-US" sz="2700" b="1">
                <a:solidFill>
                  <a:srgbClr val="4E2A84"/>
                </a:solidFill>
                <a:highlight>
                  <a:srgbClr val="FFFF00"/>
                </a:highlight>
              </a:rPr>
              <a:t>[points]</a:t>
            </a:r>
            <a:r>
              <a:rPr lang="en-US" sz="2700"/>
              <a:t> points per question.</a:t>
            </a:r>
            <a:endParaRPr lang="en-US" sz="5300" b="1"/>
          </a:p>
        </p:txBody>
      </p:sp>
    </p:spTree>
    <p:extLst>
      <p:ext uri="{BB962C8B-B14F-4D97-AF65-F5344CB8AC3E}">
        <p14:creationId xmlns:p14="http://schemas.microsoft.com/office/powerpoint/2010/main" val="370818514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8656"/>
                </a:solidFill>
              </a:rPr>
              <a:t>Additional Considerations</a:t>
            </a:r>
            <a:endParaRPr lang="en-US">
              <a:solidFill>
                <a:srgbClr val="008656"/>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buFont typeface="Wingdings"/>
              <a:buChar char="§"/>
            </a:pPr>
            <a:r>
              <a:rPr lang="en-US" sz="2700"/>
              <a:t>Be as </a:t>
            </a:r>
            <a:r>
              <a:rPr lang="en-US" sz="2700" b="1">
                <a:solidFill>
                  <a:srgbClr val="4E2A84"/>
                </a:solidFill>
              </a:rPr>
              <a:t>specific</a:t>
            </a:r>
            <a:r>
              <a:rPr lang="en-US" sz="2700"/>
              <a:t> as possible about the subject, grade level, topic, and learning objectives.</a:t>
            </a:r>
          </a:p>
          <a:p>
            <a:pPr marL="456565" indent="-456565">
              <a:buFont typeface="Wingdings"/>
              <a:buChar char="§"/>
            </a:pPr>
            <a:r>
              <a:rPr lang="en-US" sz="2700"/>
              <a:t>Use </a:t>
            </a:r>
            <a:r>
              <a:rPr lang="en-US" sz="2700" b="1">
                <a:solidFill>
                  <a:srgbClr val="4E2A84"/>
                </a:solidFill>
              </a:rPr>
              <a:t>clear</a:t>
            </a:r>
            <a:r>
              <a:rPr lang="en-US" sz="2700">
                <a:solidFill>
                  <a:schemeClr val="tx1"/>
                </a:solidFill>
              </a:rPr>
              <a:t> and </a:t>
            </a:r>
            <a:r>
              <a:rPr lang="en-US" sz="2700" b="1">
                <a:solidFill>
                  <a:srgbClr val="4E2A84"/>
                </a:solidFill>
              </a:rPr>
              <a:t>concise</a:t>
            </a:r>
            <a:r>
              <a:rPr lang="en-US" sz="2700">
                <a:solidFill>
                  <a:schemeClr val="tx1"/>
                </a:solidFill>
              </a:rPr>
              <a:t> language</a:t>
            </a:r>
            <a:r>
              <a:rPr lang="en-US" sz="2700"/>
              <a:t>.</a:t>
            </a:r>
          </a:p>
          <a:p>
            <a:pPr marL="456565" indent="-456565">
              <a:buFont typeface="Wingdings"/>
              <a:buChar char="§"/>
            </a:pPr>
            <a:r>
              <a:rPr lang="en-US" sz="2700"/>
              <a:t>Specify the </a:t>
            </a:r>
            <a:r>
              <a:rPr lang="en-US" sz="2700" b="1">
                <a:solidFill>
                  <a:srgbClr val="4E2A84"/>
                </a:solidFill>
              </a:rPr>
              <a:t>number of questions</a:t>
            </a:r>
            <a:r>
              <a:rPr lang="en-US" sz="2700"/>
              <a:t>, </a:t>
            </a:r>
            <a:r>
              <a:rPr lang="en-US" sz="2700" b="1">
                <a:solidFill>
                  <a:srgbClr val="4E2A84"/>
                </a:solidFill>
              </a:rPr>
              <a:t>question type</a:t>
            </a:r>
            <a:r>
              <a:rPr lang="en-US" sz="2700"/>
              <a:t>, and </a:t>
            </a:r>
            <a:r>
              <a:rPr lang="en-US" sz="2700" b="1">
                <a:solidFill>
                  <a:srgbClr val="4E2A84"/>
                </a:solidFill>
              </a:rPr>
              <a:t>difficulty level</a:t>
            </a:r>
            <a:r>
              <a:rPr lang="en-US" sz="2700"/>
              <a:t> (as appropriate).</a:t>
            </a:r>
          </a:p>
          <a:p>
            <a:pPr marL="456565" indent="-456565">
              <a:buFont typeface="Wingdings"/>
              <a:buChar char="§"/>
            </a:pPr>
            <a:r>
              <a:rPr lang="en-US" sz="2700"/>
              <a:t>Decide whether you want GAI to provide </a:t>
            </a:r>
            <a:r>
              <a:rPr lang="en-US" sz="2700" b="1">
                <a:solidFill>
                  <a:srgbClr val="4E2A84"/>
                </a:solidFill>
              </a:rPr>
              <a:t>feedback</a:t>
            </a:r>
            <a:r>
              <a:rPr lang="en-US" sz="2700"/>
              <a:t> after each question or at the end of the test.</a:t>
            </a:r>
            <a:endParaRPr lang="en-US"/>
          </a:p>
        </p:txBody>
      </p:sp>
    </p:spTree>
    <p:extLst>
      <p:ext uri="{BB962C8B-B14F-4D97-AF65-F5344CB8AC3E}">
        <p14:creationId xmlns:p14="http://schemas.microsoft.com/office/powerpoint/2010/main" val="161894631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23C-38F7-5D03-5BE1-4B6DDA57BB76}"/>
              </a:ext>
            </a:extLst>
          </p:cNvPr>
          <p:cNvSpPr>
            <a:spLocks noGrp="1"/>
          </p:cNvSpPr>
          <p:nvPr>
            <p:ph type="title"/>
          </p:nvPr>
        </p:nvSpPr>
        <p:spPr>
          <a:solidFill>
            <a:srgbClr val="008656"/>
          </a:solidFill>
        </p:spPr>
        <p:txBody>
          <a:bodyPr>
            <a:normAutofit/>
          </a:bodyPr>
          <a:lstStyle/>
          <a:p>
            <a:r>
              <a:rPr lang="en-US" sz="2500">
                <a:solidFill>
                  <a:schemeClr val="bg1"/>
                </a:solidFill>
              </a:rPr>
              <a:t>Assessing &amp; Grading</a:t>
            </a:r>
          </a:p>
        </p:txBody>
      </p:sp>
      <p:sp>
        <p:nvSpPr>
          <p:cNvPr id="4" name="Text Placeholder 3">
            <a:extLst>
              <a:ext uri="{FF2B5EF4-FFF2-40B4-BE49-F238E27FC236}">
                <a16:creationId xmlns:a16="http://schemas.microsoft.com/office/drawing/2014/main" id="{C1EDE274-B9B5-063C-7F15-09A28637D924}"/>
              </a:ext>
            </a:extLst>
          </p:cNvPr>
          <p:cNvSpPr>
            <a:spLocks noGrp="1"/>
          </p:cNvSpPr>
          <p:nvPr>
            <p:ph type="body" sz="half" idx="2"/>
          </p:nvPr>
        </p:nvSpPr>
        <p:spPr>
          <a:xfrm>
            <a:off x="609602" y="1435102"/>
            <a:ext cx="4011084" cy="3979195"/>
          </a:xfrm>
        </p:spPr>
        <p:txBody>
          <a:bodyPr vert="horz" lIns="91440" tIns="45720" rIns="91440" bIns="45720" rtlCol="0" anchor="t">
            <a:normAutofit/>
          </a:bodyPr>
          <a:lstStyle/>
          <a:p>
            <a:r>
              <a:rPr lang="en-US" sz="4400" b="1">
                <a:solidFill>
                  <a:srgbClr val="008656"/>
                </a:solidFill>
              </a:rPr>
              <a:t>Drafting Assignment Instructions</a:t>
            </a:r>
            <a:endParaRPr lang="en-US"/>
          </a:p>
        </p:txBody>
      </p:sp>
      <p:sp>
        <p:nvSpPr>
          <p:cNvPr id="7" name="TextBox 1">
            <a:extLst>
              <a:ext uri="{FF2B5EF4-FFF2-40B4-BE49-F238E27FC236}">
                <a16:creationId xmlns:a16="http://schemas.microsoft.com/office/drawing/2014/main" id="{92044EE2-3457-4955-AD10-08126765AA10}"/>
              </a:ext>
            </a:extLst>
          </p:cNvPr>
          <p:cNvSpPr txBox="1"/>
          <p:nvPr/>
        </p:nvSpPr>
        <p:spPr>
          <a:xfrm>
            <a:off x="12817" y="6066920"/>
            <a:ext cx="4604510"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latin typeface="Arial"/>
                <a:cs typeface="Arial"/>
              </a:rPr>
              <a:t>Photo by </a:t>
            </a:r>
            <a:r>
              <a:rPr lang="en-US" sz="1200" i="1" err="1">
                <a:latin typeface="Arial"/>
                <a:cs typeface="Arial"/>
              </a:rPr>
              <a:t>Siora</a:t>
            </a:r>
            <a:r>
              <a:rPr lang="en-US" sz="1200" i="1">
                <a:latin typeface="Arial"/>
                <a:cs typeface="Arial"/>
              </a:rPr>
              <a:t> Photography on </a:t>
            </a:r>
            <a:r>
              <a:rPr lang="en-US" sz="1200" i="1" err="1">
                <a:latin typeface="Arial"/>
                <a:cs typeface="Arial"/>
              </a:rPr>
              <a:t>Unsplash</a:t>
            </a:r>
          </a:p>
        </p:txBody>
      </p:sp>
      <p:pic>
        <p:nvPicPr>
          <p:cNvPr id="6" name="Content Placeholder 5" descr="A person holding a book over her face&#10;&#10;Description automatically generated">
            <a:extLst>
              <a:ext uri="{FF2B5EF4-FFF2-40B4-BE49-F238E27FC236}">
                <a16:creationId xmlns:a16="http://schemas.microsoft.com/office/drawing/2014/main" id="{827BF5C0-3EF9-6479-FF9F-B9203F9E0C9F}"/>
              </a:ext>
            </a:extLst>
          </p:cNvPr>
          <p:cNvPicPr>
            <a:picLocks noGrp="1" noChangeAspect="1"/>
          </p:cNvPicPr>
          <p:nvPr>
            <p:ph idx="1"/>
          </p:nvPr>
        </p:nvPicPr>
        <p:blipFill rotWithShape="1">
          <a:blip r:embed="rId3"/>
          <a:srcRect t="18086" r="-190" b="22701"/>
          <a:stretch/>
        </p:blipFill>
        <p:spPr>
          <a:xfrm>
            <a:off x="4618387" y="-5140"/>
            <a:ext cx="7583170" cy="6360293"/>
          </a:xfrm>
        </p:spPr>
      </p:pic>
    </p:spTree>
    <p:extLst>
      <p:ext uri="{BB962C8B-B14F-4D97-AF65-F5344CB8AC3E}">
        <p14:creationId xmlns:p14="http://schemas.microsoft.com/office/powerpoint/2010/main" val="338981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8656"/>
                </a:solidFill>
              </a:rPr>
              <a:t>Example Prompt</a:t>
            </a:r>
            <a:endParaRPr lang="en-US">
              <a:solidFill>
                <a:srgbClr val="008656"/>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a:xfrm>
            <a:off x="203200" y="1981200"/>
            <a:ext cx="11988800" cy="3985846"/>
          </a:xfrm>
        </p:spPr>
        <p:txBody>
          <a:bodyPr vert="horz" lIns="91440" tIns="45720" rIns="91440" bIns="45720" rtlCol="0" anchor="t">
            <a:noAutofit/>
          </a:bodyPr>
          <a:lstStyle/>
          <a:p>
            <a:pPr marL="0" indent="0">
              <a:buNone/>
            </a:pPr>
            <a:r>
              <a:rPr lang="en-US" sz="2700"/>
              <a:t>Act as a university professor from a prestigious university. Create assignment instructions that include the following categories: </a:t>
            </a:r>
            <a:endParaRPr lang="en-US" sz="2700">
              <a:solidFill>
                <a:srgbClr val="4E2A84"/>
              </a:solidFill>
            </a:endParaRPr>
          </a:p>
          <a:p>
            <a:pPr marL="0" indent="0">
              <a:buNone/>
            </a:pPr>
            <a:r>
              <a:rPr lang="en-US" sz="2700" b="1"/>
              <a:t>Purpose of assignment: </a:t>
            </a:r>
            <a:r>
              <a:rPr lang="en-US" sz="2700" b="1">
                <a:solidFill>
                  <a:srgbClr val="4E2A84"/>
                </a:solidFill>
                <a:highlight>
                  <a:srgbClr val="FFFF00"/>
                </a:highlight>
              </a:rPr>
              <a:t>[purpose here]</a:t>
            </a:r>
            <a:endParaRPr lang="en-US" sz="2700">
              <a:solidFill>
                <a:srgbClr val="4E2A84"/>
              </a:solidFill>
            </a:endParaRPr>
          </a:p>
          <a:p>
            <a:pPr marL="0" indent="0">
              <a:buNone/>
            </a:pPr>
            <a:r>
              <a:rPr lang="en-US" sz="2700" b="1"/>
              <a:t>Tasks: </a:t>
            </a:r>
            <a:r>
              <a:rPr lang="en-US" sz="2700" b="1">
                <a:solidFill>
                  <a:srgbClr val="4E2A84"/>
                </a:solidFill>
                <a:highlight>
                  <a:srgbClr val="FFFF00"/>
                </a:highlight>
              </a:rPr>
              <a:t>[task here]</a:t>
            </a:r>
            <a:endParaRPr lang="en-US" sz="2700">
              <a:solidFill>
                <a:srgbClr val="4E2A84"/>
              </a:solidFill>
            </a:endParaRPr>
          </a:p>
          <a:p>
            <a:pPr marL="0" indent="0">
              <a:buNone/>
            </a:pPr>
            <a:r>
              <a:rPr lang="en-US" sz="2700" b="1"/>
              <a:t>Students will be using the following resources:</a:t>
            </a:r>
            <a:r>
              <a:rPr lang="en-US" sz="2700" b="1">
                <a:solidFill>
                  <a:srgbClr val="4E2A84"/>
                </a:solidFill>
                <a:highlight>
                  <a:srgbClr val="FFFF00"/>
                </a:highlight>
              </a:rPr>
              <a:t>[resources here]</a:t>
            </a:r>
            <a:endParaRPr lang="en-US" sz="2700">
              <a:solidFill>
                <a:srgbClr val="4E2A84"/>
              </a:solidFill>
            </a:endParaRPr>
          </a:p>
          <a:p>
            <a:pPr marL="0" indent="0">
              <a:buNone/>
            </a:pPr>
            <a:r>
              <a:rPr lang="en-US" sz="2700" b="1"/>
              <a:t>The criteria for Success is: </a:t>
            </a:r>
            <a:r>
              <a:rPr lang="en-US" sz="2700" b="1">
                <a:solidFill>
                  <a:srgbClr val="4E2A84"/>
                </a:solidFill>
                <a:highlight>
                  <a:srgbClr val="FFFF00"/>
                </a:highlight>
              </a:rPr>
              <a:t>[criteria]</a:t>
            </a:r>
            <a:endParaRPr lang="en-US" sz="2700">
              <a:solidFill>
                <a:srgbClr val="4E2A84"/>
              </a:solidFill>
            </a:endParaRPr>
          </a:p>
          <a:p>
            <a:pPr marL="0" indent="0">
              <a:buNone/>
            </a:pPr>
            <a:r>
              <a:rPr lang="en-US" sz="2700"/>
              <a:t>This assignment needs to align with: </a:t>
            </a:r>
            <a:r>
              <a:rPr lang="en-US" sz="2700" b="1">
                <a:solidFill>
                  <a:srgbClr val="4E2A84"/>
                </a:solidFill>
                <a:highlight>
                  <a:srgbClr val="FFFF00"/>
                </a:highlight>
              </a:rPr>
              <a:t>[learning objective(s)]</a:t>
            </a:r>
            <a:endParaRPr lang="en-US" sz="2700">
              <a:solidFill>
                <a:srgbClr val="4E2A84"/>
              </a:solidFill>
            </a:endParaRPr>
          </a:p>
        </p:txBody>
      </p:sp>
    </p:spTree>
    <p:extLst>
      <p:ext uri="{BB962C8B-B14F-4D97-AF65-F5344CB8AC3E}">
        <p14:creationId xmlns:p14="http://schemas.microsoft.com/office/powerpoint/2010/main" val="367928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CF83-3F52-DF5A-1583-712296772F08}"/>
              </a:ext>
            </a:extLst>
          </p:cNvPr>
          <p:cNvSpPr>
            <a:spLocks noGrp="1"/>
          </p:cNvSpPr>
          <p:nvPr>
            <p:ph type="title"/>
          </p:nvPr>
        </p:nvSpPr>
        <p:spPr>
          <a:xfrm>
            <a:off x="0" y="0"/>
            <a:ext cx="12192000" cy="2738880"/>
          </a:xfrm>
        </p:spPr>
        <p:txBody>
          <a:bodyPr/>
          <a:lstStyle/>
          <a:p>
            <a:r>
              <a:rPr lang="en-US" sz="5850" dirty="0"/>
              <a:t>Poll</a:t>
            </a:r>
            <a:br>
              <a:rPr lang="en-US" sz="5850" dirty="0"/>
            </a:br>
            <a:r>
              <a:rPr lang="en-US" dirty="0" err="1"/>
              <a:t>PollEv.com</a:t>
            </a:r>
            <a:r>
              <a:rPr lang="en-US" dirty="0"/>
              <a:t>/rachelgoc985</a:t>
            </a:r>
          </a:p>
        </p:txBody>
      </p:sp>
      <p:pic>
        <p:nvPicPr>
          <p:cNvPr id="5" name="Picture 4" descr="A qr code on a white background&#10;&#10;Description automatically generated">
            <a:extLst>
              <a:ext uri="{FF2B5EF4-FFF2-40B4-BE49-F238E27FC236}">
                <a16:creationId xmlns:a16="http://schemas.microsoft.com/office/drawing/2014/main" id="{82A18A8E-962F-8A4C-4994-B5EB38B67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738880"/>
            <a:ext cx="3810000" cy="3810000"/>
          </a:xfrm>
          <a:prstGeom prst="rect">
            <a:avLst/>
          </a:prstGeom>
        </p:spPr>
      </p:pic>
    </p:spTree>
    <p:extLst>
      <p:ext uri="{BB962C8B-B14F-4D97-AF65-F5344CB8AC3E}">
        <p14:creationId xmlns:p14="http://schemas.microsoft.com/office/powerpoint/2010/main" val="1915595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8656"/>
                </a:solidFill>
              </a:rPr>
              <a:t>Additional Considerations</a:t>
            </a:r>
            <a:endParaRPr lang="en-US">
              <a:solidFill>
                <a:srgbClr val="008656"/>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buFont typeface="Wingdings"/>
              <a:buChar char="§"/>
            </a:pPr>
            <a:r>
              <a:rPr lang="en-US" sz="2700">
                <a:solidFill>
                  <a:schemeClr val="tx1"/>
                </a:solidFill>
              </a:rPr>
              <a:t>Utilize your </a:t>
            </a:r>
            <a:r>
              <a:rPr lang="en-US" sz="2700" b="1">
                <a:solidFill>
                  <a:srgbClr val="4E2A84"/>
                </a:solidFill>
              </a:rPr>
              <a:t>learning objectives</a:t>
            </a:r>
            <a:r>
              <a:rPr lang="en-US" sz="2700">
                <a:solidFill>
                  <a:schemeClr val="tx1"/>
                </a:solidFill>
              </a:rPr>
              <a:t> to help you build assessments that align to the learning domains and levels in your objectives.</a:t>
            </a:r>
            <a:endParaRPr lang="en-US">
              <a:solidFill>
                <a:schemeClr val="tx1"/>
              </a:solidFill>
            </a:endParaRPr>
          </a:p>
          <a:p>
            <a:pPr marL="456565" indent="-456565">
              <a:buFont typeface="Wingdings"/>
              <a:buChar char="§"/>
            </a:pPr>
            <a:r>
              <a:rPr lang="en-US" sz="2700">
                <a:solidFill>
                  <a:schemeClr val="tx1"/>
                </a:solidFill>
              </a:rPr>
              <a:t>You could</a:t>
            </a:r>
            <a:r>
              <a:rPr lang="en-US" sz="2700" b="1">
                <a:solidFill>
                  <a:schemeClr val="tx1"/>
                </a:solidFill>
              </a:rPr>
              <a:t> </a:t>
            </a:r>
            <a:r>
              <a:rPr lang="en-US" sz="2700" b="1">
                <a:solidFill>
                  <a:srgbClr val="4E2A84"/>
                </a:solidFill>
              </a:rPr>
              <a:t>build upon prior conversation</a:t>
            </a:r>
            <a:r>
              <a:rPr lang="en-US" sz="2700">
                <a:solidFill>
                  <a:schemeClr val="tx1"/>
                </a:solidFill>
              </a:rPr>
              <a:t> to generate ideas for a course map or rubrics.</a:t>
            </a:r>
          </a:p>
        </p:txBody>
      </p:sp>
    </p:spTree>
    <p:extLst>
      <p:ext uri="{BB962C8B-B14F-4D97-AF65-F5344CB8AC3E}">
        <p14:creationId xmlns:p14="http://schemas.microsoft.com/office/powerpoint/2010/main" val="3796076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23C-38F7-5D03-5BE1-4B6DDA57BB76}"/>
              </a:ext>
            </a:extLst>
          </p:cNvPr>
          <p:cNvSpPr>
            <a:spLocks noGrp="1"/>
          </p:cNvSpPr>
          <p:nvPr>
            <p:ph type="title"/>
          </p:nvPr>
        </p:nvSpPr>
        <p:spPr>
          <a:solidFill>
            <a:srgbClr val="008656"/>
          </a:solidFill>
        </p:spPr>
        <p:txBody>
          <a:bodyPr>
            <a:normAutofit/>
          </a:bodyPr>
          <a:lstStyle/>
          <a:p>
            <a:r>
              <a:rPr lang="en-US" sz="2500">
                <a:solidFill>
                  <a:schemeClr val="bg1"/>
                </a:solidFill>
              </a:rPr>
              <a:t>Assessing &amp; Grading</a:t>
            </a:r>
          </a:p>
        </p:txBody>
      </p:sp>
      <p:sp>
        <p:nvSpPr>
          <p:cNvPr id="4" name="Text Placeholder 3">
            <a:extLst>
              <a:ext uri="{FF2B5EF4-FFF2-40B4-BE49-F238E27FC236}">
                <a16:creationId xmlns:a16="http://schemas.microsoft.com/office/drawing/2014/main" id="{C1EDE274-B9B5-063C-7F15-09A28637D924}"/>
              </a:ext>
            </a:extLst>
          </p:cNvPr>
          <p:cNvSpPr>
            <a:spLocks noGrp="1"/>
          </p:cNvSpPr>
          <p:nvPr>
            <p:ph type="body" sz="half" idx="2"/>
          </p:nvPr>
        </p:nvSpPr>
        <p:spPr>
          <a:xfrm>
            <a:off x="609602" y="1435102"/>
            <a:ext cx="4011084" cy="3979195"/>
          </a:xfrm>
        </p:spPr>
        <p:txBody>
          <a:bodyPr vert="horz" lIns="91440" tIns="45720" rIns="91440" bIns="45720" rtlCol="0" anchor="t">
            <a:normAutofit/>
          </a:bodyPr>
          <a:lstStyle/>
          <a:p>
            <a:r>
              <a:rPr lang="en-US" sz="4400" b="1">
                <a:solidFill>
                  <a:srgbClr val="008656"/>
                </a:solidFill>
              </a:rPr>
              <a:t>Creating Rubrics</a:t>
            </a:r>
          </a:p>
        </p:txBody>
      </p:sp>
      <p:sp>
        <p:nvSpPr>
          <p:cNvPr id="7" name="TextBox 1">
            <a:extLst>
              <a:ext uri="{FF2B5EF4-FFF2-40B4-BE49-F238E27FC236}">
                <a16:creationId xmlns:a16="http://schemas.microsoft.com/office/drawing/2014/main" id="{92044EE2-3457-4955-AD10-08126765AA10}"/>
              </a:ext>
            </a:extLst>
          </p:cNvPr>
          <p:cNvSpPr txBox="1"/>
          <p:nvPr/>
        </p:nvSpPr>
        <p:spPr>
          <a:xfrm>
            <a:off x="12817" y="6066920"/>
            <a:ext cx="4604510"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latin typeface="Arial"/>
                <a:cs typeface="Arial"/>
              </a:rPr>
              <a:t>Photo by Port Elizabeth on </a:t>
            </a:r>
            <a:r>
              <a:rPr lang="en-US" sz="1200" i="1" err="1">
                <a:latin typeface="Arial"/>
                <a:cs typeface="Arial"/>
              </a:rPr>
              <a:t>Unsplash</a:t>
            </a:r>
          </a:p>
        </p:txBody>
      </p:sp>
      <p:pic>
        <p:nvPicPr>
          <p:cNvPr id="8" name="Content Placeholder 7" descr="A person writing on a book&#10;&#10;Description automatically generated">
            <a:extLst>
              <a:ext uri="{FF2B5EF4-FFF2-40B4-BE49-F238E27FC236}">
                <a16:creationId xmlns:a16="http://schemas.microsoft.com/office/drawing/2014/main" id="{E80DDA13-519D-575C-EBE2-7181E4F90AE1}"/>
              </a:ext>
            </a:extLst>
          </p:cNvPr>
          <p:cNvPicPr>
            <a:picLocks noGrp="1" noChangeAspect="1"/>
          </p:cNvPicPr>
          <p:nvPr>
            <p:ph idx="1"/>
          </p:nvPr>
        </p:nvPicPr>
        <p:blipFill rotWithShape="1">
          <a:blip r:embed="rId3"/>
          <a:srcRect l="70" t="18086" r="189" b="22701"/>
          <a:stretch/>
        </p:blipFill>
        <p:spPr>
          <a:xfrm>
            <a:off x="4614936" y="-5140"/>
            <a:ext cx="7566637" cy="6360293"/>
          </a:xfrm>
        </p:spPr>
      </p:pic>
    </p:spTree>
    <p:extLst>
      <p:ext uri="{BB962C8B-B14F-4D97-AF65-F5344CB8AC3E}">
        <p14:creationId xmlns:p14="http://schemas.microsoft.com/office/powerpoint/2010/main" val="2297548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8656"/>
                </a:solidFill>
              </a:rPr>
              <a:t>Example Prompt</a:t>
            </a:r>
            <a:endParaRPr lang="en-US">
              <a:solidFill>
                <a:srgbClr val="008656"/>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0" indent="0">
              <a:buNone/>
            </a:pPr>
            <a:r>
              <a:rPr lang="en-US" sz="2700"/>
              <a:t>Based on my assignment instructions, create a rubric that measures the items listed in criteria for success. Each criterion of the rubric should have at least three ratings: Excellent, Developing, and Needs Improvement.</a:t>
            </a:r>
            <a:endParaRPr lang="en-US"/>
          </a:p>
          <a:p>
            <a:pPr marL="0" indent="0">
              <a:buNone/>
            </a:pPr>
            <a:r>
              <a:rPr lang="en-US" sz="2700"/>
              <a:t>The assignment instructions are: </a:t>
            </a:r>
            <a:r>
              <a:rPr lang="en-US" sz="2700" b="1">
                <a:solidFill>
                  <a:srgbClr val="4E2A84"/>
                </a:solidFill>
                <a:highlight>
                  <a:srgbClr val="FFFF00"/>
                </a:highlight>
              </a:rPr>
              <a:t>[assignment instructions with criteria for success section]</a:t>
            </a:r>
            <a:endParaRPr lang="en-US" sz="5300">
              <a:solidFill>
                <a:srgbClr val="4E2A84"/>
              </a:solidFill>
              <a:highlight>
                <a:srgbClr val="FFFF00"/>
              </a:highlight>
            </a:endParaRPr>
          </a:p>
          <a:p>
            <a:pPr marL="0" indent="0">
              <a:buNone/>
            </a:pPr>
            <a:r>
              <a:rPr lang="en-US" sz="2700"/>
              <a:t>Format in a table.</a:t>
            </a:r>
            <a:endParaRPr lang="en-US" sz="5300"/>
          </a:p>
        </p:txBody>
      </p:sp>
    </p:spTree>
    <p:extLst>
      <p:ext uri="{BB962C8B-B14F-4D97-AF65-F5344CB8AC3E}">
        <p14:creationId xmlns:p14="http://schemas.microsoft.com/office/powerpoint/2010/main" val="108772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008656"/>
                </a:solidFill>
              </a:rPr>
              <a:t>Additional Considerations</a:t>
            </a:r>
            <a:endParaRPr lang="en-US">
              <a:solidFill>
                <a:srgbClr val="008656"/>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buFont typeface="Wingdings"/>
              <a:buChar char="§"/>
            </a:pPr>
            <a:r>
              <a:rPr lang="en-US" sz="2700"/>
              <a:t>Build your rubric for your</a:t>
            </a:r>
            <a:r>
              <a:rPr lang="en-US" sz="2700">
                <a:solidFill>
                  <a:schemeClr val="tx1"/>
                </a:solidFill>
              </a:rPr>
              <a:t> assignment in </a:t>
            </a:r>
            <a:r>
              <a:rPr lang="en-US" sz="2700" b="1">
                <a:solidFill>
                  <a:srgbClr val="4E2A84"/>
                </a:solidFill>
              </a:rPr>
              <a:t>Canvas</a:t>
            </a:r>
            <a:r>
              <a:rPr lang="en-US" sz="2700">
                <a:solidFill>
                  <a:schemeClr val="tx1"/>
                </a:solidFill>
              </a:rPr>
              <a:t>;</a:t>
            </a:r>
            <a:r>
              <a:rPr lang="en-US" sz="2700" b="1">
                <a:solidFill>
                  <a:schemeClr val="tx1"/>
                </a:solidFill>
              </a:rPr>
              <a:t> </a:t>
            </a:r>
            <a:r>
              <a:rPr lang="en-US" sz="2700">
                <a:solidFill>
                  <a:schemeClr val="tx1"/>
                </a:solidFill>
              </a:rPr>
              <a:t>in this way, you will be offering your students a roadmap to succes</a:t>
            </a:r>
            <a:r>
              <a:rPr lang="en-US" sz="2700"/>
              <a:t>s.</a:t>
            </a:r>
            <a:endParaRPr lang="en-US"/>
          </a:p>
        </p:txBody>
      </p:sp>
    </p:spTree>
    <p:extLst>
      <p:ext uri="{BB962C8B-B14F-4D97-AF65-F5344CB8AC3E}">
        <p14:creationId xmlns:p14="http://schemas.microsoft.com/office/powerpoint/2010/main" val="581677219"/>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C0F8-CEFC-BCB7-1680-28F310564425}"/>
              </a:ext>
            </a:extLst>
          </p:cNvPr>
          <p:cNvSpPr>
            <a:spLocks noGrp="1"/>
          </p:cNvSpPr>
          <p:nvPr>
            <p:ph type="title"/>
          </p:nvPr>
        </p:nvSpPr>
        <p:spPr>
          <a:solidFill>
            <a:srgbClr val="CA7C1B"/>
          </a:solidFill>
        </p:spPr>
        <p:txBody>
          <a:bodyPr>
            <a:normAutofit/>
          </a:bodyPr>
          <a:lstStyle/>
          <a:p>
            <a:r>
              <a:rPr lang="en-US" sz="5850" b="1"/>
              <a:t>Engaging Students</a:t>
            </a:r>
            <a:br>
              <a:rPr lang="en-US" sz="5850" b="1"/>
            </a:br>
            <a:r>
              <a:rPr lang="en-US" sz="5850" b="1"/>
              <a:t>in Course Content</a:t>
            </a:r>
            <a:endParaRPr lang="en-US"/>
          </a:p>
        </p:txBody>
      </p:sp>
    </p:spTree>
    <p:extLst>
      <p:ext uri="{BB962C8B-B14F-4D97-AF65-F5344CB8AC3E}">
        <p14:creationId xmlns:p14="http://schemas.microsoft.com/office/powerpoint/2010/main" val="1440512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23C-38F7-5D03-5BE1-4B6DDA57BB76}"/>
              </a:ext>
            </a:extLst>
          </p:cNvPr>
          <p:cNvSpPr>
            <a:spLocks noGrp="1"/>
          </p:cNvSpPr>
          <p:nvPr>
            <p:ph type="title"/>
          </p:nvPr>
        </p:nvSpPr>
        <p:spPr>
          <a:solidFill>
            <a:srgbClr val="CA7C1B"/>
          </a:solidFill>
        </p:spPr>
        <p:txBody>
          <a:bodyPr>
            <a:normAutofit/>
          </a:bodyPr>
          <a:lstStyle/>
          <a:p>
            <a:r>
              <a:rPr lang="en-US" sz="2500">
                <a:solidFill>
                  <a:schemeClr val="bg1"/>
                </a:solidFill>
              </a:rPr>
              <a:t>Engaging Students in Course Content</a:t>
            </a:r>
            <a:endParaRPr lang="en-US">
              <a:solidFill>
                <a:schemeClr val="bg1"/>
              </a:solidFill>
            </a:endParaRPr>
          </a:p>
        </p:txBody>
      </p:sp>
      <p:sp>
        <p:nvSpPr>
          <p:cNvPr id="4" name="Text Placeholder 3">
            <a:extLst>
              <a:ext uri="{FF2B5EF4-FFF2-40B4-BE49-F238E27FC236}">
                <a16:creationId xmlns:a16="http://schemas.microsoft.com/office/drawing/2014/main" id="{C1EDE274-B9B5-063C-7F15-09A28637D924}"/>
              </a:ext>
            </a:extLst>
          </p:cNvPr>
          <p:cNvSpPr>
            <a:spLocks noGrp="1"/>
          </p:cNvSpPr>
          <p:nvPr>
            <p:ph type="body" sz="half" idx="2"/>
          </p:nvPr>
        </p:nvSpPr>
        <p:spPr>
          <a:xfrm>
            <a:off x="609602" y="1435102"/>
            <a:ext cx="4011084" cy="3979195"/>
          </a:xfrm>
        </p:spPr>
        <p:txBody>
          <a:bodyPr vert="horz" lIns="91440" tIns="45720" rIns="91440" bIns="45720" rtlCol="0" anchor="t">
            <a:normAutofit/>
          </a:bodyPr>
          <a:lstStyle/>
          <a:p>
            <a:r>
              <a:rPr lang="en-US" sz="4400" b="1">
                <a:solidFill>
                  <a:srgbClr val="CA7C1B"/>
                </a:solidFill>
              </a:rPr>
              <a:t>Representing Information in Multiple Ways</a:t>
            </a:r>
          </a:p>
        </p:txBody>
      </p:sp>
      <p:sp>
        <p:nvSpPr>
          <p:cNvPr id="7" name="TextBox 1">
            <a:extLst>
              <a:ext uri="{FF2B5EF4-FFF2-40B4-BE49-F238E27FC236}">
                <a16:creationId xmlns:a16="http://schemas.microsoft.com/office/drawing/2014/main" id="{92044EE2-3457-4955-AD10-08126765AA10}"/>
              </a:ext>
            </a:extLst>
          </p:cNvPr>
          <p:cNvSpPr txBox="1"/>
          <p:nvPr/>
        </p:nvSpPr>
        <p:spPr>
          <a:xfrm>
            <a:off x="12817" y="6066920"/>
            <a:ext cx="4604510"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latin typeface="Arial"/>
                <a:cs typeface="Arial"/>
              </a:rPr>
              <a:t>Photo by Kelly Sikkema on </a:t>
            </a:r>
            <a:r>
              <a:rPr lang="en-US" sz="1200" i="1" err="1">
                <a:latin typeface="Arial"/>
                <a:cs typeface="Arial"/>
              </a:rPr>
              <a:t>Unsplash</a:t>
            </a:r>
            <a:endParaRPr lang="en-US" sz="1200" i="1">
              <a:latin typeface="Arial"/>
              <a:cs typeface="Arial"/>
            </a:endParaRPr>
          </a:p>
        </p:txBody>
      </p:sp>
      <p:pic>
        <p:nvPicPr>
          <p:cNvPr id="5" name="Picture 4" descr="A person using a microphone&#10;&#10;Description automatically generated">
            <a:extLst>
              <a:ext uri="{FF2B5EF4-FFF2-40B4-BE49-F238E27FC236}">
                <a16:creationId xmlns:a16="http://schemas.microsoft.com/office/drawing/2014/main" id="{6D6541FB-1DDC-E828-6141-D8DDD3E832F8}"/>
              </a:ext>
            </a:extLst>
          </p:cNvPr>
          <p:cNvPicPr>
            <a:picLocks noChangeAspect="1"/>
          </p:cNvPicPr>
          <p:nvPr/>
        </p:nvPicPr>
        <p:blipFill rotWithShape="1">
          <a:blip r:embed="rId3"/>
          <a:srcRect l="62" r="-190" b="40918"/>
          <a:stretch/>
        </p:blipFill>
        <p:spPr>
          <a:xfrm>
            <a:off x="4608320" y="5401"/>
            <a:ext cx="7598081" cy="6345578"/>
          </a:xfrm>
          <a:prstGeom prst="rect">
            <a:avLst/>
          </a:prstGeom>
        </p:spPr>
      </p:pic>
    </p:spTree>
    <p:extLst>
      <p:ext uri="{BB962C8B-B14F-4D97-AF65-F5344CB8AC3E}">
        <p14:creationId xmlns:p14="http://schemas.microsoft.com/office/powerpoint/2010/main" val="127796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AE22-1F92-9A19-05C9-E91F12C6E43F}"/>
              </a:ext>
            </a:extLst>
          </p:cNvPr>
          <p:cNvSpPr>
            <a:spLocks noGrp="1"/>
          </p:cNvSpPr>
          <p:nvPr>
            <p:ph type="title"/>
          </p:nvPr>
        </p:nvSpPr>
        <p:spPr/>
        <p:txBody>
          <a:bodyPr/>
          <a:lstStyle/>
          <a:p>
            <a:r>
              <a:rPr lang="en-US" b="1">
                <a:solidFill>
                  <a:srgbClr val="CA7C1B"/>
                </a:solidFill>
              </a:rPr>
              <a:t>Example Tools</a:t>
            </a:r>
          </a:p>
        </p:txBody>
      </p:sp>
      <p:sp>
        <p:nvSpPr>
          <p:cNvPr id="3" name="Content Placeholder 2">
            <a:extLst>
              <a:ext uri="{FF2B5EF4-FFF2-40B4-BE49-F238E27FC236}">
                <a16:creationId xmlns:a16="http://schemas.microsoft.com/office/drawing/2014/main" id="{F71C11C4-6F76-E972-54F3-7C3D410FDFFC}"/>
              </a:ext>
            </a:extLst>
          </p:cNvPr>
          <p:cNvSpPr>
            <a:spLocks noGrp="1"/>
          </p:cNvSpPr>
          <p:nvPr>
            <p:ph sz="half" idx="1"/>
          </p:nvPr>
        </p:nvSpPr>
        <p:spPr/>
        <p:txBody>
          <a:bodyPr vert="horz" lIns="91440" tIns="45720" rIns="91440" bIns="45720" rtlCol="0" anchor="t">
            <a:normAutofit/>
          </a:bodyPr>
          <a:lstStyle/>
          <a:p>
            <a:pPr marL="456565" indent="-456565">
              <a:lnSpc>
                <a:spcPct val="120000"/>
              </a:lnSpc>
              <a:buFont typeface="Wingdings,Sans-Serif" pitchFamily="2" charset="2"/>
            </a:pPr>
            <a:r>
              <a:rPr lang="en-US" sz="2700" b="1">
                <a:solidFill>
                  <a:srgbClr val="00B0F0"/>
                </a:solidFill>
                <a:highlight>
                  <a:srgbClr val="FFFF00"/>
                </a:highlight>
                <a:hlinkClick r:id="rId4">
                  <a:extLst>
                    <a:ext uri="{A12FA001-AC4F-418D-AE19-62706E023703}">
                      <ahyp:hlinkClr xmlns:ahyp="http://schemas.microsoft.com/office/drawing/2018/hyperlinkcolor" val="tx"/>
                    </a:ext>
                  </a:extLst>
                </a:hlinkClick>
              </a:rPr>
              <a:t>Glean</a:t>
            </a:r>
            <a:endParaRPr lang="en-US" sz="2700">
              <a:solidFill>
                <a:srgbClr val="00B0F0"/>
              </a:solidFill>
              <a:highlight>
                <a:srgbClr val="FFFF00"/>
              </a:highlight>
            </a:endParaRPr>
          </a:p>
          <a:p>
            <a:pPr marL="456565" indent="-456565">
              <a:lnSpc>
                <a:spcPct val="120000"/>
              </a:lnSpc>
              <a:buFont typeface="Wingdings,Sans-Serif" pitchFamily="2" charset="2"/>
            </a:pPr>
            <a:r>
              <a:rPr lang="en-US" sz="2700" b="1">
                <a:solidFill>
                  <a:srgbClr val="00B0F0"/>
                </a:solidFill>
                <a:hlinkClick r:id="rId5">
                  <a:extLst>
                    <a:ext uri="{A12FA001-AC4F-418D-AE19-62706E023703}">
                      <ahyp:hlinkClr xmlns:ahyp="http://schemas.microsoft.com/office/drawing/2018/hyperlinkcolor" val="tx"/>
                    </a:ext>
                  </a:extLst>
                </a:hlinkClick>
              </a:rPr>
              <a:t>Otter.ai</a:t>
            </a:r>
            <a:r>
              <a:rPr lang="en-US" sz="2700" b="1">
                <a:solidFill>
                  <a:srgbClr val="FF0000"/>
                </a:solidFill>
              </a:rPr>
              <a:t>*</a:t>
            </a:r>
            <a:endParaRPr lang="en-US" sz="2700">
              <a:solidFill>
                <a:srgbClr val="FF0000"/>
              </a:solidFill>
            </a:endParaRPr>
          </a:p>
          <a:p>
            <a:pPr marL="456565" indent="-456565">
              <a:lnSpc>
                <a:spcPct val="120000"/>
              </a:lnSpc>
              <a:buFont typeface="Wingdings,Sans-Serif" pitchFamily="2" charset="2"/>
            </a:pPr>
            <a:r>
              <a:rPr lang="en-US" sz="2700" b="1">
                <a:solidFill>
                  <a:srgbClr val="00B0F0"/>
                </a:solidFill>
                <a:highlight>
                  <a:srgbClr val="FFFF00"/>
                </a:highlight>
                <a:hlinkClick r:id="rId6">
                  <a:extLst>
                    <a:ext uri="{A12FA001-AC4F-418D-AE19-62706E023703}">
                      <ahyp:hlinkClr xmlns:ahyp="http://schemas.microsoft.com/office/drawing/2018/hyperlinkcolor" val="tx"/>
                    </a:ext>
                  </a:extLst>
                </a:hlinkClick>
              </a:rPr>
              <a:t>Panopto</a:t>
            </a:r>
            <a:r>
              <a:rPr lang="en-US" sz="2700">
                <a:highlight>
                  <a:srgbClr val="FFFF00"/>
                </a:highlight>
              </a:rPr>
              <a:t> (Canvas)</a:t>
            </a:r>
            <a:endParaRPr lang="en-US" sz="2700">
              <a:solidFill>
                <a:srgbClr val="00B0F0"/>
              </a:solidFill>
              <a:highlight>
                <a:srgbClr val="FFFF00"/>
              </a:highlight>
            </a:endParaRPr>
          </a:p>
          <a:p>
            <a:pPr marL="456565" indent="-456565">
              <a:lnSpc>
                <a:spcPct val="120000"/>
              </a:lnSpc>
              <a:buFont typeface="Wingdings,Sans-Serif" pitchFamily="2" charset="2"/>
            </a:pPr>
            <a:r>
              <a:rPr lang="en-US" sz="2700" b="1">
                <a:solidFill>
                  <a:srgbClr val="00B0F0"/>
                </a:solidFill>
                <a:hlinkClick r:id="rId7">
                  <a:extLst>
                    <a:ext uri="{A12FA001-AC4F-418D-AE19-62706E023703}">
                      <ahyp:hlinkClr xmlns:ahyp="http://schemas.microsoft.com/office/drawing/2018/hyperlinkcolor" val="tx"/>
                    </a:ext>
                  </a:extLst>
                </a:hlinkClick>
              </a:rPr>
              <a:t>Transcribe</a:t>
            </a:r>
            <a:r>
              <a:rPr lang="en-US" sz="2700" b="1">
                <a:solidFill>
                  <a:srgbClr val="FF0000"/>
                </a:solidFill>
              </a:rPr>
              <a:t>*</a:t>
            </a:r>
            <a:endParaRPr lang="en-US" sz="2700">
              <a:solidFill>
                <a:srgbClr val="FF0000"/>
              </a:solidFill>
            </a:endParaRPr>
          </a:p>
          <a:p>
            <a:pPr marL="456565" indent="-456565">
              <a:lnSpc>
                <a:spcPct val="120000"/>
              </a:lnSpc>
              <a:buFont typeface="Wingdings,Sans-Serif" pitchFamily="2" charset="2"/>
            </a:pPr>
            <a:r>
              <a:rPr lang="en-US" sz="2700" b="1">
                <a:solidFill>
                  <a:srgbClr val="00B0F0"/>
                </a:solidFill>
                <a:highlight>
                  <a:srgbClr val="FFFF00"/>
                </a:highlight>
                <a:hlinkClick r:id="rId8">
                  <a:extLst>
                    <a:ext uri="{A12FA001-AC4F-418D-AE19-62706E023703}">
                      <ahyp:hlinkClr xmlns:ahyp="http://schemas.microsoft.com/office/drawing/2018/hyperlinkcolor" val="tx"/>
                    </a:ext>
                  </a:extLst>
                </a:hlinkClick>
              </a:rPr>
              <a:t>Zoom</a:t>
            </a:r>
            <a:endParaRPr lang="en-US" b="1">
              <a:solidFill>
                <a:srgbClr val="00B0F0"/>
              </a:solidFill>
              <a:highlight>
                <a:srgbClr val="FFFF00"/>
              </a:highlight>
            </a:endParaRPr>
          </a:p>
          <a:p>
            <a:pPr marL="456565" indent="-456565">
              <a:buNone/>
            </a:pPr>
            <a:r>
              <a:rPr lang="en-US" sz="1200" b="1">
                <a:solidFill>
                  <a:srgbClr val="FF0000"/>
                </a:solidFill>
              </a:rPr>
              <a:t>*</a:t>
            </a:r>
            <a:r>
              <a:rPr lang="en-US" sz="1200"/>
              <a:t> </a:t>
            </a:r>
            <a:r>
              <a:rPr lang="en-US" sz="1200" i="1"/>
              <a:t>Can create timestamped transcripts from live and imported audio</a:t>
            </a:r>
          </a:p>
          <a:p>
            <a:pPr marL="456565" indent="-456565">
              <a:buNone/>
            </a:pPr>
            <a:r>
              <a:rPr lang="en-US" sz="1200" i="1">
                <a:highlight>
                  <a:srgbClr val="FFFF00"/>
                </a:highlight>
              </a:rPr>
              <a:t>Available to Northwestern faculty, staff, and students</a:t>
            </a:r>
          </a:p>
        </p:txBody>
      </p:sp>
      <p:sp>
        <p:nvSpPr>
          <p:cNvPr id="4" name="Text Placeholder 3">
            <a:extLst>
              <a:ext uri="{FF2B5EF4-FFF2-40B4-BE49-F238E27FC236}">
                <a16:creationId xmlns:a16="http://schemas.microsoft.com/office/drawing/2014/main" id="{8CFE4E59-858A-F7D5-7446-95C8818020EB}"/>
              </a:ext>
            </a:extLst>
          </p:cNvPr>
          <p:cNvSpPr>
            <a:spLocks noGrp="1"/>
          </p:cNvSpPr>
          <p:nvPr>
            <p:ph type="body" idx="13"/>
          </p:nvPr>
        </p:nvSpPr>
        <p:spPr/>
        <p:txBody>
          <a:bodyPr vert="horz" lIns="91440" tIns="45720" rIns="91440" bIns="45720" rtlCol="0" anchor="t">
            <a:noAutofit/>
          </a:bodyPr>
          <a:lstStyle/>
          <a:p>
            <a:r>
              <a:rPr lang="en-US" b="1"/>
              <a:t>Speech-to-Text</a:t>
            </a:r>
          </a:p>
        </p:txBody>
      </p:sp>
      <p:sp>
        <p:nvSpPr>
          <p:cNvPr id="5" name="Content Placeholder 4">
            <a:extLst>
              <a:ext uri="{FF2B5EF4-FFF2-40B4-BE49-F238E27FC236}">
                <a16:creationId xmlns:a16="http://schemas.microsoft.com/office/drawing/2014/main" id="{B9ABE7D5-18D3-D26B-FEEE-76730DE5A9F6}"/>
              </a:ext>
            </a:extLst>
          </p:cNvPr>
          <p:cNvSpPr>
            <a:spLocks noGrp="1"/>
          </p:cNvSpPr>
          <p:nvPr>
            <p:ph sz="half" idx="14"/>
          </p:nvPr>
        </p:nvSpPr>
        <p:spPr>
          <a:xfrm>
            <a:off x="6096000" y="2165690"/>
            <a:ext cx="5143704" cy="4024756"/>
          </a:xfrm>
        </p:spPr>
        <p:txBody>
          <a:bodyPr vert="horz" lIns="91440" tIns="45720" rIns="91440" bIns="45720" rtlCol="0" anchor="t">
            <a:normAutofit/>
          </a:bodyPr>
          <a:lstStyle/>
          <a:p>
            <a:pPr marL="456565" indent="-456565">
              <a:buFont typeface="Wingdings,Sans-Serif" pitchFamily="2" charset="2"/>
              <a:buChar char="§"/>
            </a:pPr>
            <a:r>
              <a:rPr lang="en-US" sz="2500" b="1">
                <a:solidFill>
                  <a:srgbClr val="00B0F0"/>
                </a:solidFill>
                <a:highlight>
                  <a:srgbClr val="FFFF00"/>
                </a:highlight>
                <a:hlinkClick r:id="rId9">
                  <a:extLst>
                    <a:ext uri="{A12FA001-AC4F-418D-AE19-62706E023703}">
                      <ahyp:hlinkClr xmlns:ahyp="http://schemas.microsoft.com/office/drawing/2018/hyperlinkcolor" val="tx"/>
                    </a:ext>
                  </a:extLst>
                </a:hlinkClick>
              </a:rPr>
              <a:t>Immersive Reader</a:t>
            </a:r>
            <a:r>
              <a:rPr lang="en-US" sz="2500">
                <a:highlight>
                  <a:srgbClr val="FFFF00"/>
                </a:highlight>
              </a:rPr>
              <a:t> (Canvas)</a:t>
            </a:r>
            <a:endParaRPr lang="en-US" sz="2500">
              <a:solidFill>
                <a:srgbClr val="00B0F0"/>
              </a:solidFill>
            </a:endParaRPr>
          </a:p>
          <a:p>
            <a:pPr marL="456565" indent="-456565">
              <a:buFont typeface="Wingdings,Sans-Serif" pitchFamily="2" charset="2"/>
            </a:pPr>
            <a:r>
              <a:rPr lang="en-US" sz="2500" b="1">
                <a:solidFill>
                  <a:srgbClr val="00B0F0"/>
                </a:solidFill>
                <a:hlinkClick r:id="rId10">
                  <a:extLst>
                    <a:ext uri="{A12FA001-AC4F-418D-AE19-62706E023703}">
                      <ahyp:hlinkClr xmlns:ahyp="http://schemas.microsoft.com/office/drawing/2018/hyperlinkcolor" val="tx"/>
                    </a:ext>
                  </a:extLst>
                </a:hlinkClick>
              </a:rPr>
              <a:t>Play.ht</a:t>
            </a:r>
          </a:p>
          <a:p>
            <a:pPr marL="456565" indent="-456565">
              <a:buFont typeface="Wingdings,Sans-Serif" pitchFamily="2" charset="2"/>
            </a:pPr>
            <a:r>
              <a:rPr lang="en-US" sz="2500" b="1">
                <a:solidFill>
                  <a:srgbClr val="00B0F0"/>
                </a:solidFill>
                <a:highlight>
                  <a:srgbClr val="FFFF00"/>
                </a:highlight>
                <a:hlinkClick r:id="rId11">
                  <a:extLst>
                    <a:ext uri="{A12FA001-AC4F-418D-AE19-62706E023703}">
                      <ahyp:hlinkClr xmlns:ahyp="http://schemas.microsoft.com/office/drawing/2018/hyperlinkcolor" val="tx"/>
                    </a:ext>
                  </a:extLst>
                </a:hlinkClick>
              </a:rPr>
              <a:t>SensusAccess</a:t>
            </a:r>
            <a:endParaRPr lang="en-US" sz="2500">
              <a:solidFill>
                <a:srgbClr val="00B0F0"/>
              </a:solidFill>
              <a:highlight>
                <a:srgbClr val="FFFF00"/>
              </a:highlight>
            </a:endParaRPr>
          </a:p>
        </p:txBody>
      </p:sp>
      <p:sp>
        <p:nvSpPr>
          <p:cNvPr id="6" name="Text Placeholder 5">
            <a:extLst>
              <a:ext uri="{FF2B5EF4-FFF2-40B4-BE49-F238E27FC236}">
                <a16:creationId xmlns:a16="http://schemas.microsoft.com/office/drawing/2014/main" id="{2EC85FBD-D34C-94A8-3359-45A11E439CC2}"/>
              </a:ext>
            </a:extLst>
          </p:cNvPr>
          <p:cNvSpPr>
            <a:spLocks noGrp="1"/>
          </p:cNvSpPr>
          <p:nvPr>
            <p:ph type="body" idx="15"/>
          </p:nvPr>
        </p:nvSpPr>
        <p:spPr>
          <a:xfrm>
            <a:off x="6096000" y="1583465"/>
            <a:ext cx="5839968" cy="393593"/>
          </a:xfrm>
        </p:spPr>
        <p:txBody>
          <a:bodyPr vert="horz" lIns="91440" tIns="45720" rIns="91440" bIns="45720" rtlCol="0" anchor="t">
            <a:noAutofit/>
          </a:bodyPr>
          <a:lstStyle/>
          <a:p>
            <a:r>
              <a:rPr lang="en-US" b="1"/>
              <a:t>Text-to-Speech</a:t>
            </a:r>
          </a:p>
        </p:txBody>
      </p:sp>
    </p:spTree>
    <p:extLst>
      <p:ext uri="{BB962C8B-B14F-4D97-AF65-F5344CB8AC3E}">
        <p14:creationId xmlns:p14="http://schemas.microsoft.com/office/powerpoint/2010/main" val="1264002816"/>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AE22-1F92-9A19-05C9-E91F12C6E43F}"/>
              </a:ext>
            </a:extLst>
          </p:cNvPr>
          <p:cNvSpPr>
            <a:spLocks noGrp="1"/>
          </p:cNvSpPr>
          <p:nvPr>
            <p:ph type="title"/>
          </p:nvPr>
        </p:nvSpPr>
        <p:spPr/>
        <p:txBody>
          <a:bodyPr/>
          <a:lstStyle/>
          <a:p>
            <a:r>
              <a:rPr lang="en-US" b="1">
                <a:solidFill>
                  <a:srgbClr val="CA7C1B"/>
                </a:solidFill>
              </a:rPr>
              <a:t>Example Tools</a:t>
            </a:r>
          </a:p>
        </p:txBody>
      </p:sp>
      <p:sp>
        <p:nvSpPr>
          <p:cNvPr id="3" name="Content Placeholder 2">
            <a:extLst>
              <a:ext uri="{FF2B5EF4-FFF2-40B4-BE49-F238E27FC236}">
                <a16:creationId xmlns:a16="http://schemas.microsoft.com/office/drawing/2014/main" id="{F71C11C4-6F76-E972-54F3-7C3D410FDFFC}"/>
              </a:ext>
            </a:extLst>
          </p:cNvPr>
          <p:cNvSpPr>
            <a:spLocks noGrp="1"/>
          </p:cNvSpPr>
          <p:nvPr>
            <p:ph sz="half" idx="1"/>
          </p:nvPr>
        </p:nvSpPr>
        <p:spPr>
          <a:xfrm>
            <a:off x="609600" y="2165730"/>
            <a:ext cx="10980911" cy="4024756"/>
          </a:xfrm>
        </p:spPr>
        <p:txBody>
          <a:bodyPr vert="horz" lIns="91440" tIns="45720" rIns="91440" bIns="45720" rtlCol="0" anchor="t">
            <a:normAutofit/>
          </a:bodyPr>
          <a:lstStyle/>
          <a:p>
            <a:pPr marL="456565" indent="-456565">
              <a:lnSpc>
                <a:spcPct val="120000"/>
              </a:lnSpc>
              <a:buFont typeface="Wingdings,Sans-Serif" pitchFamily="2" charset="2"/>
            </a:pPr>
            <a:r>
              <a:rPr lang="en-US" sz="2700" b="1">
                <a:solidFill>
                  <a:srgbClr val="00B0F0"/>
                </a:solidFill>
                <a:hlinkClick r:id="rId4">
                  <a:extLst>
                    <a:ext uri="{A12FA001-AC4F-418D-AE19-62706E023703}">
                      <ahyp:hlinkClr xmlns:ahyp="http://schemas.microsoft.com/office/drawing/2018/hyperlinkcolor" val="tx"/>
                    </a:ext>
                  </a:extLst>
                </a:hlinkClick>
              </a:rPr>
              <a:t>Canva</a:t>
            </a:r>
            <a:r>
              <a:rPr lang="en-US" sz="2700"/>
              <a:t>: an online graphic design tool (Northwestern SSO)</a:t>
            </a:r>
            <a:endParaRPr lang="en-US"/>
          </a:p>
          <a:p>
            <a:pPr marL="456565" indent="-456565">
              <a:lnSpc>
                <a:spcPct val="120000"/>
              </a:lnSpc>
            </a:pPr>
            <a:r>
              <a:rPr lang="en-US" sz="2700" b="1">
                <a:solidFill>
                  <a:srgbClr val="00B0F0"/>
                </a:solidFill>
                <a:hlinkClick r:id="rId5">
                  <a:extLst>
                    <a:ext uri="{A12FA001-AC4F-418D-AE19-62706E023703}">
                      <ahyp:hlinkClr xmlns:ahyp="http://schemas.microsoft.com/office/drawing/2018/hyperlinkcolor" val="tx"/>
                    </a:ext>
                  </a:extLst>
                </a:hlinkClick>
              </a:rPr>
              <a:t>Bing Image Creator</a:t>
            </a:r>
            <a:r>
              <a:rPr lang="en-US" sz="2700"/>
              <a:t>: an online tool for creating images on Bing</a:t>
            </a:r>
          </a:p>
          <a:p>
            <a:pPr marL="456565" indent="-456565">
              <a:lnSpc>
                <a:spcPct val="120000"/>
              </a:lnSpc>
              <a:buFont typeface="Wingdings,Sans-Serif" pitchFamily="2" charset="2"/>
            </a:pPr>
            <a:r>
              <a:rPr lang="en-US" sz="2700" b="1">
                <a:solidFill>
                  <a:srgbClr val="00B0F0"/>
                </a:solidFill>
                <a:hlinkClick r:id="rId6">
                  <a:extLst>
                    <a:ext uri="{A12FA001-AC4F-418D-AE19-62706E023703}">
                      <ahyp:hlinkClr xmlns:ahyp="http://schemas.microsoft.com/office/drawing/2018/hyperlinkcolor" val="tx"/>
                    </a:ext>
                  </a:extLst>
                </a:hlinkClick>
              </a:rPr>
              <a:t>Craiyon</a:t>
            </a:r>
            <a:r>
              <a:rPr lang="en-US" sz="2700"/>
              <a:t>: an image generator tool</a:t>
            </a:r>
          </a:p>
          <a:p>
            <a:pPr marL="456565" indent="-456565">
              <a:lnSpc>
                <a:spcPct val="120000"/>
              </a:lnSpc>
              <a:buFont typeface="Wingdings,Sans-Serif" pitchFamily="2" charset="2"/>
            </a:pPr>
            <a:r>
              <a:rPr lang="en-US" sz="2700" b="1">
                <a:solidFill>
                  <a:srgbClr val="00B0F0"/>
                </a:solidFill>
                <a:hlinkClick r:id="rId7">
                  <a:extLst>
                    <a:ext uri="{A12FA001-AC4F-418D-AE19-62706E023703}">
                      <ahyp:hlinkClr xmlns:ahyp="http://schemas.microsoft.com/office/drawing/2018/hyperlinkcolor" val="tx"/>
                    </a:ext>
                  </a:extLst>
                </a:hlinkClick>
              </a:rPr>
              <a:t>Firefly</a:t>
            </a:r>
            <a:r>
              <a:rPr lang="en-US" sz="2700"/>
              <a:t>: a feature in Adobe Photoshop that can add, expand, or remove content from images non-destructively, using simple text prompts</a:t>
            </a:r>
          </a:p>
        </p:txBody>
      </p:sp>
      <p:sp>
        <p:nvSpPr>
          <p:cNvPr id="4" name="Text Placeholder 3">
            <a:extLst>
              <a:ext uri="{FF2B5EF4-FFF2-40B4-BE49-F238E27FC236}">
                <a16:creationId xmlns:a16="http://schemas.microsoft.com/office/drawing/2014/main" id="{8CFE4E59-858A-F7D5-7446-95C8818020EB}"/>
              </a:ext>
            </a:extLst>
          </p:cNvPr>
          <p:cNvSpPr>
            <a:spLocks noGrp="1"/>
          </p:cNvSpPr>
          <p:nvPr>
            <p:ph type="body" idx="13"/>
          </p:nvPr>
        </p:nvSpPr>
        <p:spPr/>
        <p:txBody>
          <a:bodyPr vert="horz" lIns="91440" tIns="45720" rIns="91440" bIns="45720" rtlCol="0" anchor="t">
            <a:noAutofit/>
          </a:bodyPr>
          <a:lstStyle/>
          <a:p>
            <a:r>
              <a:rPr lang="en-US" b="1"/>
              <a:t>Text-to-Image</a:t>
            </a:r>
          </a:p>
        </p:txBody>
      </p:sp>
    </p:spTree>
    <p:extLst>
      <p:ext uri="{BB962C8B-B14F-4D97-AF65-F5344CB8AC3E}">
        <p14:creationId xmlns:p14="http://schemas.microsoft.com/office/powerpoint/2010/main" val="3921109958"/>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gram&#10;&#10;Description automatically generated">
            <a:extLst>
              <a:ext uri="{FF2B5EF4-FFF2-40B4-BE49-F238E27FC236}">
                <a16:creationId xmlns:a16="http://schemas.microsoft.com/office/drawing/2014/main" id="{FA94A871-3DD4-82B9-4850-B557BF0F7E63}"/>
              </a:ext>
            </a:extLst>
          </p:cNvPr>
          <p:cNvPicPr>
            <a:picLocks noChangeAspect="1"/>
          </p:cNvPicPr>
          <p:nvPr/>
        </p:nvPicPr>
        <p:blipFill>
          <a:blip r:embed="rId3"/>
          <a:stretch>
            <a:fillRect/>
          </a:stretch>
        </p:blipFill>
        <p:spPr>
          <a:xfrm>
            <a:off x="-5751" y="1135092"/>
            <a:ext cx="6107501" cy="4587815"/>
          </a:xfrm>
          <a:prstGeom prst="rect">
            <a:avLst/>
          </a:prstGeom>
        </p:spPr>
      </p:pic>
      <p:pic>
        <p:nvPicPr>
          <p:cNvPr id="6" name="Picture 5" descr="A diagram of a diagram&#10;&#10;Description automatically generated">
            <a:extLst>
              <a:ext uri="{FF2B5EF4-FFF2-40B4-BE49-F238E27FC236}">
                <a16:creationId xmlns:a16="http://schemas.microsoft.com/office/drawing/2014/main" id="{FE415EEA-C0C8-EA2B-E958-CC663D74AC27}"/>
              </a:ext>
            </a:extLst>
          </p:cNvPr>
          <p:cNvPicPr>
            <a:picLocks noChangeAspect="1"/>
          </p:cNvPicPr>
          <p:nvPr/>
        </p:nvPicPr>
        <p:blipFill>
          <a:blip r:embed="rId4"/>
          <a:stretch>
            <a:fillRect/>
          </a:stretch>
        </p:blipFill>
        <p:spPr>
          <a:xfrm>
            <a:off x="6090249" y="1135092"/>
            <a:ext cx="6107501" cy="4587815"/>
          </a:xfrm>
          <a:prstGeom prst="rect">
            <a:avLst/>
          </a:prstGeom>
        </p:spPr>
      </p:pic>
      <p:sp>
        <p:nvSpPr>
          <p:cNvPr id="7" name="Arrow: Right 6">
            <a:extLst>
              <a:ext uri="{FF2B5EF4-FFF2-40B4-BE49-F238E27FC236}">
                <a16:creationId xmlns:a16="http://schemas.microsoft.com/office/drawing/2014/main" id="{93A45D2B-6067-F2EA-31D2-96251B191C58}"/>
              </a:ext>
            </a:extLst>
          </p:cNvPr>
          <p:cNvSpPr/>
          <p:nvPr/>
        </p:nvSpPr>
        <p:spPr>
          <a:xfrm>
            <a:off x="5606796" y="3186684"/>
            <a:ext cx="978408" cy="484632"/>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864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CA7C1B"/>
                </a:solidFill>
              </a:rPr>
              <a:t>Additional Considerations</a:t>
            </a:r>
            <a:endParaRPr lang="en-US">
              <a:solidFill>
                <a:srgbClr val="CA7C1B"/>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buFont typeface="Wingdings,Sans-Serif"/>
              <a:buChar char="§"/>
            </a:pPr>
            <a:r>
              <a:rPr lang="en-US" sz="2700"/>
              <a:t>Correct the spelling of </a:t>
            </a:r>
            <a:r>
              <a:rPr lang="en-US" sz="2700" b="1">
                <a:solidFill>
                  <a:srgbClr val="4E2A84"/>
                </a:solidFill>
              </a:rPr>
              <a:t>field-specific terminology</a:t>
            </a:r>
            <a:r>
              <a:rPr lang="en-US" sz="2700">
                <a:solidFill>
                  <a:schemeClr val="tx1"/>
                </a:solidFill>
              </a:rPr>
              <a:t> or </a:t>
            </a:r>
            <a:r>
              <a:rPr lang="en-US" sz="2700"/>
              <a:t>note mispronunciation of</a:t>
            </a:r>
            <a:r>
              <a:rPr lang="en-US" sz="2700">
                <a:solidFill>
                  <a:schemeClr val="tx1"/>
                </a:solidFill>
              </a:rPr>
              <a:t> </a:t>
            </a:r>
            <a:r>
              <a:rPr lang="en-US" sz="2700" b="1">
                <a:solidFill>
                  <a:srgbClr val="4E2A84"/>
                </a:solidFill>
              </a:rPr>
              <a:t>proper nouns</a:t>
            </a:r>
            <a:r>
              <a:rPr lang="en-US" sz="2700"/>
              <a:t>.</a:t>
            </a:r>
          </a:p>
          <a:p>
            <a:pPr marL="456565" indent="-456565">
              <a:buFont typeface="Wingdings,Sans-Serif"/>
              <a:buChar char="§"/>
            </a:pPr>
            <a:r>
              <a:rPr lang="en-US" sz="2700"/>
              <a:t>Review transcripts for </a:t>
            </a:r>
            <a:r>
              <a:rPr lang="en-US" sz="2700" b="1">
                <a:solidFill>
                  <a:srgbClr val="4E2A84"/>
                </a:solidFill>
              </a:rPr>
              <a:t>accuracy</a:t>
            </a:r>
            <a:r>
              <a:rPr lang="en-US" sz="2700"/>
              <a:t>.</a:t>
            </a:r>
          </a:p>
          <a:p>
            <a:pPr marL="456565" indent="-456565">
              <a:buFont typeface="Wingdings,Sans-Serif"/>
              <a:buChar char="§"/>
            </a:pPr>
            <a:r>
              <a:rPr lang="en-US" sz="2700"/>
              <a:t>Be playful </a:t>
            </a:r>
            <a:r>
              <a:rPr lang="en-US" sz="2700" i="1"/>
              <a:t>and</a:t>
            </a:r>
            <a:r>
              <a:rPr lang="en-US" sz="2700"/>
              <a:t> mindful of </a:t>
            </a:r>
            <a:r>
              <a:rPr lang="en-US" sz="2700" b="1">
                <a:solidFill>
                  <a:srgbClr val="4E2A84"/>
                </a:solidFill>
              </a:rPr>
              <a:t>tone</a:t>
            </a:r>
            <a:r>
              <a:rPr lang="en-US" sz="2700"/>
              <a:t>.</a:t>
            </a:r>
          </a:p>
          <a:p>
            <a:pPr marL="456565" indent="-456565">
              <a:buFont typeface="Wingdings,Sans-Serif"/>
              <a:buChar char="§"/>
            </a:pPr>
            <a:r>
              <a:rPr lang="en-US" sz="2700"/>
              <a:t>There may be limitations for </a:t>
            </a:r>
            <a:r>
              <a:rPr lang="en-US" sz="2700" b="1">
                <a:solidFill>
                  <a:srgbClr val="4E2A84"/>
                </a:solidFill>
              </a:rPr>
              <a:t>voices and languages</a:t>
            </a:r>
            <a:r>
              <a:rPr lang="en-US" sz="2700"/>
              <a:t>.</a:t>
            </a:r>
          </a:p>
          <a:p>
            <a:pPr marL="456565" indent="-456565">
              <a:buFont typeface="Wingdings,Sans-Serif"/>
              <a:buChar char="§"/>
            </a:pPr>
            <a:r>
              <a:rPr lang="en-US" sz="2700"/>
              <a:t>Algorithms for representation across images can be </a:t>
            </a:r>
            <a:r>
              <a:rPr lang="en-US" sz="2700" b="1">
                <a:solidFill>
                  <a:srgbClr val="4E2A84"/>
                </a:solidFill>
              </a:rPr>
              <a:t>biased</a:t>
            </a:r>
            <a:r>
              <a:rPr lang="en-US" sz="2700"/>
              <a:t>.</a:t>
            </a:r>
          </a:p>
        </p:txBody>
      </p:sp>
    </p:spTree>
    <p:extLst>
      <p:ext uri="{BB962C8B-B14F-4D97-AF65-F5344CB8AC3E}">
        <p14:creationId xmlns:p14="http://schemas.microsoft.com/office/powerpoint/2010/main" val="210344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586F-F334-825A-7776-47393CF207C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E2DF9A1-A07E-73DC-1D7A-D80FDA3C258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84A6028-084F-6917-94F3-8A5DE9269DA0}"/>
              </a:ext>
            </a:extLst>
          </p:cNvPr>
          <p:cNvSpPr>
            <a:spLocks noGrp="1"/>
          </p:cNvSpPr>
          <p:nvPr>
            <p:ph type="sldNum" sz="quarter" idx="12"/>
          </p:nvPr>
        </p:nvSpPr>
        <p:spPr/>
        <p:txBody>
          <a:bodyPr/>
          <a:lstStyle/>
          <a:p>
            <a:fld id="{106E12CD-FCB1-464E-A775-0B83FDDACE03}" type="slidenum">
              <a:rPr lang="en-US" smtClean="0"/>
              <a:pPr/>
              <a:t>4</a:t>
            </a:fld>
            <a:endParaRPr lang="en-US"/>
          </a:p>
        </p:txBody>
      </p:sp>
      <p:pic>
        <p:nvPicPr>
          <p:cNvPr id="6" name="slide.url=https://www.polleverywhere.com/multiple_choice_polls/kQ66cir17oNlDyvEXqIhC?state=opened&amp;flow=Default&amp;onscreen=persist">
            <a:extLst>
              <a:ext uri="{FF2B5EF4-FFF2-40B4-BE49-F238E27FC236}">
                <a16:creationId xmlns:a16="http://schemas.microsoft.com/office/drawing/2014/main" id="{ADDBD385-B41F-EEE7-7C6F-36A6E001CA7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89228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0DC4-F3FA-E800-29D2-68EC6A362309}"/>
              </a:ext>
            </a:extLst>
          </p:cNvPr>
          <p:cNvSpPr>
            <a:spLocks noGrp="1"/>
          </p:cNvSpPr>
          <p:nvPr>
            <p:ph type="title"/>
          </p:nvPr>
        </p:nvSpPr>
        <p:spPr>
          <a:solidFill>
            <a:srgbClr val="D85820"/>
          </a:solidFill>
        </p:spPr>
        <p:txBody>
          <a:bodyPr/>
          <a:lstStyle/>
          <a:p>
            <a:r>
              <a:rPr lang="en-US" sz="5850" b="1"/>
              <a:t>Researching Technology</a:t>
            </a:r>
            <a:br>
              <a:rPr lang="en-US" sz="5850" b="1"/>
            </a:br>
            <a:r>
              <a:rPr lang="en-US" sz="5850" b="1"/>
              <a:t>for Your Teaching</a:t>
            </a:r>
            <a:endParaRPr lang="en-US"/>
          </a:p>
        </p:txBody>
      </p:sp>
    </p:spTree>
    <p:extLst>
      <p:ext uri="{BB962C8B-B14F-4D97-AF65-F5344CB8AC3E}">
        <p14:creationId xmlns:p14="http://schemas.microsoft.com/office/powerpoint/2010/main" val="3462982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23C-38F7-5D03-5BE1-4B6DDA57BB76}"/>
              </a:ext>
            </a:extLst>
          </p:cNvPr>
          <p:cNvSpPr>
            <a:spLocks noGrp="1"/>
          </p:cNvSpPr>
          <p:nvPr>
            <p:ph type="title"/>
          </p:nvPr>
        </p:nvSpPr>
        <p:spPr>
          <a:solidFill>
            <a:srgbClr val="D85820"/>
          </a:solidFill>
        </p:spPr>
        <p:txBody>
          <a:bodyPr>
            <a:normAutofit/>
          </a:bodyPr>
          <a:lstStyle/>
          <a:p>
            <a:r>
              <a:rPr lang="en-US" sz="2500">
                <a:solidFill>
                  <a:schemeClr val="bg1"/>
                </a:solidFill>
              </a:rPr>
              <a:t>Researching Technology for Your Teaching</a:t>
            </a:r>
            <a:endParaRPr lang="en-US">
              <a:solidFill>
                <a:schemeClr val="bg1"/>
              </a:solidFill>
            </a:endParaRPr>
          </a:p>
        </p:txBody>
      </p:sp>
      <p:sp>
        <p:nvSpPr>
          <p:cNvPr id="4" name="Text Placeholder 3">
            <a:extLst>
              <a:ext uri="{FF2B5EF4-FFF2-40B4-BE49-F238E27FC236}">
                <a16:creationId xmlns:a16="http://schemas.microsoft.com/office/drawing/2014/main" id="{C1EDE274-B9B5-063C-7F15-09A28637D924}"/>
              </a:ext>
            </a:extLst>
          </p:cNvPr>
          <p:cNvSpPr>
            <a:spLocks noGrp="1"/>
          </p:cNvSpPr>
          <p:nvPr>
            <p:ph type="body" sz="half" idx="2"/>
          </p:nvPr>
        </p:nvSpPr>
        <p:spPr>
          <a:xfrm>
            <a:off x="609602" y="1435102"/>
            <a:ext cx="4011084" cy="3979195"/>
          </a:xfrm>
        </p:spPr>
        <p:txBody>
          <a:bodyPr vert="horz" lIns="91440" tIns="45720" rIns="91440" bIns="45720" rtlCol="0" anchor="t">
            <a:normAutofit/>
          </a:bodyPr>
          <a:lstStyle/>
          <a:p>
            <a:r>
              <a:rPr lang="en-US" sz="4800" b="1">
                <a:solidFill>
                  <a:srgbClr val="D85820"/>
                </a:solidFill>
              </a:rPr>
              <a:t>Curating Automated Content</a:t>
            </a:r>
          </a:p>
        </p:txBody>
      </p:sp>
      <p:sp>
        <p:nvSpPr>
          <p:cNvPr id="7" name="TextBox 1">
            <a:extLst>
              <a:ext uri="{FF2B5EF4-FFF2-40B4-BE49-F238E27FC236}">
                <a16:creationId xmlns:a16="http://schemas.microsoft.com/office/drawing/2014/main" id="{92044EE2-3457-4955-AD10-08126765AA10}"/>
              </a:ext>
            </a:extLst>
          </p:cNvPr>
          <p:cNvSpPr txBox="1"/>
          <p:nvPr/>
        </p:nvSpPr>
        <p:spPr>
          <a:xfrm>
            <a:off x="12817" y="6066920"/>
            <a:ext cx="4604510"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latin typeface="Arial"/>
                <a:cs typeface="Arial"/>
              </a:rPr>
              <a:t>Photo by Luis Cortes on </a:t>
            </a:r>
            <a:r>
              <a:rPr lang="en-US" sz="1200" i="1" err="1">
                <a:latin typeface="Arial"/>
                <a:cs typeface="Arial"/>
              </a:rPr>
              <a:t>Unsplash</a:t>
            </a:r>
          </a:p>
        </p:txBody>
      </p:sp>
      <p:pic>
        <p:nvPicPr>
          <p:cNvPr id="3" name="Picture 2" descr="white printer paper on brown wooden table">
            <a:extLst>
              <a:ext uri="{FF2B5EF4-FFF2-40B4-BE49-F238E27FC236}">
                <a16:creationId xmlns:a16="http://schemas.microsoft.com/office/drawing/2014/main" id="{9C63FE56-F9DE-7326-36F0-DD1DA0B15700}"/>
              </a:ext>
            </a:extLst>
          </p:cNvPr>
          <p:cNvPicPr>
            <a:picLocks noChangeAspect="1"/>
          </p:cNvPicPr>
          <p:nvPr/>
        </p:nvPicPr>
        <p:blipFill rotWithShape="1">
          <a:blip r:embed="rId3"/>
          <a:srcRect l="-118" t="16719" b="21429"/>
          <a:stretch/>
        </p:blipFill>
        <p:spPr>
          <a:xfrm>
            <a:off x="4619551" y="-5971"/>
            <a:ext cx="7572451" cy="6365228"/>
          </a:xfrm>
          <a:prstGeom prst="rect">
            <a:avLst/>
          </a:prstGeom>
        </p:spPr>
      </p:pic>
    </p:spTree>
    <p:extLst>
      <p:ext uri="{BB962C8B-B14F-4D97-AF65-F5344CB8AC3E}">
        <p14:creationId xmlns:p14="http://schemas.microsoft.com/office/powerpoint/2010/main" val="3036854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D85820"/>
                </a:solidFill>
              </a:rPr>
              <a:t>Example Tools</a:t>
            </a:r>
            <a:endParaRPr lang="en-US">
              <a:solidFill>
                <a:srgbClr val="D85820"/>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spcBef>
                <a:spcPts val="20"/>
              </a:spcBef>
              <a:buFont typeface="Wingdings"/>
              <a:buChar char="§"/>
            </a:pPr>
            <a:r>
              <a:rPr lang="en-US" sz="2400" b="1">
                <a:solidFill>
                  <a:srgbClr val="00B0F0"/>
                </a:solidFill>
                <a:hlinkClick r:id="rId4">
                  <a:extLst>
                    <a:ext uri="{A12FA001-AC4F-418D-AE19-62706E023703}">
                      <ahyp:hlinkClr xmlns:ahyp="http://schemas.microsoft.com/office/drawing/2018/hyperlinkcolor" val="tx"/>
                    </a:ext>
                  </a:extLst>
                </a:hlinkClick>
              </a:rPr>
              <a:t>Feedly</a:t>
            </a:r>
            <a:r>
              <a:rPr lang="en-US" sz="2400"/>
              <a:t>: an RSS reader that can create rules to filter content, automatically add content to folders, and even automatically share content on social media</a:t>
            </a:r>
          </a:p>
          <a:p>
            <a:pPr marL="456565" indent="-456565">
              <a:spcBef>
                <a:spcPts val="20"/>
              </a:spcBef>
              <a:buFont typeface="Wingdings"/>
              <a:buChar char="§"/>
            </a:pPr>
            <a:endParaRPr lang="en-US" sz="2400"/>
          </a:p>
          <a:p>
            <a:pPr marL="456565" indent="-456565">
              <a:spcBef>
                <a:spcPts val="20"/>
              </a:spcBef>
              <a:buFont typeface="Wingdings"/>
              <a:buChar char="§"/>
            </a:pPr>
            <a:r>
              <a:rPr lang="en-US" sz="2400" b="1">
                <a:solidFill>
                  <a:srgbClr val="00B0F0"/>
                </a:solidFill>
                <a:hlinkClick r:id="rId5">
                  <a:extLst>
                    <a:ext uri="{A12FA001-AC4F-418D-AE19-62706E023703}">
                      <ahyp:hlinkClr xmlns:ahyp="http://schemas.microsoft.com/office/drawing/2018/hyperlinkcolor" val="tx"/>
                    </a:ext>
                  </a:extLst>
                </a:hlinkClick>
              </a:rPr>
              <a:t>UpContent</a:t>
            </a:r>
            <a:r>
              <a:rPr lang="en-US" sz="2400"/>
              <a:t>: a content curation tool that helps you find and share content from around the web</a:t>
            </a:r>
          </a:p>
          <a:p>
            <a:pPr marL="456565" indent="-456565">
              <a:spcBef>
                <a:spcPts val="20"/>
              </a:spcBef>
              <a:buFont typeface="Wingdings"/>
              <a:buChar char="§"/>
            </a:pPr>
            <a:endParaRPr lang="en-US" sz="2400"/>
          </a:p>
          <a:p>
            <a:pPr marL="456565" indent="-456565">
              <a:spcBef>
                <a:spcPts val="20"/>
              </a:spcBef>
              <a:buFont typeface="Wingdings"/>
              <a:buChar char="§"/>
            </a:pPr>
            <a:r>
              <a:rPr lang="en-US" sz="2400" b="1">
                <a:solidFill>
                  <a:srgbClr val="00B0F0"/>
                </a:solidFill>
                <a:hlinkClick r:id="rId6">
                  <a:extLst>
                    <a:ext uri="{A12FA001-AC4F-418D-AE19-62706E023703}">
                      <ahyp:hlinkClr xmlns:ahyp="http://schemas.microsoft.com/office/drawing/2018/hyperlinkcolor" val="tx"/>
                    </a:ext>
                  </a:extLst>
                </a:hlinkClick>
              </a:rPr>
              <a:t>Poe</a:t>
            </a:r>
            <a:r>
              <a:rPr lang="en-US" sz="2400">
                <a:solidFill>
                  <a:schemeClr val="tx1"/>
                </a:solidFill>
              </a:rPr>
              <a:t>: a platform that allows users to create, test, and access AI chatbots in the same page</a:t>
            </a:r>
          </a:p>
        </p:txBody>
      </p:sp>
    </p:spTree>
    <p:extLst>
      <p:ext uri="{BB962C8B-B14F-4D97-AF65-F5344CB8AC3E}">
        <p14:creationId xmlns:p14="http://schemas.microsoft.com/office/powerpoint/2010/main" val="1127369416"/>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DE8FD-6DB0-80A1-F431-5F408BC71558}"/>
              </a:ext>
            </a:extLst>
          </p:cNvPr>
          <p:cNvSpPr>
            <a:spLocks noGrp="1"/>
          </p:cNvSpPr>
          <p:nvPr>
            <p:ph type="title"/>
          </p:nvPr>
        </p:nvSpPr>
        <p:spPr/>
        <p:txBody>
          <a:bodyPr/>
          <a:lstStyle/>
          <a:p>
            <a:r>
              <a:rPr lang="en-US" b="1">
                <a:solidFill>
                  <a:srgbClr val="D85820"/>
                </a:solidFill>
              </a:rPr>
              <a:t>Additional Considerations</a:t>
            </a:r>
            <a:endParaRPr lang="en-US">
              <a:solidFill>
                <a:srgbClr val="D85820"/>
              </a:solidFill>
            </a:endParaRPr>
          </a:p>
        </p:txBody>
      </p:sp>
      <p:sp>
        <p:nvSpPr>
          <p:cNvPr id="4" name="Text Placeholder 3">
            <a:extLst>
              <a:ext uri="{FF2B5EF4-FFF2-40B4-BE49-F238E27FC236}">
                <a16:creationId xmlns:a16="http://schemas.microsoft.com/office/drawing/2014/main" id="{2B29E4D4-D2BD-E032-95C2-CF174BC6D923}"/>
              </a:ext>
            </a:extLst>
          </p:cNvPr>
          <p:cNvSpPr>
            <a:spLocks noGrp="1"/>
          </p:cNvSpPr>
          <p:nvPr>
            <p:ph type="body" sz="quarter" idx="13"/>
          </p:nvPr>
        </p:nvSpPr>
        <p:spPr/>
        <p:txBody>
          <a:bodyPr vert="horz" lIns="91440" tIns="45720" rIns="91440" bIns="45720" rtlCol="0" anchor="t">
            <a:normAutofit/>
          </a:bodyPr>
          <a:lstStyle/>
          <a:p>
            <a:pPr marL="456565" indent="-456565">
              <a:spcBef>
                <a:spcPts val="20"/>
              </a:spcBef>
              <a:buFont typeface="Wingdings,Sans-Serif"/>
              <a:buChar char="§"/>
            </a:pPr>
            <a:r>
              <a:rPr lang="en-US" sz="2700"/>
              <a:t>Use </a:t>
            </a:r>
            <a:r>
              <a:rPr lang="en-US" sz="2700" b="1">
                <a:solidFill>
                  <a:srgbClr val="4E2A84"/>
                </a:solidFill>
              </a:rPr>
              <a:t>relevant keywords</a:t>
            </a:r>
            <a:r>
              <a:rPr lang="en-US" sz="2700"/>
              <a:t> and </a:t>
            </a:r>
            <a:r>
              <a:rPr lang="en-US" sz="2700" b="1">
                <a:solidFill>
                  <a:srgbClr val="4E2A84"/>
                </a:solidFill>
              </a:rPr>
              <a:t>hashtags</a:t>
            </a:r>
            <a:r>
              <a:rPr lang="en-US" sz="2700"/>
              <a:t>.</a:t>
            </a:r>
          </a:p>
          <a:p>
            <a:pPr marL="456565" indent="-456565">
              <a:spcBef>
                <a:spcPts val="20"/>
              </a:spcBef>
              <a:buFont typeface="Wingdings,Sans-Serif"/>
              <a:buChar char="§"/>
            </a:pPr>
            <a:r>
              <a:rPr lang="en-US" sz="2700"/>
              <a:t>Track your </a:t>
            </a:r>
            <a:r>
              <a:rPr lang="en-US" sz="2700" b="1">
                <a:solidFill>
                  <a:srgbClr val="4E2A84"/>
                </a:solidFill>
              </a:rPr>
              <a:t>results</a:t>
            </a:r>
            <a:r>
              <a:rPr lang="en-US" sz="2700"/>
              <a:t>.</a:t>
            </a:r>
            <a:endParaRPr lang="en-US" sz="5300"/>
          </a:p>
          <a:p>
            <a:pPr marL="456565" indent="-456565">
              <a:spcBef>
                <a:spcPts val="20"/>
              </a:spcBef>
              <a:buFont typeface="Wingdings,Sans-Serif"/>
              <a:buChar char="§"/>
            </a:pPr>
            <a:r>
              <a:rPr lang="en-US" sz="2700"/>
              <a:t>Be </a:t>
            </a:r>
            <a:r>
              <a:rPr lang="en-US" sz="2700" b="1">
                <a:solidFill>
                  <a:srgbClr val="4E2A84"/>
                </a:solidFill>
              </a:rPr>
              <a:t>patient</a:t>
            </a:r>
            <a:r>
              <a:rPr lang="en-US" sz="2700"/>
              <a:t>.</a:t>
            </a:r>
            <a:endParaRPr lang="en-US" sz="5300"/>
          </a:p>
        </p:txBody>
      </p:sp>
    </p:spTree>
    <p:extLst>
      <p:ext uri="{BB962C8B-B14F-4D97-AF65-F5344CB8AC3E}">
        <p14:creationId xmlns:p14="http://schemas.microsoft.com/office/powerpoint/2010/main" val="3372608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BAFA-6573-F0D4-7466-AC40C81535EB}"/>
              </a:ext>
            </a:extLst>
          </p:cNvPr>
          <p:cNvSpPr>
            <a:spLocks noGrp="1"/>
          </p:cNvSpPr>
          <p:nvPr>
            <p:ph type="title"/>
          </p:nvPr>
        </p:nvSpPr>
        <p:spPr/>
        <p:txBody>
          <a:bodyPr/>
          <a:lstStyle/>
          <a:p>
            <a:r>
              <a:rPr lang="en-US" sz="5850" b="1"/>
              <a:t>Individual Reflection</a:t>
            </a:r>
            <a:br>
              <a:rPr lang="en-US" sz="5850" b="1"/>
            </a:br>
            <a:r>
              <a:rPr lang="en-US" sz="5850"/>
              <a:t>Working Break</a:t>
            </a:r>
            <a:endParaRPr lang="en-US"/>
          </a:p>
        </p:txBody>
      </p:sp>
    </p:spTree>
    <p:extLst>
      <p:ext uri="{BB962C8B-B14F-4D97-AF65-F5344CB8AC3E}">
        <p14:creationId xmlns:p14="http://schemas.microsoft.com/office/powerpoint/2010/main" val="3873459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81E8-DBCA-7026-D886-D2B35E10B32C}"/>
              </a:ext>
            </a:extLst>
          </p:cNvPr>
          <p:cNvSpPr>
            <a:spLocks noGrp="1"/>
          </p:cNvSpPr>
          <p:nvPr>
            <p:ph type="title"/>
          </p:nvPr>
        </p:nvSpPr>
        <p:spPr/>
        <p:txBody>
          <a:bodyPr/>
          <a:lstStyle/>
          <a:p>
            <a:r>
              <a:rPr lang="en-US" b="1"/>
              <a:t>Instructions</a:t>
            </a:r>
            <a:endParaRPr lang="en-US"/>
          </a:p>
        </p:txBody>
      </p:sp>
      <p:sp>
        <p:nvSpPr>
          <p:cNvPr id="3" name="Text Placeholder 2">
            <a:extLst>
              <a:ext uri="{FF2B5EF4-FFF2-40B4-BE49-F238E27FC236}">
                <a16:creationId xmlns:a16="http://schemas.microsoft.com/office/drawing/2014/main" id="{5C4CBC67-D70C-2DF2-BF05-768F59766531}"/>
              </a:ext>
            </a:extLst>
          </p:cNvPr>
          <p:cNvSpPr>
            <a:spLocks noGrp="1"/>
          </p:cNvSpPr>
          <p:nvPr>
            <p:ph type="body" sz="quarter" idx="13"/>
          </p:nvPr>
        </p:nvSpPr>
        <p:spPr/>
        <p:txBody>
          <a:bodyPr vert="horz" lIns="91440" tIns="45720" rIns="91440" bIns="45720" rtlCol="0" anchor="t">
            <a:normAutofit fontScale="70000" lnSpcReduction="20000"/>
          </a:bodyPr>
          <a:lstStyle/>
          <a:p>
            <a:pPr marL="456565" indent="-456565"/>
            <a:r>
              <a:rPr lang="en-US" sz="5300" dirty="0"/>
              <a:t>Go to Google Doc</a:t>
            </a:r>
          </a:p>
          <a:p>
            <a:pPr marL="456565" indent="-456565"/>
            <a:r>
              <a:rPr lang="en-US" sz="5300" dirty="0"/>
              <a:t>Think of a course you would like to save time teaching using GAI</a:t>
            </a:r>
          </a:p>
          <a:p>
            <a:pPr marL="456565" indent="-456565"/>
            <a:r>
              <a:rPr lang="en-US" sz="5300" dirty="0"/>
              <a:t>Find a blank line/row and fill it out</a:t>
            </a:r>
          </a:p>
          <a:p>
            <a:pPr marL="456565" indent="-456565"/>
            <a:endParaRPr lang="en-US" sz="5300" dirty="0"/>
          </a:p>
          <a:p>
            <a:pPr marL="456565" indent="-456565"/>
            <a:r>
              <a:rPr lang="en-US" sz="5300" b="1" dirty="0">
                <a:solidFill>
                  <a:srgbClr val="4E2A84"/>
                </a:solidFill>
              </a:rPr>
              <a:t>Optional:</a:t>
            </a:r>
            <a:r>
              <a:rPr lang="en-US" sz="5300" dirty="0"/>
              <a:t> Add your contact information</a:t>
            </a:r>
          </a:p>
        </p:txBody>
      </p:sp>
      <p:sp>
        <p:nvSpPr>
          <p:cNvPr id="4" name="Slide Number Placeholder 3">
            <a:extLst>
              <a:ext uri="{FF2B5EF4-FFF2-40B4-BE49-F238E27FC236}">
                <a16:creationId xmlns:a16="http://schemas.microsoft.com/office/drawing/2014/main" id="{1D0DDE73-764A-B34F-C739-C4C0F08CDC39}"/>
              </a:ext>
            </a:extLst>
          </p:cNvPr>
          <p:cNvSpPr>
            <a:spLocks noGrp="1"/>
          </p:cNvSpPr>
          <p:nvPr>
            <p:ph type="sldNum" sz="quarter" idx="12"/>
          </p:nvPr>
        </p:nvSpPr>
        <p:spPr/>
        <p:txBody>
          <a:bodyPr/>
          <a:lstStyle/>
          <a:p>
            <a:fld id="{106E12CD-FCB1-464E-A775-0B83FDDACE03}" type="slidenum">
              <a:rPr lang="en-US" smtClean="0"/>
              <a:pPr/>
              <a:t>45</a:t>
            </a:fld>
            <a:endParaRPr lang="en-US"/>
          </a:p>
        </p:txBody>
      </p:sp>
    </p:spTree>
    <p:extLst>
      <p:ext uri="{BB962C8B-B14F-4D97-AF65-F5344CB8AC3E}">
        <p14:creationId xmlns:p14="http://schemas.microsoft.com/office/powerpoint/2010/main" val="3792728849"/>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83BC-08F0-27AB-C9C8-61A33A058D67}"/>
              </a:ext>
            </a:extLst>
          </p:cNvPr>
          <p:cNvSpPr>
            <a:spLocks noGrp="1"/>
          </p:cNvSpPr>
          <p:nvPr>
            <p:ph type="title"/>
          </p:nvPr>
        </p:nvSpPr>
        <p:spPr/>
        <p:txBody>
          <a:bodyPr/>
          <a:lstStyle/>
          <a:p>
            <a:pPr algn="ctr"/>
            <a:r>
              <a:rPr lang="en-US" dirty="0" err="1"/>
              <a:t>bit.ly</a:t>
            </a:r>
            <a:r>
              <a:rPr lang="en-US" dirty="0"/>
              <a:t>/</a:t>
            </a:r>
            <a:r>
              <a:rPr lang="en-US" dirty="0" err="1"/>
              <a:t>Hacksreflect</a:t>
            </a:r>
            <a:endParaRPr lang="en-US" dirty="0"/>
          </a:p>
        </p:txBody>
      </p:sp>
      <p:sp>
        <p:nvSpPr>
          <p:cNvPr id="4" name="Slide Number Placeholder 3">
            <a:extLst>
              <a:ext uri="{FF2B5EF4-FFF2-40B4-BE49-F238E27FC236}">
                <a16:creationId xmlns:a16="http://schemas.microsoft.com/office/drawing/2014/main" id="{1D8BF0C6-8871-89B4-481B-297348C719E3}"/>
              </a:ext>
            </a:extLst>
          </p:cNvPr>
          <p:cNvSpPr>
            <a:spLocks noGrp="1"/>
          </p:cNvSpPr>
          <p:nvPr>
            <p:ph type="sldNum" sz="quarter" idx="12"/>
          </p:nvPr>
        </p:nvSpPr>
        <p:spPr/>
        <p:txBody>
          <a:bodyPr/>
          <a:lstStyle/>
          <a:p>
            <a:fld id="{106E12CD-FCB1-464E-A775-0B83FDDACE03}" type="slidenum">
              <a:rPr lang="en-US" smtClean="0"/>
              <a:pPr/>
              <a:t>46</a:t>
            </a:fld>
            <a:endParaRPr lang="en-US"/>
          </a:p>
        </p:txBody>
      </p:sp>
      <p:pic>
        <p:nvPicPr>
          <p:cNvPr id="5" name="Picture 4" descr="A qr code with a letter b&#10;&#10;Description automatically generated">
            <a:extLst>
              <a:ext uri="{FF2B5EF4-FFF2-40B4-BE49-F238E27FC236}">
                <a16:creationId xmlns:a16="http://schemas.microsoft.com/office/drawing/2014/main" id="{31FC65B4-CD0C-AC8F-5C0B-95C4AC2CF0EF}"/>
              </a:ext>
            </a:extLst>
          </p:cNvPr>
          <p:cNvPicPr>
            <a:picLocks noChangeAspect="1"/>
          </p:cNvPicPr>
          <p:nvPr/>
        </p:nvPicPr>
        <p:blipFill>
          <a:blip r:embed="rId2"/>
          <a:stretch>
            <a:fillRect/>
          </a:stretch>
        </p:blipFill>
        <p:spPr>
          <a:xfrm>
            <a:off x="3755657" y="1880191"/>
            <a:ext cx="4302641" cy="4308548"/>
          </a:xfrm>
          <a:prstGeom prst="rect">
            <a:avLst/>
          </a:prstGeom>
        </p:spPr>
      </p:pic>
    </p:spTree>
    <p:extLst>
      <p:ext uri="{BB962C8B-B14F-4D97-AF65-F5344CB8AC3E}">
        <p14:creationId xmlns:p14="http://schemas.microsoft.com/office/powerpoint/2010/main" val="3588466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64254-B4A6-DDBC-5016-A1B1BF60FF61}"/>
              </a:ext>
            </a:extLst>
          </p:cNvPr>
          <p:cNvSpPr>
            <a:spLocks noGrp="1"/>
          </p:cNvSpPr>
          <p:nvPr>
            <p:ph type="sldNum" sz="quarter" idx="12"/>
          </p:nvPr>
        </p:nvSpPr>
        <p:spPr/>
        <p:txBody>
          <a:bodyPr/>
          <a:lstStyle/>
          <a:p>
            <a:fld id="{106E12CD-FCB1-464E-A775-0B83FDDACE03}" type="slidenum">
              <a:rPr lang="en-US" smtClean="0"/>
              <a:pPr/>
              <a:t>47</a:t>
            </a:fld>
            <a:endParaRPr lang="en-US"/>
          </a:p>
        </p:txBody>
      </p:sp>
      <p:sp>
        <p:nvSpPr>
          <p:cNvPr id="3" name="Title 2">
            <a:extLst>
              <a:ext uri="{FF2B5EF4-FFF2-40B4-BE49-F238E27FC236}">
                <a16:creationId xmlns:a16="http://schemas.microsoft.com/office/drawing/2014/main" id="{A52DFE4A-2A47-67DF-2715-A4EDAF9FD944}"/>
              </a:ext>
            </a:extLst>
          </p:cNvPr>
          <p:cNvSpPr>
            <a:spLocks noGrp="1"/>
          </p:cNvSpPr>
          <p:nvPr>
            <p:ph type="title"/>
          </p:nvPr>
        </p:nvSpPr>
        <p:spPr/>
        <p:txBody>
          <a:bodyPr/>
          <a:lstStyle/>
          <a:p>
            <a:r>
              <a:rPr lang="en-US" b="1"/>
              <a:t>Hacks</a:t>
            </a:r>
          </a:p>
        </p:txBody>
      </p:sp>
      <p:graphicFrame>
        <p:nvGraphicFramePr>
          <p:cNvPr id="6" name="Table 5">
            <a:extLst>
              <a:ext uri="{FF2B5EF4-FFF2-40B4-BE49-F238E27FC236}">
                <a16:creationId xmlns:a16="http://schemas.microsoft.com/office/drawing/2014/main" id="{06B526A1-2145-C83E-A2B6-2041F564BF03}"/>
              </a:ext>
            </a:extLst>
          </p:cNvPr>
          <p:cNvGraphicFramePr>
            <a:graphicFrameLocks noGrp="1"/>
          </p:cNvGraphicFramePr>
          <p:nvPr>
            <p:extLst>
              <p:ext uri="{D42A27DB-BD31-4B8C-83A1-F6EECF244321}">
                <p14:modId xmlns:p14="http://schemas.microsoft.com/office/powerpoint/2010/main" val="887467290"/>
              </p:ext>
            </p:extLst>
          </p:nvPr>
        </p:nvGraphicFramePr>
        <p:xfrm>
          <a:off x="203544" y="2207630"/>
          <a:ext cx="11784974" cy="2468880"/>
        </p:xfrm>
        <a:graphic>
          <a:graphicData uri="http://schemas.openxmlformats.org/drawingml/2006/table">
            <a:tbl>
              <a:tblPr firstRow="1" bandRow="1">
                <a:tableStyleId>{5C22544A-7EE6-4342-B048-85BDC9FD1C3A}</a:tableStyleId>
              </a:tblPr>
              <a:tblGrid>
                <a:gridCol w="5892487">
                  <a:extLst>
                    <a:ext uri="{9D8B030D-6E8A-4147-A177-3AD203B41FA5}">
                      <a16:colId xmlns:a16="http://schemas.microsoft.com/office/drawing/2014/main" val="3538542683"/>
                    </a:ext>
                  </a:extLst>
                </a:gridCol>
                <a:gridCol w="5892487">
                  <a:extLst>
                    <a:ext uri="{9D8B030D-6E8A-4147-A177-3AD203B41FA5}">
                      <a16:colId xmlns:a16="http://schemas.microsoft.com/office/drawing/2014/main" val="2456883913"/>
                    </a:ext>
                  </a:extLst>
                </a:gridCol>
              </a:tblGrid>
              <a:tr h="370840">
                <a:tc>
                  <a:txBody>
                    <a:bodyPr/>
                    <a:lstStyle/>
                    <a:p>
                      <a:pPr algn="r"/>
                      <a:r>
                        <a:rPr lang="en-US" b="1">
                          <a:solidFill>
                            <a:schemeClr val="bg1"/>
                          </a:solidFill>
                        </a:rPr>
                        <a:t>Assessing &amp; Grading</a:t>
                      </a:r>
                    </a:p>
                  </a:txBody>
                  <a:tcPr anchor="ctr">
                    <a:lnL w="0">
                      <a:noFill/>
                    </a:lnL>
                    <a:lnR w="0">
                      <a:noFill/>
                    </a:lnR>
                    <a:lnT w="0">
                      <a:noFill/>
                    </a:lnT>
                    <a:lnB w="0">
                      <a:noFill/>
                    </a:lnB>
                    <a:solidFill>
                      <a:srgbClr val="008656"/>
                    </a:solidFill>
                  </a:tcPr>
                </a:tc>
                <a:tc>
                  <a:txBody>
                    <a:bodyPr/>
                    <a:lstStyle/>
                    <a:p>
                      <a:r>
                        <a:rPr lang="en-US" sz="1800" b="1">
                          <a:solidFill>
                            <a:srgbClr val="008656"/>
                          </a:solidFill>
                        </a:rPr>
                        <a:t>Hack #1</a:t>
                      </a:r>
                      <a:r>
                        <a:rPr lang="en-US" sz="1800" b="0">
                          <a:solidFill>
                            <a:srgbClr val="008656"/>
                          </a:solidFill>
                        </a:rPr>
                        <a:t> Developing Low-Stakes Tests</a:t>
                      </a:r>
                    </a:p>
                    <a:p>
                      <a:pPr lvl="0">
                        <a:buNone/>
                      </a:pPr>
                      <a:r>
                        <a:rPr lang="en-US" sz="1800" b="1">
                          <a:solidFill>
                            <a:srgbClr val="008656"/>
                          </a:solidFill>
                        </a:rPr>
                        <a:t>Hack #2</a:t>
                      </a:r>
                      <a:r>
                        <a:rPr lang="en-US" sz="1800" b="0">
                          <a:solidFill>
                            <a:srgbClr val="008656"/>
                          </a:solidFill>
                        </a:rPr>
                        <a:t> Creating Rubrics</a:t>
                      </a:r>
                    </a:p>
                    <a:p>
                      <a:pPr lvl="0">
                        <a:buNone/>
                      </a:pPr>
                      <a:r>
                        <a:rPr lang="en-US" sz="1800" b="1">
                          <a:solidFill>
                            <a:srgbClr val="008656"/>
                          </a:solidFill>
                        </a:rPr>
                        <a:t>Hack #3</a:t>
                      </a:r>
                      <a:r>
                        <a:rPr lang="en-US" sz="1800" b="0">
                          <a:solidFill>
                            <a:srgbClr val="008656"/>
                          </a:solidFill>
                        </a:rPr>
                        <a:t> Drafting Assessment Instructions</a:t>
                      </a:r>
                    </a:p>
                  </a:txBody>
                  <a:tcPr>
                    <a:lnL w="0">
                      <a:noFill/>
                    </a:lnL>
                    <a:lnR w="0">
                      <a:noFill/>
                    </a:lnR>
                    <a:lnT w="0">
                      <a:noFill/>
                    </a:lnT>
                    <a:lnB w="0">
                      <a:noFill/>
                    </a:lnB>
                    <a:noFill/>
                  </a:tcPr>
                </a:tc>
                <a:extLst>
                  <a:ext uri="{0D108BD9-81ED-4DB2-BD59-A6C34878D82A}">
                    <a16:rowId xmlns:a16="http://schemas.microsoft.com/office/drawing/2014/main" val="3026230429"/>
                  </a:ext>
                </a:extLst>
              </a:tr>
              <a:tr h="370840">
                <a:tc>
                  <a:txBody>
                    <a:bodyPr/>
                    <a:lstStyle/>
                    <a:p>
                      <a:pPr algn="r"/>
                      <a:r>
                        <a:rPr lang="en-US" b="1">
                          <a:solidFill>
                            <a:schemeClr val="bg1"/>
                          </a:solidFill>
                        </a:rPr>
                        <a:t>Developing Course Materials &amp; Assignments</a:t>
                      </a:r>
                    </a:p>
                  </a:txBody>
                  <a:tcPr anchor="ctr">
                    <a:lnL w="0">
                      <a:noFill/>
                    </a:lnL>
                    <a:lnR w="0">
                      <a:noFill/>
                    </a:lnR>
                    <a:lnT w="0">
                      <a:noFill/>
                    </a:lnT>
                    <a:lnB w="0">
                      <a:noFill/>
                    </a:lnB>
                    <a:solidFill>
                      <a:srgbClr val="007FA4"/>
                    </a:solidFill>
                  </a:tcPr>
                </a:tc>
                <a:tc>
                  <a:txBody>
                    <a:bodyPr/>
                    <a:lstStyle/>
                    <a:p>
                      <a:r>
                        <a:rPr lang="en-US" sz="1800" b="1">
                          <a:solidFill>
                            <a:srgbClr val="007FA4"/>
                          </a:solidFill>
                        </a:rPr>
                        <a:t>Hack #4</a:t>
                      </a:r>
                      <a:r>
                        <a:rPr lang="en-US" sz="1800" b="0">
                          <a:solidFill>
                            <a:srgbClr val="007FA4"/>
                          </a:solidFill>
                        </a:rPr>
                        <a:t> Providing Examples</a:t>
                      </a:r>
                    </a:p>
                    <a:p>
                      <a:pPr lvl="0">
                        <a:buNone/>
                      </a:pPr>
                      <a:r>
                        <a:rPr lang="en-US" sz="1800" b="1">
                          <a:solidFill>
                            <a:srgbClr val="007FA4"/>
                          </a:solidFill>
                        </a:rPr>
                        <a:t>Hack #5</a:t>
                      </a:r>
                      <a:r>
                        <a:rPr lang="en-US" sz="1800" b="0">
                          <a:solidFill>
                            <a:srgbClr val="007FA4"/>
                          </a:solidFill>
                        </a:rPr>
                        <a:t> Summarizing or Explaining Difficult or Long Texts</a:t>
                      </a:r>
                    </a:p>
                  </a:txBody>
                  <a:tcPr>
                    <a:lnL w="0">
                      <a:noFill/>
                    </a:lnL>
                    <a:lnR w="0">
                      <a:noFill/>
                    </a:lnR>
                    <a:lnT w="0">
                      <a:noFill/>
                    </a:lnT>
                    <a:lnB w="0">
                      <a:noFill/>
                    </a:lnB>
                    <a:noFill/>
                  </a:tcPr>
                </a:tc>
                <a:extLst>
                  <a:ext uri="{0D108BD9-81ED-4DB2-BD59-A6C34878D82A}">
                    <a16:rowId xmlns:a16="http://schemas.microsoft.com/office/drawing/2014/main" val="2655174745"/>
                  </a:ext>
                </a:extLst>
              </a:tr>
              <a:tr h="370840">
                <a:tc>
                  <a:txBody>
                    <a:bodyPr/>
                    <a:lstStyle/>
                    <a:p>
                      <a:pPr algn="r"/>
                      <a:r>
                        <a:rPr lang="en-US" b="1">
                          <a:solidFill>
                            <a:schemeClr val="bg1"/>
                          </a:solidFill>
                        </a:rPr>
                        <a:t>Engaging Students in Course Content</a:t>
                      </a:r>
                    </a:p>
                  </a:txBody>
                  <a:tcPr anchor="ctr">
                    <a:lnL w="0">
                      <a:noFill/>
                    </a:lnL>
                    <a:lnR w="0">
                      <a:noFill/>
                    </a:lnR>
                    <a:lnT w="0">
                      <a:noFill/>
                    </a:lnT>
                    <a:lnB w="0">
                      <a:noFill/>
                    </a:lnB>
                    <a:solidFill>
                      <a:srgbClr val="CA7C1B"/>
                    </a:solidFill>
                  </a:tcPr>
                </a:tc>
                <a:tc>
                  <a:txBody>
                    <a:bodyPr/>
                    <a:lstStyle/>
                    <a:p>
                      <a:r>
                        <a:rPr lang="en-US" sz="1800" b="1">
                          <a:solidFill>
                            <a:srgbClr val="CA7C1B"/>
                          </a:solidFill>
                        </a:rPr>
                        <a:t>Hack #6</a:t>
                      </a:r>
                      <a:r>
                        <a:rPr lang="en-US" sz="1800" b="0">
                          <a:solidFill>
                            <a:srgbClr val="CA7C1B"/>
                          </a:solidFill>
                        </a:rPr>
                        <a:t> Representing Information in Multiple Ways</a:t>
                      </a:r>
                    </a:p>
                  </a:txBody>
                  <a:tcPr>
                    <a:lnL w="0">
                      <a:noFill/>
                    </a:lnL>
                    <a:lnR w="0">
                      <a:noFill/>
                    </a:lnR>
                    <a:lnT w="0">
                      <a:noFill/>
                    </a:lnT>
                    <a:lnB w="0">
                      <a:noFill/>
                    </a:lnB>
                    <a:noFill/>
                  </a:tcPr>
                </a:tc>
                <a:extLst>
                  <a:ext uri="{0D108BD9-81ED-4DB2-BD59-A6C34878D82A}">
                    <a16:rowId xmlns:a16="http://schemas.microsoft.com/office/drawing/2014/main" val="3638738538"/>
                  </a:ext>
                </a:extLst>
              </a:tr>
              <a:tr h="370840">
                <a:tc>
                  <a:txBody>
                    <a:bodyPr/>
                    <a:lstStyle/>
                    <a:p>
                      <a:pPr algn="r"/>
                      <a:r>
                        <a:rPr lang="en-US" b="1">
                          <a:solidFill>
                            <a:schemeClr val="bg1"/>
                          </a:solidFill>
                        </a:rPr>
                        <a:t>Researching Technology for Your Teaching</a:t>
                      </a:r>
                    </a:p>
                  </a:txBody>
                  <a:tcPr anchor="ctr">
                    <a:lnL w="0">
                      <a:noFill/>
                    </a:lnL>
                    <a:lnR w="0">
                      <a:noFill/>
                    </a:lnR>
                    <a:lnT w="0">
                      <a:noFill/>
                    </a:lnT>
                    <a:lnB w="0">
                      <a:noFill/>
                    </a:lnB>
                    <a:solidFill>
                      <a:srgbClr val="D85820"/>
                    </a:solidFill>
                  </a:tcPr>
                </a:tc>
                <a:tc>
                  <a:txBody>
                    <a:bodyPr/>
                    <a:lstStyle/>
                    <a:p>
                      <a:r>
                        <a:rPr lang="en-US" sz="1800" b="1">
                          <a:solidFill>
                            <a:srgbClr val="D85820"/>
                          </a:solidFill>
                        </a:rPr>
                        <a:t>Hack #7</a:t>
                      </a:r>
                      <a:r>
                        <a:rPr lang="en-US" sz="1800" b="0">
                          <a:solidFill>
                            <a:srgbClr val="D85820"/>
                          </a:solidFill>
                        </a:rPr>
                        <a:t> Curating Automated Content</a:t>
                      </a:r>
                    </a:p>
                  </a:txBody>
                  <a:tcPr>
                    <a:lnL w="0">
                      <a:noFill/>
                    </a:lnL>
                    <a:lnR w="0">
                      <a:noFill/>
                    </a:lnR>
                    <a:lnT w="0">
                      <a:noFill/>
                    </a:lnT>
                    <a:lnB w="0">
                      <a:noFill/>
                    </a:lnB>
                    <a:noFill/>
                  </a:tcPr>
                </a:tc>
                <a:extLst>
                  <a:ext uri="{0D108BD9-81ED-4DB2-BD59-A6C34878D82A}">
                    <a16:rowId xmlns:a16="http://schemas.microsoft.com/office/drawing/2014/main" val="975872747"/>
                  </a:ext>
                </a:extLst>
              </a:tr>
            </a:tbl>
          </a:graphicData>
        </a:graphic>
      </p:graphicFrame>
    </p:spTree>
    <p:extLst>
      <p:ext uri="{BB962C8B-B14F-4D97-AF65-F5344CB8AC3E}">
        <p14:creationId xmlns:p14="http://schemas.microsoft.com/office/powerpoint/2010/main" val="3316884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BAFA-6573-F0D4-7466-AC40C81535EB}"/>
              </a:ext>
            </a:extLst>
          </p:cNvPr>
          <p:cNvSpPr>
            <a:spLocks noGrp="1"/>
          </p:cNvSpPr>
          <p:nvPr>
            <p:ph type="title"/>
          </p:nvPr>
        </p:nvSpPr>
        <p:spPr/>
        <p:txBody>
          <a:bodyPr/>
          <a:lstStyle/>
          <a:p>
            <a:r>
              <a:rPr lang="en-US" sz="5850" b="1"/>
              <a:t>Group Discussion</a:t>
            </a:r>
            <a:br>
              <a:rPr lang="en-US" sz="5850" b="1"/>
            </a:br>
            <a:endParaRPr lang="en-US"/>
          </a:p>
        </p:txBody>
      </p:sp>
    </p:spTree>
    <p:extLst>
      <p:ext uri="{BB962C8B-B14F-4D97-AF65-F5344CB8AC3E}">
        <p14:creationId xmlns:p14="http://schemas.microsoft.com/office/powerpoint/2010/main" val="1370236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46C2B-8D20-103B-5CF3-68F47F59633F}"/>
              </a:ext>
            </a:extLst>
          </p:cNvPr>
          <p:cNvSpPr>
            <a:spLocks noGrp="1"/>
          </p:cNvSpPr>
          <p:nvPr>
            <p:ph type="title"/>
          </p:nvPr>
        </p:nvSpPr>
        <p:spPr>
          <a:xfrm>
            <a:off x="254861" y="2215880"/>
            <a:ext cx="11785600" cy="1524000"/>
          </a:xfrm>
        </p:spPr>
        <p:txBody>
          <a:bodyPr>
            <a:normAutofit fontScale="90000"/>
          </a:bodyPr>
          <a:lstStyle/>
          <a:p>
            <a:pPr algn="ctr"/>
            <a:r>
              <a:rPr lang="en-US"/>
              <a:t>What are you thinking about</a:t>
            </a:r>
            <a:r>
              <a:rPr lang="en-US" dirty="0"/>
              <a:t> </a:t>
            </a:r>
            <a:r>
              <a:rPr lang="en-US"/>
              <a:t>regarding generative AI?</a:t>
            </a:r>
          </a:p>
        </p:txBody>
      </p:sp>
    </p:spTree>
    <p:extLst>
      <p:ext uri="{BB962C8B-B14F-4D97-AF65-F5344CB8AC3E}">
        <p14:creationId xmlns:p14="http://schemas.microsoft.com/office/powerpoint/2010/main" val="393048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89C572-D39C-63A5-15AB-DEF7C0B4E5A4}"/>
              </a:ext>
            </a:extLst>
          </p:cNvPr>
          <p:cNvSpPr>
            <a:spLocks noGrp="1"/>
          </p:cNvSpPr>
          <p:nvPr>
            <p:ph type="title"/>
          </p:nvPr>
        </p:nvSpPr>
        <p:spPr/>
        <p:txBody>
          <a:bodyPr/>
          <a:lstStyle/>
          <a:p>
            <a:pPr algn="l"/>
            <a:r>
              <a:rPr lang="en-US">
                <a:solidFill>
                  <a:srgbClr val="4E2A84"/>
                </a:solidFill>
              </a:rPr>
              <a:t>Understanding the Lingo</a:t>
            </a:r>
          </a:p>
        </p:txBody>
      </p:sp>
      <p:graphicFrame>
        <p:nvGraphicFramePr>
          <p:cNvPr id="8" name="Content Placeholder 7">
            <a:extLst>
              <a:ext uri="{FF2B5EF4-FFF2-40B4-BE49-F238E27FC236}">
                <a16:creationId xmlns:a16="http://schemas.microsoft.com/office/drawing/2014/main" id="{AEAE865A-54CB-7EDB-5BE9-1BB57D031A6E}"/>
              </a:ext>
            </a:extLst>
          </p:cNvPr>
          <p:cNvGraphicFramePr>
            <a:graphicFrameLocks noGrp="1"/>
          </p:cNvGraphicFramePr>
          <p:nvPr>
            <p:ph idx="1"/>
          </p:nvPr>
        </p:nvGraphicFramePr>
        <p:xfrm>
          <a:off x="723899" y="1417639"/>
          <a:ext cx="10930135"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664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9BF7-FBD9-6C0F-09FC-C272F0A873D4}"/>
              </a:ext>
            </a:extLst>
          </p:cNvPr>
          <p:cNvSpPr>
            <a:spLocks noGrp="1"/>
          </p:cNvSpPr>
          <p:nvPr>
            <p:ph type="title"/>
          </p:nvPr>
        </p:nvSpPr>
        <p:spPr/>
        <p:txBody>
          <a:bodyPr/>
          <a:lstStyle/>
          <a:p>
            <a:r>
              <a:rPr lang="en-US" dirty="0"/>
              <a:t>Feinberg Resources</a:t>
            </a:r>
            <a:endParaRPr lang="en-US"/>
          </a:p>
        </p:txBody>
      </p:sp>
      <p:sp>
        <p:nvSpPr>
          <p:cNvPr id="3" name="Text Placeholder 2">
            <a:extLst>
              <a:ext uri="{FF2B5EF4-FFF2-40B4-BE49-F238E27FC236}">
                <a16:creationId xmlns:a16="http://schemas.microsoft.com/office/drawing/2014/main" id="{BCD7478B-3179-5DF9-953D-047B47BB5847}"/>
              </a:ext>
            </a:extLst>
          </p:cNvPr>
          <p:cNvSpPr>
            <a:spLocks noGrp="1"/>
          </p:cNvSpPr>
          <p:nvPr>
            <p:ph type="body" sz="quarter" idx="13"/>
          </p:nvPr>
        </p:nvSpPr>
        <p:spPr/>
        <p:txBody>
          <a:bodyPr vert="horz" lIns="91440" tIns="45720" rIns="91440" bIns="45720" rtlCol="0" anchor="t">
            <a:normAutofit lnSpcReduction="10000"/>
          </a:bodyPr>
          <a:lstStyle/>
          <a:p>
            <a:pPr marL="456565" indent="-456565"/>
            <a:r>
              <a:rPr lang="en-US" sz="5300"/>
              <a:t>AI in research</a:t>
            </a:r>
          </a:p>
          <a:p>
            <a:pPr marL="989965" lvl="1" indent="-380365"/>
            <a:r>
              <a:rPr lang="en-US">
                <a:hlinkClick r:id="rId2"/>
              </a:rPr>
              <a:t>AI at Feinberg</a:t>
            </a:r>
            <a:endParaRPr lang="en-US"/>
          </a:p>
          <a:p>
            <a:pPr marL="456565" indent="-456565"/>
            <a:r>
              <a:rPr lang="en-US" sz="5300"/>
              <a:t>AI in teaching and learning</a:t>
            </a:r>
          </a:p>
          <a:p>
            <a:pPr marL="989965" lvl="1" indent="-380365"/>
            <a:r>
              <a:rPr lang="en-US">
                <a:hlinkClick r:id="rId3"/>
              </a:rPr>
              <a:t>FSMEdTech@northwestern.edu</a:t>
            </a:r>
            <a:endParaRPr lang="en-US"/>
          </a:p>
        </p:txBody>
      </p:sp>
      <p:sp>
        <p:nvSpPr>
          <p:cNvPr id="4" name="Slide Number Placeholder 3">
            <a:extLst>
              <a:ext uri="{FF2B5EF4-FFF2-40B4-BE49-F238E27FC236}">
                <a16:creationId xmlns:a16="http://schemas.microsoft.com/office/drawing/2014/main" id="{A5985ED5-0CD3-F3A3-E9B9-B32CEA70AA16}"/>
              </a:ext>
            </a:extLst>
          </p:cNvPr>
          <p:cNvSpPr>
            <a:spLocks noGrp="1"/>
          </p:cNvSpPr>
          <p:nvPr>
            <p:ph type="sldNum" sz="quarter" idx="12"/>
          </p:nvPr>
        </p:nvSpPr>
        <p:spPr/>
        <p:txBody>
          <a:bodyPr/>
          <a:lstStyle/>
          <a:p>
            <a:fld id="{106E12CD-FCB1-464E-A775-0B83FDDACE03}" type="slidenum">
              <a:rPr lang="en-US" smtClean="0"/>
              <a:pPr/>
              <a:t>50</a:t>
            </a:fld>
            <a:endParaRPr lang="en-US"/>
          </a:p>
        </p:txBody>
      </p:sp>
    </p:spTree>
    <p:extLst>
      <p:ext uri="{BB962C8B-B14F-4D97-AF65-F5344CB8AC3E}">
        <p14:creationId xmlns:p14="http://schemas.microsoft.com/office/powerpoint/2010/main" val="2052672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81E8-DBCA-7026-D886-D2B35E10B32C}"/>
              </a:ext>
            </a:extLst>
          </p:cNvPr>
          <p:cNvSpPr>
            <a:spLocks noGrp="1"/>
          </p:cNvSpPr>
          <p:nvPr>
            <p:ph type="title"/>
          </p:nvPr>
        </p:nvSpPr>
        <p:spPr/>
        <p:txBody>
          <a:bodyPr/>
          <a:lstStyle/>
          <a:p>
            <a:r>
              <a:rPr lang="en-US" b="1"/>
              <a:t>Closing and Reminders</a:t>
            </a:r>
          </a:p>
        </p:txBody>
      </p:sp>
      <p:sp>
        <p:nvSpPr>
          <p:cNvPr id="3" name="Text Placeholder 2">
            <a:extLst>
              <a:ext uri="{FF2B5EF4-FFF2-40B4-BE49-F238E27FC236}">
                <a16:creationId xmlns:a16="http://schemas.microsoft.com/office/drawing/2014/main" id="{5C4CBC67-D70C-2DF2-BF05-768F59766531}"/>
              </a:ext>
            </a:extLst>
          </p:cNvPr>
          <p:cNvSpPr>
            <a:spLocks noGrp="1"/>
          </p:cNvSpPr>
          <p:nvPr>
            <p:ph type="body" sz="quarter" idx="13"/>
          </p:nvPr>
        </p:nvSpPr>
        <p:spPr/>
        <p:txBody>
          <a:bodyPr vert="horz" lIns="91440" tIns="45720" rIns="91440" bIns="45720" rtlCol="0" anchor="t">
            <a:normAutofit/>
          </a:bodyPr>
          <a:lstStyle/>
          <a:p>
            <a:pPr marL="456565" indent="-456565">
              <a:buFont typeface="Wingdings"/>
              <a:buChar char="§"/>
            </a:pPr>
            <a:r>
              <a:rPr lang="en-US" sz="2900"/>
              <a:t>GAI gives </a:t>
            </a:r>
            <a:r>
              <a:rPr lang="en-US" sz="2900" b="1">
                <a:solidFill>
                  <a:srgbClr val="4E2A84"/>
                </a:solidFill>
              </a:rPr>
              <a:t>responses, </a:t>
            </a:r>
            <a:r>
              <a:rPr lang="en-US" sz="2900" b="1" i="1">
                <a:solidFill>
                  <a:srgbClr val="4E2A84"/>
                </a:solidFill>
              </a:rPr>
              <a:t>not</a:t>
            </a:r>
            <a:r>
              <a:rPr lang="en-US" sz="2900" b="1">
                <a:solidFill>
                  <a:srgbClr val="4E2A84"/>
                </a:solidFill>
              </a:rPr>
              <a:t> answers</a:t>
            </a:r>
            <a:r>
              <a:rPr lang="en-US" sz="2900"/>
              <a:t>!</a:t>
            </a:r>
          </a:p>
          <a:p>
            <a:pPr marL="456565" indent="-456565">
              <a:buFont typeface="Wingdings"/>
              <a:buChar char="§"/>
            </a:pPr>
            <a:r>
              <a:rPr lang="en-US" sz="2900"/>
              <a:t>GAI can help with brainstorming, but instructors will have the </a:t>
            </a:r>
            <a:r>
              <a:rPr lang="en-US" sz="2900" b="1">
                <a:solidFill>
                  <a:srgbClr val="4E2A84"/>
                </a:solidFill>
              </a:rPr>
              <a:t>metacognitive capacity</a:t>
            </a:r>
            <a:r>
              <a:rPr lang="en-US" sz="2900"/>
              <a:t> to reflect on the content generated</a:t>
            </a:r>
            <a:endParaRPr lang="en-US"/>
          </a:p>
          <a:p>
            <a:pPr marL="456565" indent="-456565">
              <a:buFont typeface="Wingdings"/>
              <a:buChar char="§"/>
            </a:pPr>
            <a:r>
              <a:rPr lang="en-US" sz="2900"/>
              <a:t>Start thinking about the </a:t>
            </a:r>
            <a:r>
              <a:rPr lang="en-US" sz="2900" b="1">
                <a:solidFill>
                  <a:srgbClr val="4E2A84"/>
                </a:solidFill>
              </a:rPr>
              <a:t>learning pathways</a:t>
            </a:r>
            <a:r>
              <a:rPr lang="en-US" sz="2900"/>
              <a:t> and </a:t>
            </a:r>
            <a:r>
              <a:rPr lang="en-US" sz="2900" b="1">
                <a:solidFill>
                  <a:srgbClr val="4E2A84"/>
                </a:solidFill>
              </a:rPr>
              <a:t>opportunities to model</a:t>
            </a:r>
            <a:r>
              <a:rPr lang="en-US" sz="2900"/>
              <a:t> how to use GAI for colleagues and students</a:t>
            </a:r>
          </a:p>
          <a:p>
            <a:pPr marL="456565" indent="-456565">
              <a:buFont typeface="Wingdings"/>
              <a:buChar char="§"/>
            </a:pPr>
            <a:r>
              <a:rPr lang="en-US" sz="2900"/>
              <a:t>GAI is not our default/replacement but a benefit/supportive tool for learning and teaching (</a:t>
            </a:r>
            <a:r>
              <a:rPr lang="en-US" sz="2900" b="1">
                <a:solidFill>
                  <a:srgbClr val="4E2A84"/>
                </a:solidFill>
              </a:rPr>
              <a:t>efficiently </a:t>
            </a:r>
            <a:r>
              <a:rPr lang="en-US" sz="2900" b="1" i="1">
                <a:solidFill>
                  <a:srgbClr val="4E2A84"/>
                </a:solidFill>
              </a:rPr>
              <a:t>and</a:t>
            </a:r>
            <a:r>
              <a:rPr lang="en-US" sz="2900" b="1">
                <a:solidFill>
                  <a:srgbClr val="4E2A84"/>
                </a:solidFill>
              </a:rPr>
              <a:t> ethically</a:t>
            </a:r>
            <a:r>
              <a:rPr lang="en-US" sz="2900"/>
              <a:t>!)</a:t>
            </a:r>
          </a:p>
          <a:p>
            <a:pPr marL="456565" indent="-456565">
              <a:buFont typeface="Wingdings"/>
              <a:buChar char="§"/>
            </a:pPr>
            <a:endParaRPr lang="en-US" sz="2900"/>
          </a:p>
        </p:txBody>
      </p:sp>
    </p:spTree>
    <p:extLst>
      <p:ext uri="{BB962C8B-B14F-4D97-AF65-F5344CB8AC3E}">
        <p14:creationId xmlns:p14="http://schemas.microsoft.com/office/powerpoint/2010/main" val="2040874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896FF-D775-990E-855B-6681166758C2}"/>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FE2B372C-CAFB-B88F-FDE9-0FFAB2735FA8}"/>
              </a:ext>
            </a:extLst>
          </p:cNvPr>
          <p:cNvSpPr>
            <a:spLocks noGrp="1"/>
          </p:cNvSpPr>
          <p:nvPr>
            <p:ph type="sldNum" sz="quarter" idx="4294967295"/>
          </p:nvPr>
        </p:nvSpPr>
        <p:spPr>
          <a:xfrm>
            <a:off x="9347200" y="6445250"/>
            <a:ext cx="2844800" cy="365125"/>
          </a:xfrm>
        </p:spPr>
        <p:txBody>
          <a:bodyPr/>
          <a:lstStyle/>
          <a:p>
            <a:fld id="{106E12CD-FCB1-464E-A775-0B83FDDACE03}" type="slidenum">
              <a:rPr lang="en-US" smtClean="0"/>
              <a:pPr/>
              <a:t>52</a:t>
            </a:fld>
            <a:endParaRPr lang="en-US"/>
          </a:p>
        </p:txBody>
      </p:sp>
    </p:spTree>
    <p:extLst>
      <p:ext uri="{BB962C8B-B14F-4D97-AF65-F5344CB8AC3E}">
        <p14:creationId xmlns:p14="http://schemas.microsoft.com/office/powerpoint/2010/main" val="95702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D75F-E818-1C45-89B4-367B20C9CC1F}"/>
              </a:ext>
            </a:extLst>
          </p:cNvPr>
          <p:cNvSpPr>
            <a:spLocks noGrp="1"/>
          </p:cNvSpPr>
          <p:nvPr>
            <p:ph type="title"/>
          </p:nvPr>
        </p:nvSpPr>
        <p:spPr/>
        <p:txBody>
          <a:bodyPr/>
          <a:lstStyle/>
          <a:p>
            <a:r>
              <a:rPr lang="en-US"/>
              <a:t>Training</a:t>
            </a:r>
          </a:p>
        </p:txBody>
      </p:sp>
      <p:sp>
        <p:nvSpPr>
          <p:cNvPr id="4" name="Text Placeholder 3">
            <a:extLst>
              <a:ext uri="{FF2B5EF4-FFF2-40B4-BE49-F238E27FC236}">
                <a16:creationId xmlns:a16="http://schemas.microsoft.com/office/drawing/2014/main" id="{7A10BABD-51C0-9B42-84D6-B601FFB0B65B}"/>
              </a:ext>
            </a:extLst>
          </p:cNvPr>
          <p:cNvSpPr>
            <a:spLocks noGrp="1"/>
          </p:cNvSpPr>
          <p:nvPr>
            <p:ph type="body" idx="13"/>
          </p:nvPr>
        </p:nvSpPr>
        <p:spPr>
          <a:xfrm>
            <a:off x="609600" y="2032622"/>
            <a:ext cx="4069080" cy="393593"/>
          </a:xfrm>
        </p:spPr>
        <p:txBody>
          <a:bodyPr/>
          <a:lstStyle/>
          <a:p>
            <a:r>
              <a:rPr lang="en-US" sz="2667">
                <a:solidFill>
                  <a:schemeClr val="tx1"/>
                </a:solidFill>
              </a:rPr>
              <a:t>The</a:t>
            </a:r>
            <a:r>
              <a:rPr lang="en-US" sz="2667" b="1">
                <a:solidFill>
                  <a:schemeClr val="tx1"/>
                </a:solidFill>
              </a:rPr>
              <a:t> </a:t>
            </a:r>
            <a:r>
              <a:rPr lang="en-US" sz="2667">
                <a:solidFill>
                  <a:schemeClr val="tx1"/>
                </a:solidFill>
              </a:rPr>
              <a:t>process of teaching AI to recognize patterns and make decisions based on input data.</a:t>
            </a:r>
          </a:p>
          <a:p>
            <a:endParaRPr lang="en-US"/>
          </a:p>
        </p:txBody>
      </p:sp>
      <p:sp>
        <p:nvSpPr>
          <p:cNvPr id="5" name="Slide Number Placeholder 4">
            <a:extLst>
              <a:ext uri="{FF2B5EF4-FFF2-40B4-BE49-F238E27FC236}">
                <a16:creationId xmlns:a16="http://schemas.microsoft.com/office/drawing/2014/main" id="{0F0FB2DA-AB74-414E-8F3F-B912E654007E}"/>
              </a:ext>
            </a:extLst>
          </p:cNvPr>
          <p:cNvSpPr>
            <a:spLocks noGrp="1"/>
          </p:cNvSpPr>
          <p:nvPr>
            <p:ph type="sldNum" sz="quarter" idx="12"/>
          </p:nvPr>
        </p:nvSpPr>
        <p:spPr/>
        <p:txBody>
          <a:bodyPr/>
          <a:lstStyle/>
          <a:p>
            <a:fld id="{106E12CD-FCB1-464E-A775-0B83FDDACE03}" type="slidenum">
              <a:rPr lang="en-US" smtClean="0"/>
              <a:pPr/>
              <a:t>6</a:t>
            </a:fld>
            <a:endParaRPr lang="en-US"/>
          </a:p>
        </p:txBody>
      </p:sp>
      <p:pic>
        <p:nvPicPr>
          <p:cNvPr id="9" name="Content Placeholder 4" descr="A screenshot of a screenshot of a person's face&#10;&#10;Description automatically generated">
            <a:extLst>
              <a:ext uri="{FF2B5EF4-FFF2-40B4-BE49-F238E27FC236}">
                <a16:creationId xmlns:a16="http://schemas.microsoft.com/office/drawing/2014/main" id="{9A200BD4-80BD-6E57-6A73-8655B0471716}"/>
              </a:ext>
            </a:extLst>
          </p:cNvPr>
          <p:cNvPicPr>
            <a:picLocks noChangeAspect="1"/>
          </p:cNvPicPr>
          <p:nvPr/>
        </p:nvPicPr>
        <p:blipFill>
          <a:blip r:embed="rId3"/>
          <a:stretch>
            <a:fillRect/>
          </a:stretch>
        </p:blipFill>
        <p:spPr>
          <a:xfrm>
            <a:off x="4678680" y="1583504"/>
            <a:ext cx="6903720" cy="4746307"/>
          </a:xfrm>
          <a:prstGeom prst="rect">
            <a:avLst/>
          </a:prstGeom>
        </p:spPr>
      </p:pic>
    </p:spTree>
    <p:extLst>
      <p:ext uri="{BB962C8B-B14F-4D97-AF65-F5344CB8AC3E}">
        <p14:creationId xmlns:p14="http://schemas.microsoft.com/office/powerpoint/2010/main" val="339371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2DB2-7424-0523-E782-9703477E1552}"/>
              </a:ext>
            </a:extLst>
          </p:cNvPr>
          <p:cNvSpPr>
            <a:spLocks noGrp="1"/>
          </p:cNvSpPr>
          <p:nvPr>
            <p:ph type="title"/>
          </p:nvPr>
        </p:nvSpPr>
        <p:spPr>
          <a:xfrm>
            <a:off x="609600" y="274639"/>
            <a:ext cx="11582400" cy="1143000"/>
          </a:xfrm>
        </p:spPr>
        <p:txBody>
          <a:bodyPr>
            <a:noAutofit/>
          </a:bodyPr>
          <a:lstStyle/>
          <a:p>
            <a:pPr algn="l"/>
            <a:r>
              <a:rPr lang="en-US" sz="4800">
                <a:solidFill>
                  <a:srgbClr val="4E2A84"/>
                </a:solidFill>
              </a:rPr>
              <a:t>LLMs Predict Language Patterns</a:t>
            </a:r>
          </a:p>
        </p:txBody>
      </p:sp>
      <p:sp>
        <p:nvSpPr>
          <p:cNvPr id="3" name="Content Placeholder 2">
            <a:extLst>
              <a:ext uri="{FF2B5EF4-FFF2-40B4-BE49-F238E27FC236}">
                <a16:creationId xmlns:a16="http://schemas.microsoft.com/office/drawing/2014/main" id="{EAACF53A-A674-B7C9-9A01-7AA3F72320E3}"/>
              </a:ext>
            </a:extLst>
          </p:cNvPr>
          <p:cNvSpPr>
            <a:spLocks noGrp="1"/>
          </p:cNvSpPr>
          <p:nvPr>
            <p:ph idx="1"/>
          </p:nvPr>
        </p:nvSpPr>
        <p:spPr/>
        <p:txBody>
          <a:bodyPr vert="horz" lIns="121920" tIns="60960" rIns="121920" bIns="60960" rtlCol="0" anchor="t">
            <a:normAutofit/>
          </a:bodyPr>
          <a:lstStyle/>
          <a:p>
            <a:r>
              <a:rPr lang="en-US" sz="2667"/>
              <a:t>Output based on patterns observed in training</a:t>
            </a:r>
          </a:p>
          <a:p>
            <a:r>
              <a:rPr lang="en-US" sz="2667"/>
              <a:t>They do not </a:t>
            </a:r>
            <a:r>
              <a:rPr lang="en-US" sz="2667" u="sng"/>
              <a:t>understand</a:t>
            </a:r>
            <a:r>
              <a:rPr lang="en-US" sz="2667"/>
              <a:t> the content</a:t>
            </a:r>
            <a:endParaRPr lang="en-US"/>
          </a:p>
          <a:p>
            <a:endParaRPr lang="en-US"/>
          </a:p>
          <a:p>
            <a:endParaRPr lang="en-US"/>
          </a:p>
        </p:txBody>
      </p:sp>
      <p:pic>
        <p:nvPicPr>
          <p:cNvPr id="5" name="Picture 4" descr="A screenshot of a phone&#10;&#10;Description automatically generated">
            <a:extLst>
              <a:ext uri="{FF2B5EF4-FFF2-40B4-BE49-F238E27FC236}">
                <a16:creationId xmlns:a16="http://schemas.microsoft.com/office/drawing/2014/main" id="{6348E6AD-7706-897E-9A3F-329BA9A8BB57}"/>
              </a:ext>
            </a:extLst>
          </p:cNvPr>
          <p:cNvPicPr>
            <a:picLocks noChangeAspect="1"/>
          </p:cNvPicPr>
          <p:nvPr/>
        </p:nvPicPr>
        <p:blipFill>
          <a:blip r:embed="rId3"/>
          <a:stretch>
            <a:fillRect/>
          </a:stretch>
        </p:blipFill>
        <p:spPr>
          <a:xfrm>
            <a:off x="1291865" y="2861220"/>
            <a:ext cx="9608271" cy="3264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444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DC43-8AFE-2249-4E0B-536DBBBF59E1}"/>
              </a:ext>
            </a:extLst>
          </p:cNvPr>
          <p:cNvSpPr>
            <a:spLocks noGrp="1"/>
          </p:cNvSpPr>
          <p:nvPr>
            <p:ph type="title"/>
          </p:nvPr>
        </p:nvSpPr>
        <p:spPr/>
        <p:txBody>
          <a:bodyPr/>
          <a:lstStyle/>
          <a:p>
            <a:r>
              <a:rPr lang="en-US"/>
              <a:t>Considerations</a:t>
            </a:r>
          </a:p>
        </p:txBody>
      </p:sp>
      <p:sp>
        <p:nvSpPr>
          <p:cNvPr id="3" name="Text Placeholder 2">
            <a:extLst>
              <a:ext uri="{FF2B5EF4-FFF2-40B4-BE49-F238E27FC236}">
                <a16:creationId xmlns:a16="http://schemas.microsoft.com/office/drawing/2014/main" id="{188E27FC-84E5-BBD5-6EB4-9927FC574868}"/>
              </a:ext>
            </a:extLst>
          </p:cNvPr>
          <p:cNvSpPr>
            <a:spLocks noGrp="1"/>
          </p:cNvSpPr>
          <p:nvPr>
            <p:ph type="body" sz="quarter" idx="13"/>
          </p:nvPr>
        </p:nvSpPr>
        <p:spPr/>
        <p:txBody>
          <a:bodyPr vert="horz" lIns="91440" tIns="45720" rIns="91440" bIns="45720" rtlCol="0" anchor="t">
            <a:normAutofit fontScale="47500" lnSpcReduction="20000"/>
          </a:bodyPr>
          <a:lstStyle/>
          <a:p>
            <a:pPr marL="456565" indent="-456565"/>
            <a:r>
              <a:rPr lang="en-US" sz="5300"/>
              <a:t>Data Storage</a:t>
            </a:r>
            <a:endParaRPr lang="en-US"/>
          </a:p>
          <a:p>
            <a:pPr marL="989965" lvl="1" indent="-380365"/>
            <a:r>
              <a:rPr lang="en-US"/>
              <a:t>What happens to what is put into the chat?</a:t>
            </a:r>
          </a:p>
          <a:p>
            <a:pPr marL="456565" indent="-456565"/>
            <a:r>
              <a:rPr lang="en-US" sz="5300"/>
              <a:t>Model/AI Training</a:t>
            </a:r>
          </a:p>
          <a:p>
            <a:pPr marL="989965" lvl="1" indent="-380365"/>
            <a:r>
              <a:rPr lang="en-US"/>
              <a:t>Will my input be used to train or contribute to the AI model/company?</a:t>
            </a:r>
          </a:p>
          <a:p>
            <a:pPr marL="456565" indent="-456565"/>
            <a:r>
              <a:rPr lang="en-US" sz="5300"/>
              <a:t>Transparency</a:t>
            </a:r>
          </a:p>
          <a:p>
            <a:pPr marL="989965" lvl="1" indent="-380365"/>
            <a:r>
              <a:rPr lang="en-US"/>
              <a:t>What does the AI company tell me about their practices?</a:t>
            </a:r>
          </a:p>
          <a:p>
            <a:pPr marL="456565" indent="-456565"/>
            <a:r>
              <a:rPr lang="en-US" sz="5300"/>
              <a:t>Bias</a:t>
            </a:r>
          </a:p>
          <a:p>
            <a:pPr marL="989965" lvl="1" indent="-380365"/>
            <a:r>
              <a:rPr lang="en-US"/>
              <a:t>What biases may be reflected in the output from the AI?</a:t>
            </a:r>
          </a:p>
          <a:p>
            <a:pPr marL="1523365" lvl="2" indent="-304165">
              <a:buFont typeface="Arial" pitchFamily="2" charset="2"/>
              <a:buChar char="•"/>
            </a:pPr>
            <a:r>
              <a:rPr lang="en-US" sz="4250" dirty="0"/>
              <a:t>How is bias framing the output?</a:t>
            </a:r>
          </a:p>
          <a:p>
            <a:pPr marL="989965" lvl="1" indent="-380365"/>
            <a:endParaRPr lang="en-US"/>
          </a:p>
        </p:txBody>
      </p:sp>
      <p:sp>
        <p:nvSpPr>
          <p:cNvPr id="4" name="Slide Number Placeholder 3">
            <a:extLst>
              <a:ext uri="{FF2B5EF4-FFF2-40B4-BE49-F238E27FC236}">
                <a16:creationId xmlns:a16="http://schemas.microsoft.com/office/drawing/2014/main" id="{F374F476-9F0A-4E65-0E8C-7339B4836F02}"/>
              </a:ext>
            </a:extLst>
          </p:cNvPr>
          <p:cNvSpPr>
            <a:spLocks noGrp="1"/>
          </p:cNvSpPr>
          <p:nvPr>
            <p:ph type="sldNum" sz="quarter" idx="12"/>
          </p:nvPr>
        </p:nvSpPr>
        <p:spPr/>
        <p:txBody>
          <a:bodyPr/>
          <a:lstStyle/>
          <a:p>
            <a:fld id="{106E12CD-FCB1-464E-A775-0B83FDDACE03}" type="slidenum">
              <a:rPr lang="en-US" smtClean="0"/>
              <a:pPr/>
              <a:t>8</a:t>
            </a:fld>
            <a:endParaRPr lang="en-US"/>
          </a:p>
        </p:txBody>
      </p:sp>
    </p:spTree>
    <p:extLst>
      <p:ext uri="{BB962C8B-B14F-4D97-AF65-F5344CB8AC3E}">
        <p14:creationId xmlns:p14="http://schemas.microsoft.com/office/powerpoint/2010/main" val="25964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ACA3D3-3405-8342-BFE5-78AE2F0C413F}"/>
              </a:ext>
            </a:extLst>
          </p:cNvPr>
          <p:cNvSpPr txBox="1">
            <a:spLocks/>
          </p:cNvSpPr>
          <p:nvPr/>
        </p:nvSpPr>
        <p:spPr>
          <a:xfrm>
            <a:off x="203200" y="136524"/>
            <a:ext cx="11785600" cy="1524000"/>
          </a:xfrm>
          <a:prstGeom prst="rect">
            <a:avLst/>
          </a:prstGeom>
        </p:spPr>
        <p:txBody>
          <a:bodyPr/>
          <a:lstStyle>
            <a:lvl1pPr algn="l" defTabSz="457200" rtl="0" eaLnBrk="1" latinLnBrk="0" hangingPunct="1">
              <a:spcBef>
                <a:spcPct val="0"/>
              </a:spcBef>
              <a:buNone/>
              <a:defRPr sz="5400" kern="1200">
                <a:solidFill>
                  <a:srgbClr val="4E2A84"/>
                </a:solidFill>
                <a:latin typeface="Arial"/>
                <a:ea typeface="+mj-ea"/>
                <a:cs typeface="Arial"/>
              </a:defRPr>
            </a:lvl1pPr>
          </a:lstStyle>
          <a:p>
            <a:r>
              <a:rPr lang="en-US" sz="5867"/>
              <a:t>Large Language Models</a:t>
            </a:r>
          </a:p>
          <a:p>
            <a:r>
              <a:rPr lang="en-US" sz="1100"/>
              <a:t>Updated Oct 23</a:t>
            </a:r>
          </a:p>
        </p:txBody>
      </p:sp>
      <p:pic>
        <p:nvPicPr>
          <p:cNvPr id="8" name="Picture 7" descr="A close up of a logo&#10;&#10;Description automatically generated">
            <a:extLst>
              <a:ext uri="{FF2B5EF4-FFF2-40B4-BE49-F238E27FC236}">
                <a16:creationId xmlns:a16="http://schemas.microsoft.com/office/drawing/2014/main" id="{20B7C0EC-D574-7940-8413-34775601B73A}"/>
              </a:ext>
            </a:extLst>
          </p:cNvPr>
          <p:cNvPicPr>
            <a:picLocks noChangeAspect="1"/>
          </p:cNvPicPr>
          <p:nvPr/>
        </p:nvPicPr>
        <p:blipFill>
          <a:blip r:embed="rId3"/>
          <a:stretch>
            <a:fillRect/>
          </a:stretch>
        </p:blipFill>
        <p:spPr>
          <a:xfrm>
            <a:off x="9390458" y="2261258"/>
            <a:ext cx="1072693" cy="107269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4CDB970-2782-B549-A518-C3F31B8937EE}"/>
              </a:ext>
            </a:extLst>
          </p:cNvPr>
          <p:cNvPicPr>
            <a:picLocks noChangeAspect="1"/>
          </p:cNvPicPr>
          <p:nvPr/>
        </p:nvPicPr>
        <p:blipFill>
          <a:blip r:embed="rId4"/>
          <a:stretch>
            <a:fillRect/>
          </a:stretch>
        </p:blipFill>
        <p:spPr>
          <a:xfrm>
            <a:off x="7258187" y="3333951"/>
            <a:ext cx="945640" cy="945640"/>
          </a:xfrm>
          <a:prstGeom prst="rect">
            <a:avLst/>
          </a:prstGeom>
        </p:spPr>
      </p:pic>
      <p:pic>
        <p:nvPicPr>
          <p:cNvPr id="10" name="Picture 9" descr="A picture containing light&#10;&#10;Description automatically generated">
            <a:extLst>
              <a:ext uri="{FF2B5EF4-FFF2-40B4-BE49-F238E27FC236}">
                <a16:creationId xmlns:a16="http://schemas.microsoft.com/office/drawing/2014/main" id="{ED81A672-03F8-1244-B1B1-A818BC7296EB}"/>
              </a:ext>
            </a:extLst>
          </p:cNvPr>
          <p:cNvPicPr>
            <a:picLocks noChangeAspect="1"/>
          </p:cNvPicPr>
          <p:nvPr/>
        </p:nvPicPr>
        <p:blipFill>
          <a:blip r:embed="rId5"/>
          <a:stretch>
            <a:fillRect/>
          </a:stretch>
        </p:blipFill>
        <p:spPr>
          <a:xfrm>
            <a:off x="6588915" y="1390903"/>
            <a:ext cx="1072693" cy="1072693"/>
          </a:xfrm>
          <a:prstGeom prst="rect">
            <a:avLst/>
          </a:prstGeom>
        </p:spPr>
      </p:pic>
      <p:graphicFrame>
        <p:nvGraphicFramePr>
          <p:cNvPr id="5" name="Table 5">
            <a:extLst>
              <a:ext uri="{FF2B5EF4-FFF2-40B4-BE49-F238E27FC236}">
                <a16:creationId xmlns:a16="http://schemas.microsoft.com/office/drawing/2014/main" id="{E6758EC8-5E27-5B40-A9B9-878ABB658131}"/>
              </a:ext>
            </a:extLst>
          </p:cNvPr>
          <p:cNvGraphicFramePr>
            <a:graphicFrameLocks noGrp="1"/>
          </p:cNvGraphicFramePr>
          <p:nvPr>
            <p:extLst>
              <p:ext uri="{D42A27DB-BD31-4B8C-83A1-F6EECF244321}">
                <p14:modId xmlns:p14="http://schemas.microsoft.com/office/powerpoint/2010/main" val="2658491267"/>
              </p:ext>
            </p:extLst>
          </p:nvPr>
        </p:nvGraphicFramePr>
        <p:xfrm>
          <a:off x="346765" y="1323725"/>
          <a:ext cx="11520608" cy="5118874"/>
        </p:xfrm>
        <a:graphic>
          <a:graphicData uri="http://schemas.openxmlformats.org/drawingml/2006/table">
            <a:tbl>
              <a:tblPr firstRow="1" bandRow="1">
                <a:tableStyleId>{5C22544A-7EE6-4342-B048-85BDC9FD1C3A}</a:tableStyleId>
              </a:tblPr>
              <a:tblGrid>
                <a:gridCol w="3176334">
                  <a:extLst>
                    <a:ext uri="{9D8B030D-6E8A-4147-A177-3AD203B41FA5}">
                      <a16:colId xmlns:a16="http://schemas.microsoft.com/office/drawing/2014/main" val="565934462"/>
                    </a:ext>
                  </a:extLst>
                </a:gridCol>
                <a:gridCol w="2705158">
                  <a:extLst>
                    <a:ext uri="{9D8B030D-6E8A-4147-A177-3AD203B41FA5}">
                      <a16:colId xmlns:a16="http://schemas.microsoft.com/office/drawing/2014/main" val="147548871"/>
                    </a:ext>
                  </a:extLst>
                </a:gridCol>
                <a:gridCol w="1169946">
                  <a:extLst>
                    <a:ext uri="{9D8B030D-6E8A-4147-A177-3AD203B41FA5}">
                      <a16:colId xmlns:a16="http://schemas.microsoft.com/office/drawing/2014/main" val="2812141608"/>
                    </a:ext>
                  </a:extLst>
                </a:gridCol>
                <a:gridCol w="1274113">
                  <a:extLst>
                    <a:ext uri="{9D8B030D-6E8A-4147-A177-3AD203B41FA5}">
                      <a16:colId xmlns:a16="http://schemas.microsoft.com/office/drawing/2014/main" val="170850987"/>
                    </a:ext>
                  </a:extLst>
                </a:gridCol>
                <a:gridCol w="1542348">
                  <a:extLst>
                    <a:ext uri="{9D8B030D-6E8A-4147-A177-3AD203B41FA5}">
                      <a16:colId xmlns:a16="http://schemas.microsoft.com/office/drawing/2014/main" val="3636878864"/>
                    </a:ext>
                  </a:extLst>
                </a:gridCol>
                <a:gridCol w="1652709">
                  <a:extLst>
                    <a:ext uri="{9D8B030D-6E8A-4147-A177-3AD203B41FA5}">
                      <a16:colId xmlns:a16="http://schemas.microsoft.com/office/drawing/2014/main" val="482608438"/>
                    </a:ext>
                  </a:extLst>
                </a:gridCol>
              </a:tblGrid>
              <a:tr h="1072384">
                <a:tc>
                  <a:txBody>
                    <a:bodyPr/>
                    <a:lstStyle/>
                    <a:p>
                      <a:pPr algn="ctr"/>
                      <a:r>
                        <a:rPr lang="en-US" sz="2100">
                          <a:latin typeface="Arial"/>
                          <a:cs typeface="Arial"/>
                        </a:rPr>
                        <a:t>Tool</a:t>
                      </a:r>
                    </a:p>
                  </a:txBody>
                  <a:tcPr marL="121920" marR="121920" marT="60960" marB="60960" anchor="ctr">
                    <a:solidFill>
                      <a:srgbClr val="4E2A8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a:latin typeface="Arial"/>
                          <a:cs typeface="Arial"/>
                        </a:rPr>
                        <a:t>Company</a:t>
                      </a:r>
                    </a:p>
                  </a:txBody>
                  <a:tcPr marL="121920" marR="121920" marT="60960" marB="60960" anchor="ctr">
                    <a:solidFill>
                      <a:srgbClr val="4E2A84"/>
                    </a:solidFill>
                  </a:tcPr>
                </a:tc>
                <a:tc>
                  <a:txBody>
                    <a:bodyPr/>
                    <a:lstStyle/>
                    <a:p>
                      <a:pPr algn="ctr"/>
                      <a:r>
                        <a:rPr lang="en-US" sz="2100">
                          <a:latin typeface="Arial"/>
                          <a:cs typeface="Arial"/>
                        </a:rPr>
                        <a:t>See Images</a:t>
                      </a:r>
                      <a:endParaRPr lang="en-US" sz="2100" dirty="0">
                        <a:latin typeface="Arial"/>
                        <a:cs typeface="Arial"/>
                      </a:endParaRPr>
                    </a:p>
                  </a:txBody>
                  <a:tcPr marL="121920" marR="121920" marT="60960" marB="60960" anchor="ctr">
                    <a:solidFill>
                      <a:srgbClr val="4E2A84"/>
                    </a:solidFill>
                  </a:tcPr>
                </a:tc>
                <a:tc>
                  <a:txBody>
                    <a:bodyPr/>
                    <a:lstStyle/>
                    <a:p>
                      <a:pPr algn="ctr"/>
                      <a:r>
                        <a:rPr lang="en-US" sz="2100">
                          <a:latin typeface="Arial"/>
                          <a:cs typeface="Arial"/>
                        </a:rPr>
                        <a:t>Reads Files</a:t>
                      </a:r>
                      <a:endParaRPr lang="en-US" sz="2100" dirty="0">
                        <a:latin typeface="Arial"/>
                        <a:cs typeface="Arial"/>
                      </a:endParaRPr>
                    </a:p>
                  </a:txBody>
                  <a:tcPr marL="121920" marR="121920" marT="60960" marB="60960" anchor="ctr">
                    <a:solidFill>
                      <a:srgbClr val="4E2A84"/>
                    </a:solidFill>
                  </a:tcPr>
                </a:tc>
                <a:tc>
                  <a:txBody>
                    <a:bodyPr/>
                    <a:lstStyle/>
                    <a:p>
                      <a:pPr algn="ctr"/>
                      <a:r>
                        <a:rPr lang="en-US" sz="2100">
                          <a:latin typeface="Arial"/>
                          <a:cs typeface="Arial"/>
                        </a:rPr>
                        <a:t>Connect to Web</a:t>
                      </a:r>
                      <a:endParaRPr lang="en-US" sz="2100" dirty="0">
                        <a:latin typeface="Arial"/>
                        <a:cs typeface="Arial"/>
                      </a:endParaRPr>
                    </a:p>
                  </a:txBody>
                  <a:tcPr marL="121920" marR="121920" marT="60960" marB="60960" anchor="ctr">
                    <a:solidFill>
                      <a:srgbClr val="4E2A84"/>
                    </a:solidFill>
                  </a:tcPr>
                </a:tc>
                <a:tc>
                  <a:txBody>
                    <a:bodyPr/>
                    <a:lstStyle/>
                    <a:p>
                      <a:pPr algn="ctr"/>
                      <a:r>
                        <a:rPr lang="en-US" sz="2100">
                          <a:latin typeface="Arial"/>
                          <a:cs typeface="Arial"/>
                        </a:rPr>
                        <a:t>Data Cutoff</a:t>
                      </a:r>
                      <a:endParaRPr lang="en-US" sz="2100" dirty="0">
                        <a:latin typeface="Arial"/>
                        <a:cs typeface="Arial"/>
                      </a:endParaRPr>
                    </a:p>
                  </a:txBody>
                  <a:tcPr marL="121920" marR="121920" marT="60960" marB="60960" anchor="ctr">
                    <a:solidFill>
                      <a:srgbClr val="4E2A84"/>
                    </a:solidFill>
                  </a:tcPr>
                </a:tc>
                <a:extLst>
                  <a:ext uri="{0D108BD9-81ED-4DB2-BD59-A6C34878D82A}">
                    <a16:rowId xmlns:a16="http://schemas.microsoft.com/office/drawing/2014/main" val="2804243352"/>
                  </a:ext>
                </a:extLst>
              </a:tr>
              <a:tr h="494947">
                <a:tc>
                  <a:txBody>
                    <a:bodyPr/>
                    <a:lstStyle/>
                    <a:p>
                      <a:r>
                        <a:rPr lang="en-US" sz="2400" cap="none" spc="0">
                          <a:solidFill>
                            <a:schemeClr val="tx1"/>
                          </a:solidFill>
                          <a:latin typeface="Arial"/>
                          <a:cs typeface="Arial"/>
                        </a:rPr>
                        <a:t>ChatGPT (3.5)</a:t>
                      </a:r>
                    </a:p>
                  </a:txBody>
                  <a:tcPr marL="89813" marR="69087" marT="69087" marB="69087">
                    <a:solidFill>
                      <a:srgbClr val="B6ACD1"/>
                    </a:solidFill>
                  </a:tcPr>
                </a:tc>
                <a:tc>
                  <a:txBody>
                    <a:bodyPr/>
                    <a:lstStyle/>
                    <a:p>
                      <a:r>
                        <a:rPr lang="en-US" sz="2400" cap="none" spc="0">
                          <a:solidFill>
                            <a:schemeClr val="tx1"/>
                          </a:solidFill>
                          <a:latin typeface="Arial"/>
                          <a:cs typeface="Arial"/>
                        </a:rPr>
                        <a:t>OpenAI </a:t>
                      </a:r>
                      <a:endParaRPr lang="en-US" sz="2400" cap="none" spc="0">
                        <a:solidFill>
                          <a:schemeClr val="tx1"/>
                        </a:solidFill>
                        <a:latin typeface="Arial" panose="020B0604020202020204" pitchFamily="34" charset="0"/>
                        <a:cs typeface="Arial" panose="020B0604020202020204" pitchFamily="34" charset="0"/>
                      </a:endParaRPr>
                    </a:p>
                  </a:txBody>
                  <a:tcPr marL="89813" marR="69087" marT="69087" marB="69087">
                    <a:solidFill>
                      <a:srgbClr val="B6ACD1"/>
                    </a:solidFill>
                  </a:tcPr>
                </a:tc>
                <a:tc>
                  <a:txBody>
                    <a:bodyPr/>
                    <a:lstStyle/>
                    <a:p>
                      <a:pPr algn="ctr"/>
                      <a:r>
                        <a:rPr lang="en-US" sz="2400" cap="none" spc="0">
                          <a:solidFill>
                            <a:schemeClr val="tx1"/>
                          </a:solidFill>
                          <a:latin typeface="Arial"/>
                          <a:cs typeface="Arial"/>
                        </a:rPr>
                        <a:t>x</a:t>
                      </a:r>
                    </a:p>
                  </a:txBody>
                  <a:tcPr marL="89813" marR="69087" marT="69087" marB="69087">
                    <a:solidFill>
                      <a:srgbClr val="B6ACD1"/>
                    </a:solidFill>
                  </a:tcPr>
                </a:tc>
                <a:tc>
                  <a:txBody>
                    <a:bodyPr/>
                    <a:lstStyle/>
                    <a:p>
                      <a:pPr algn="ctr"/>
                      <a:r>
                        <a:rPr lang="en-US" sz="2400" cap="none" spc="0">
                          <a:solidFill>
                            <a:schemeClr val="tx1"/>
                          </a:solidFill>
                          <a:latin typeface="Arial"/>
                          <a:cs typeface="Arial"/>
                        </a:rPr>
                        <a:t>x</a:t>
                      </a:r>
                    </a:p>
                  </a:txBody>
                  <a:tcPr marL="89813" marR="69087" marT="69087" marB="69087">
                    <a:solidFill>
                      <a:srgbClr val="B6ACD1"/>
                    </a:solidFill>
                  </a:tcPr>
                </a:tc>
                <a:tc>
                  <a:txBody>
                    <a:bodyPr/>
                    <a:lstStyle/>
                    <a:p>
                      <a:pPr algn="ctr"/>
                      <a:r>
                        <a:rPr lang="en-US" sz="2400" cap="none" spc="0">
                          <a:solidFill>
                            <a:schemeClr val="tx1"/>
                          </a:solidFill>
                          <a:latin typeface="Arial"/>
                          <a:cs typeface="Arial"/>
                        </a:rPr>
                        <a:t>No</a:t>
                      </a:r>
                    </a:p>
                  </a:txBody>
                  <a:tcPr marL="89813" marR="69087" marT="69087" marB="69087">
                    <a:solidFill>
                      <a:srgbClr val="B6ACD1"/>
                    </a:solidFill>
                  </a:tcPr>
                </a:tc>
                <a:tc>
                  <a:txBody>
                    <a:bodyPr/>
                    <a:lstStyle/>
                    <a:p>
                      <a:pPr algn="ctr"/>
                      <a:r>
                        <a:rPr lang="en-US" sz="2400" cap="none" spc="0">
                          <a:solidFill>
                            <a:schemeClr val="tx1"/>
                          </a:solidFill>
                          <a:latin typeface="Arial"/>
                          <a:cs typeface="Arial"/>
                        </a:rPr>
                        <a:t>Sept 21</a:t>
                      </a:r>
                    </a:p>
                  </a:txBody>
                  <a:tcPr marL="89813" marR="69087" marT="69087" marB="69087">
                    <a:solidFill>
                      <a:srgbClr val="B6ACD1"/>
                    </a:solidFill>
                  </a:tcPr>
                </a:tc>
                <a:extLst>
                  <a:ext uri="{0D108BD9-81ED-4DB2-BD59-A6C34878D82A}">
                    <a16:rowId xmlns:a16="http://schemas.microsoft.com/office/drawing/2014/main" val="82491011"/>
                  </a:ext>
                </a:extLst>
              </a:tr>
              <a:tr h="494947">
                <a:tc>
                  <a:txBody>
                    <a:bodyPr/>
                    <a:lstStyle/>
                    <a:p>
                      <a:r>
                        <a:rPr lang="en-US" sz="2400" cap="none" spc="0">
                          <a:solidFill>
                            <a:schemeClr val="tx1"/>
                          </a:solidFill>
                          <a:latin typeface="Arial"/>
                          <a:cs typeface="Arial"/>
                        </a:rPr>
                        <a:t>GPT-4 (Not Free)</a:t>
                      </a:r>
                    </a:p>
                  </a:txBody>
                  <a:tcPr marL="89813" marR="69087" marT="69087" marB="69087">
                    <a:solidFill>
                      <a:srgbClr val="D8D6D6"/>
                    </a:solidFill>
                  </a:tcPr>
                </a:tc>
                <a:tc>
                  <a:txBody>
                    <a:bodyPr/>
                    <a:lstStyle/>
                    <a:p>
                      <a:r>
                        <a:rPr lang="en-US" sz="2400" cap="none" spc="0">
                          <a:solidFill>
                            <a:schemeClr val="tx1"/>
                          </a:solidFill>
                          <a:latin typeface="Arial"/>
                          <a:cs typeface="Arial"/>
                        </a:rPr>
                        <a:t>OpenAI</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endParaRPr lang="en-US" sz="2400" cap="none" spc="0" dirty="0">
                        <a:solidFill>
                          <a:schemeClr val="tx1"/>
                        </a:solidFill>
                        <a:latin typeface="Arial"/>
                        <a:cs typeface="Arial"/>
                      </a:endParaRP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endParaRPr lang="en-US" sz="2400" cap="none" spc="0" dirty="0">
                        <a:solidFill>
                          <a:schemeClr val="tx1"/>
                        </a:solidFill>
                        <a:latin typeface="Arial"/>
                        <a:cs typeface="Arial"/>
                      </a:endParaRPr>
                    </a:p>
                  </a:txBody>
                  <a:tcPr marL="89813" marR="69087" marT="69087" marB="69087">
                    <a:solidFill>
                      <a:srgbClr val="D8D6D6"/>
                    </a:solidFill>
                  </a:tcPr>
                </a:tc>
                <a:tc>
                  <a:txBody>
                    <a:bodyPr/>
                    <a:lstStyle/>
                    <a:p>
                      <a:pPr algn="ctr"/>
                      <a:r>
                        <a:rPr lang="en-US" sz="2400" cap="none" spc="0">
                          <a:solidFill>
                            <a:schemeClr val="tx1"/>
                          </a:solidFill>
                          <a:latin typeface="Arial"/>
                          <a:cs typeface="Arial"/>
                        </a:rPr>
                        <a:t>No</a:t>
                      </a:r>
                    </a:p>
                  </a:txBody>
                  <a:tcPr marL="89813" marR="69087" marT="69087" marB="69087">
                    <a:solidFill>
                      <a:srgbClr val="D8D6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none" spc="0">
                          <a:solidFill>
                            <a:schemeClr val="tx1"/>
                          </a:solidFill>
                          <a:latin typeface="Arial"/>
                          <a:cs typeface="Arial"/>
                        </a:rPr>
                        <a:t>Sept 21</a:t>
                      </a:r>
                    </a:p>
                  </a:txBody>
                  <a:tcPr marL="89813" marR="69087" marT="69087" marB="69087">
                    <a:solidFill>
                      <a:srgbClr val="D8D6D6"/>
                    </a:solidFill>
                  </a:tcPr>
                </a:tc>
                <a:extLst>
                  <a:ext uri="{0D108BD9-81ED-4DB2-BD59-A6C34878D82A}">
                    <a16:rowId xmlns:a16="http://schemas.microsoft.com/office/drawing/2014/main" val="424912063"/>
                  </a:ext>
                </a:extLst>
              </a:tr>
              <a:tr h="866156">
                <a:tc>
                  <a:txBody>
                    <a:bodyPr/>
                    <a:lstStyle/>
                    <a:p>
                      <a:r>
                        <a:rPr lang="en-US" sz="2400" cap="none" spc="0">
                          <a:solidFill>
                            <a:schemeClr val="tx1"/>
                          </a:solidFill>
                          <a:latin typeface="Arial"/>
                          <a:cs typeface="Arial"/>
                        </a:rPr>
                        <a:t>ChatGPT Code Interpreter /Plugins</a:t>
                      </a:r>
                    </a:p>
                  </a:txBody>
                  <a:tcPr marL="89813" marR="69087" marT="69087" marB="69087">
                    <a:solidFill>
                      <a:srgbClr val="B6ACD1"/>
                    </a:solidFill>
                  </a:tcPr>
                </a:tc>
                <a:tc>
                  <a:txBody>
                    <a:bodyPr/>
                    <a:lstStyle/>
                    <a:p>
                      <a:r>
                        <a:rPr lang="en-US" sz="2400" cap="none" spc="0">
                          <a:solidFill>
                            <a:schemeClr val="tx1"/>
                          </a:solidFill>
                          <a:latin typeface="Arial"/>
                          <a:cs typeface="Arial"/>
                        </a:rPr>
                        <a:t>OpenAI</a:t>
                      </a:r>
                    </a:p>
                  </a:txBody>
                  <a:tcPr marL="89813" marR="69087" marT="69087" marB="69087">
                    <a:solidFill>
                      <a:srgbClr val="B6ACD1"/>
                    </a:solidFill>
                  </a:tcPr>
                </a:tc>
                <a:tc>
                  <a:txBody>
                    <a:bodyPr/>
                    <a:lstStyle/>
                    <a:p>
                      <a:pPr algn="ctr"/>
                      <a:r>
                        <a:rPr lang="en-US" sz="2400" cap="none" spc="0">
                          <a:solidFill>
                            <a:schemeClr val="tx1"/>
                          </a:solidFill>
                          <a:latin typeface="Arial"/>
                          <a:cs typeface="Arial"/>
                        </a:rPr>
                        <a:t>x</a:t>
                      </a:r>
                    </a:p>
                  </a:txBody>
                  <a:tcPr marL="89813" marR="69087" marT="69087" marB="69087">
                    <a:solidFill>
                      <a:srgbClr val="B6ACD1"/>
                    </a:solidFill>
                  </a:tcPr>
                </a:tc>
                <a:tc>
                  <a:txBody>
                    <a:bodyPr/>
                    <a:lstStyle/>
                    <a:p>
                      <a:pPr algn="ctr"/>
                      <a:r>
                        <a:rPr lang="en-US" sz="2400" cap="none" spc="0">
                          <a:solidFill>
                            <a:schemeClr val="tx1"/>
                          </a:solidFill>
                          <a:latin typeface="Arial"/>
                          <a:cs typeface="Arial"/>
                        </a:rPr>
                        <a:t>Yes</a:t>
                      </a:r>
                    </a:p>
                  </a:txBody>
                  <a:tcPr marL="89813" marR="69087" marT="69087" marB="69087">
                    <a:solidFill>
                      <a:srgbClr val="B6ACD1"/>
                    </a:solidFill>
                  </a:tcPr>
                </a:tc>
                <a:tc>
                  <a:txBody>
                    <a:bodyPr/>
                    <a:lstStyle/>
                    <a:p>
                      <a:pPr algn="ctr"/>
                      <a:r>
                        <a:rPr lang="en-US" sz="2400" cap="none" spc="0">
                          <a:solidFill>
                            <a:schemeClr val="tx1"/>
                          </a:solidFill>
                          <a:latin typeface="Arial"/>
                          <a:cs typeface="Arial"/>
                        </a:rPr>
                        <a:t>Limited</a:t>
                      </a:r>
                    </a:p>
                  </a:txBody>
                  <a:tcPr marL="89813" marR="69087" marT="69087" marB="69087">
                    <a:solidFill>
                      <a:srgbClr val="B6ACD1"/>
                    </a:solidFill>
                  </a:tcPr>
                </a:tc>
                <a:tc>
                  <a:txBody>
                    <a:bodyPr/>
                    <a:lstStyle/>
                    <a:p>
                      <a:pPr algn="ctr"/>
                      <a:r>
                        <a:rPr lang="en-US" sz="2400" cap="none" spc="0">
                          <a:solidFill>
                            <a:schemeClr val="tx1"/>
                          </a:solidFill>
                          <a:latin typeface="Arial"/>
                          <a:cs typeface="Arial"/>
                        </a:rPr>
                        <a:t>~ Sept 21</a:t>
                      </a:r>
                    </a:p>
                  </a:txBody>
                  <a:tcPr marL="89813" marR="69087" marT="69087" marB="69087">
                    <a:solidFill>
                      <a:srgbClr val="B6ACD1"/>
                    </a:solidFill>
                  </a:tcPr>
                </a:tc>
                <a:extLst>
                  <a:ext uri="{0D108BD9-81ED-4DB2-BD59-A6C34878D82A}">
                    <a16:rowId xmlns:a16="http://schemas.microsoft.com/office/drawing/2014/main" val="3242132724"/>
                  </a:ext>
                </a:extLst>
              </a:tr>
              <a:tr h="659929">
                <a:tc>
                  <a:txBody>
                    <a:bodyPr/>
                    <a:lstStyle/>
                    <a:p>
                      <a:r>
                        <a:rPr lang="en-US" sz="2400" cap="none" spc="0">
                          <a:solidFill>
                            <a:schemeClr val="tx1"/>
                          </a:solidFill>
                          <a:latin typeface="Arial"/>
                          <a:cs typeface="Arial"/>
                        </a:rPr>
                        <a:t>Bard</a:t>
                      </a:r>
                    </a:p>
                  </a:txBody>
                  <a:tcPr marL="89813" marR="69087" marT="69087" marB="69087">
                    <a:solidFill>
                      <a:srgbClr val="D8D6D6"/>
                    </a:solidFill>
                  </a:tcPr>
                </a:tc>
                <a:tc>
                  <a:txBody>
                    <a:bodyPr/>
                    <a:lstStyle/>
                    <a:p>
                      <a:r>
                        <a:rPr lang="en-US" sz="2400" cap="none" spc="0">
                          <a:solidFill>
                            <a:schemeClr val="tx1"/>
                          </a:solidFill>
                          <a:latin typeface="Arial"/>
                          <a:cs typeface="Arial"/>
                        </a:rPr>
                        <a:t>Google</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x</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p>
                  </a:txBody>
                  <a:tcPr marL="89813" marR="69087" marT="69087" marB="69087">
                    <a:solidFill>
                      <a:srgbClr val="D8D6D6"/>
                    </a:solidFill>
                  </a:tcPr>
                </a:tc>
                <a:tc>
                  <a:txBody>
                    <a:bodyPr/>
                    <a:lstStyle/>
                    <a:p>
                      <a:pPr algn="ctr"/>
                      <a:endParaRPr lang="en-US" sz="2400" cap="none" spc="0">
                        <a:solidFill>
                          <a:schemeClr val="tx1"/>
                        </a:solidFill>
                        <a:latin typeface="Arial" panose="020B0604020202020204" pitchFamily="34" charset="0"/>
                        <a:cs typeface="Arial" panose="020B0604020202020204" pitchFamily="34" charset="0"/>
                      </a:endParaRPr>
                    </a:p>
                  </a:txBody>
                  <a:tcPr marL="89813" marR="69087" marT="69087" marB="69087">
                    <a:solidFill>
                      <a:srgbClr val="D8D6D6"/>
                    </a:solidFill>
                  </a:tcPr>
                </a:tc>
                <a:extLst>
                  <a:ext uri="{0D108BD9-81ED-4DB2-BD59-A6C34878D82A}">
                    <a16:rowId xmlns:a16="http://schemas.microsoft.com/office/drawing/2014/main" val="2947173917"/>
                  </a:ext>
                </a:extLst>
              </a:tr>
              <a:tr h="639305">
                <a:tc>
                  <a:txBody>
                    <a:bodyPr/>
                    <a:lstStyle/>
                    <a:p>
                      <a:r>
                        <a:rPr lang="en-US" sz="2400" cap="none" spc="0">
                          <a:solidFill>
                            <a:schemeClr val="tx1"/>
                          </a:solidFill>
                          <a:latin typeface="Arial"/>
                          <a:cs typeface="Arial"/>
                        </a:rPr>
                        <a:t>Claude 2</a:t>
                      </a:r>
                    </a:p>
                  </a:txBody>
                  <a:tcPr marL="89813" marR="69087" marT="69087" marB="69087">
                    <a:solidFill>
                      <a:srgbClr val="D8D6D6"/>
                    </a:solidFill>
                  </a:tcPr>
                </a:tc>
                <a:tc>
                  <a:txBody>
                    <a:bodyPr/>
                    <a:lstStyle/>
                    <a:p>
                      <a:r>
                        <a:rPr lang="en-US" sz="2400" cap="none" spc="0">
                          <a:solidFill>
                            <a:schemeClr val="tx1"/>
                          </a:solidFill>
                          <a:latin typeface="Arial"/>
                          <a:cs typeface="Arial"/>
                        </a:rPr>
                        <a:t>Anthropic</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x</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No</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Dec 22</a:t>
                      </a:r>
                    </a:p>
                  </a:txBody>
                  <a:tcPr marL="89813" marR="69087" marT="69087" marB="69087">
                    <a:solidFill>
                      <a:srgbClr val="D8D6D6"/>
                    </a:solidFill>
                  </a:tcPr>
                </a:tc>
                <a:extLst>
                  <a:ext uri="{0D108BD9-81ED-4DB2-BD59-A6C34878D82A}">
                    <a16:rowId xmlns:a16="http://schemas.microsoft.com/office/drawing/2014/main" val="3673814794"/>
                  </a:ext>
                </a:extLst>
              </a:tr>
              <a:tr h="866156">
                <a:tc>
                  <a:txBody>
                    <a:bodyPr/>
                    <a:lstStyle/>
                    <a:p>
                      <a:r>
                        <a:rPr lang="en-US" sz="2400" cap="none" spc="0">
                          <a:solidFill>
                            <a:schemeClr val="tx1"/>
                          </a:solidFill>
                          <a:latin typeface="Arial"/>
                          <a:cs typeface="Arial"/>
                        </a:rPr>
                        <a:t>Bing</a:t>
                      </a:r>
                    </a:p>
                  </a:txBody>
                  <a:tcPr marL="89813" marR="69087" marT="69087" marB="69087">
                    <a:solidFill>
                      <a:srgbClr val="D8D6D6"/>
                    </a:solidFill>
                  </a:tcPr>
                </a:tc>
                <a:tc>
                  <a:txBody>
                    <a:bodyPr/>
                    <a:lstStyle/>
                    <a:p>
                      <a:r>
                        <a:rPr lang="en-US" sz="2400" cap="none" spc="0">
                          <a:solidFill>
                            <a:schemeClr val="tx1"/>
                          </a:solidFill>
                          <a:latin typeface="Arial"/>
                          <a:cs typeface="Arial"/>
                        </a:rPr>
                        <a:t>Microsoft/</a:t>
                      </a:r>
                      <a:br>
                        <a:rPr lang="en-US" sz="2400" cap="none" spc="0">
                          <a:solidFill>
                            <a:srgbClr val="000000"/>
                          </a:solidFill>
                          <a:latin typeface="Arial"/>
                          <a:cs typeface="Arial"/>
                        </a:rPr>
                      </a:br>
                      <a:r>
                        <a:rPr lang="en-US" sz="2400" cap="none" spc="0">
                          <a:solidFill>
                            <a:schemeClr val="tx1"/>
                          </a:solidFill>
                          <a:latin typeface="Arial"/>
                          <a:cs typeface="Arial"/>
                        </a:rPr>
                        <a:t>OpenAI</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p>
                  </a:txBody>
                  <a:tcPr marL="89813" marR="69087" marT="69087" marB="69087">
                    <a:solidFill>
                      <a:srgbClr val="D8D6D6"/>
                    </a:solidFill>
                  </a:tcPr>
                </a:tc>
                <a:tc>
                  <a:txBody>
                    <a:bodyPr/>
                    <a:lstStyle/>
                    <a:p>
                      <a:pPr algn="ctr"/>
                      <a:r>
                        <a:rPr lang="en-US" sz="2400" cap="none" spc="0">
                          <a:solidFill>
                            <a:schemeClr val="tx1"/>
                          </a:solidFill>
                          <a:latin typeface="Arial"/>
                          <a:cs typeface="Arial"/>
                        </a:rPr>
                        <a:t>Yes</a:t>
                      </a:r>
                    </a:p>
                  </a:txBody>
                  <a:tcPr marL="89813" marR="69087" marT="69087" marB="69087">
                    <a:solidFill>
                      <a:srgbClr val="D8D6D6"/>
                    </a:solidFill>
                  </a:tcPr>
                </a:tc>
                <a:tc>
                  <a:txBody>
                    <a:bodyPr/>
                    <a:lstStyle/>
                    <a:p>
                      <a:pPr algn="ctr"/>
                      <a:endParaRPr lang="en-US" sz="2400" cap="none" spc="0">
                        <a:solidFill>
                          <a:schemeClr val="tx1"/>
                        </a:solidFill>
                        <a:latin typeface="Arial" panose="020B0604020202020204" pitchFamily="34" charset="0"/>
                        <a:cs typeface="Arial" panose="020B0604020202020204" pitchFamily="34" charset="0"/>
                      </a:endParaRPr>
                    </a:p>
                  </a:txBody>
                  <a:tcPr marL="89813" marR="69087" marT="69087" marB="69087">
                    <a:solidFill>
                      <a:srgbClr val="D8D6D6"/>
                    </a:solidFill>
                  </a:tcPr>
                </a:tc>
                <a:extLst>
                  <a:ext uri="{0D108BD9-81ED-4DB2-BD59-A6C34878D82A}">
                    <a16:rowId xmlns:a16="http://schemas.microsoft.com/office/drawing/2014/main" val="3829220652"/>
                  </a:ext>
                </a:extLst>
              </a:tr>
            </a:tbl>
          </a:graphicData>
        </a:graphic>
      </p:graphicFrame>
      <p:sp>
        <p:nvSpPr>
          <p:cNvPr id="11" name="Slide Number Placeholder 5">
            <a:extLst>
              <a:ext uri="{FF2B5EF4-FFF2-40B4-BE49-F238E27FC236}">
                <a16:creationId xmlns:a16="http://schemas.microsoft.com/office/drawing/2014/main" id="{26418EEA-5E3F-134E-A799-EB357F8E906A}"/>
              </a:ext>
            </a:extLst>
          </p:cNvPr>
          <p:cNvSpPr>
            <a:spLocks noGrp="1"/>
          </p:cNvSpPr>
          <p:nvPr>
            <p:ph type="sldNum" sz="quarter" idx="12"/>
          </p:nvPr>
        </p:nvSpPr>
        <p:spPr>
          <a:xfrm>
            <a:off x="9249664" y="6445696"/>
            <a:ext cx="2844800" cy="365125"/>
          </a:xfrm>
        </p:spPr>
        <p:txBody>
          <a:bodyPr/>
          <a:lstStyle>
            <a:lvl1pPr>
              <a:defRPr>
                <a:latin typeface="Arial"/>
              </a:defRPr>
            </a:lvl1pPr>
          </a:lstStyle>
          <a:p>
            <a:fld id="{106E12CD-FCB1-464E-A775-0B83FDDACE03}" type="slidenum">
              <a:rPr lang="en-US" smtClean="0"/>
              <a:pPr/>
              <a:t>9</a:t>
            </a:fld>
            <a:endParaRPr lang="en-US"/>
          </a:p>
        </p:txBody>
      </p:sp>
    </p:spTree>
    <p:extLst>
      <p:ext uri="{BB962C8B-B14F-4D97-AF65-F5344CB8AC3E}">
        <p14:creationId xmlns:p14="http://schemas.microsoft.com/office/powerpoint/2010/main" val="423397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23ED664B900D49AFEB9B4F03E872C4" ma:contentTypeVersion="18" ma:contentTypeDescription="Create a new document." ma:contentTypeScope="" ma:versionID="08e8b47892da161fe3a8ca3bc94eb35a">
  <xsd:schema xmlns:xsd="http://www.w3.org/2001/XMLSchema" xmlns:xs="http://www.w3.org/2001/XMLSchema" xmlns:p="http://schemas.microsoft.com/office/2006/metadata/properties" xmlns:ns2="b2fcbffa-9e5d-4683-b7ab-a01fac8610a8" xmlns:ns3="03249675-f0c3-4bea-947f-dc555e66d622" xmlns:ns4="efce84db-8738-4c7b-9bdc-65b9500871f6" targetNamespace="http://schemas.microsoft.com/office/2006/metadata/properties" ma:root="true" ma:fieldsID="5329a6c74b5087a035906276e633b4c0" ns2:_="" ns3:_="" ns4:_="">
    <xsd:import namespace="b2fcbffa-9e5d-4683-b7ab-a01fac8610a8"/>
    <xsd:import namespace="03249675-f0c3-4bea-947f-dc555e66d622"/>
    <xsd:import namespace="efce84db-8738-4c7b-9bdc-65b9500871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ink"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cbffa-9e5d-4683-b7ab-a01fac861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49675-f0c3-4bea-947f-dc555e66d62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ce84db-8738-4c7b-9bdc-65b9500871f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a043167-8dcb-4f07-a5c2-8ebb2a76046a}" ma:internalName="TaxCatchAll" ma:showField="CatchAllData" ma:web="03249675-f0c3-4bea-947f-dc555e66d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fcbffa-9e5d-4683-b7ab-a01fac8610a8">
      <Terms xmlns="http://schemas.microsoft.com/office/infopath/2007/PartnerControls"/>
    </lcf76f155ced4ddcb4097134ff3c332f>
    <TaxCatchAll xmlns="efce84db-8738-4c7b-9bdc-65b9500871f6" xsi:nil="true"/>
    <link xmlns="b2fcbffa-9e5d-4683-b7ab-a01fac8610a8">
      <Url xsi:nil="true"/>
      <Description xsi:nil="true"/>
    </link>
  </documentManagement>
</p:properties>
</file>

<file path=customXml/itemProps1.xml><?xml version="1.0" encoding="utf-8"?>
<ds:datastoreItem xmlns:ds="http://schemas.openxmlformats.org/officeDocument/2006/customXml" ds:itemID="{3F8C306B-2F8A-456F-BBEB-2B7C33948A79}">
  <ds:schemaRefs>
    <ds:schemaRef ds:uri="http://schemas.microsoft.com/sharepoint/v3/contenttype/forms"/>
  </ds:schemaRefs>
</ds:datastoreItem>
</file>

<file path=customXml/itemProps2.xml><?xml version="1.0" encoding="utf-8"?>
<ds:datastoreItem xmlns:ds="http://schemas.openxmlformats.org/officeDocument/2006/customXml" ds:itemID="{4AB95C82-72FF-4CA3-8A37-902B69D96DFD}">
  <ds:schemaRefs>
    <ds:schemaRef ds:uri="03249675-f0c3-4bea-947f-dc555e66d622"/>
    <ds:schemaRef ds:uri="b2fcbffa-9e5d-4683-b7ab-a01fac8610a8"/>
    <ds:schemaRef ds:uri="efce84db-8738-4c7b-9bdc-65b9500871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EB6C40-49BD-469D-BA72-C57F9F8327F6}">
  <ds:schemaRefs>
    <ds:schemaRef ds:uri="b2fcbffa-9e5d-4683-b7ab-a01fac8610a8"/>
    <ds:schemaRef ds:uri="efce84db-8738-4c7b-9bdc-65b9500871f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7821</Words>
  <Application>Microsoft Macintosh PowerPoint</Application>
  <PresentationFormat>Widescreen</PresentationFormat>
  <Paragraphs>654</Paragraphs>
  <Slides>52</Slides>
  <Notes>49</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Arial</vt:lpstr>
      <vt:lpstr>Arial,Sans-Serif</vt:lpstr>
      <vt:lpstr>Calibri</vt:lpstr>
      <vt:lpstr>Poppins</vt:lpstr>
      <vt:lpstr>Wingdings</vt:lpstr>
      <vt:lpstr>Wingdings,Sans-Serif</vt:lpstr>
      <vt:lpstr>Office Theme</vt:lpstr>
      <vt:lpstr>Office Theme</vt:lpstr>
      <vt:lpstr>Office Theme</vt:lpstr>
      <vt:lpstr>PowerPoint Presentation</vt:lpstr>
      <vt:lpstr>Agenda</vt:lpstr>
      <vt:lpstr>Poll PollEv.com/rachelgoc985</vt:lpstr>
      <vt:lpstr>PowerPoint Presentation</vt:lpstr>
      <vt:lpstr>Understanding the Lingo</vt:lpstr>
      <vt:lpstr>Training</vt:lpstr>
      <vt:lpstr>LLMs Predict Language Patterns</vt:lpstr>
      <vt:lpstr>Considerations</vt:lpstr>
      <vt:lpstr>PowerPoint Presentation</vt:lpstr>
      <vt:lpstr>Where do I access generative AI?</vt:lpstr>
      <vt:lpstr>How do I start?</vt:lpstr>
      <vt:lpstr>Questions to consider</vt:lpstr>
      <vt:lpstr>PowerPoint Presentation</vt:lpstr>
      <vt:lpstr>Potentials of GAI in Education</vt:lpstr>
      <vt:lpstr>Prompt Design</vt:lpstr>
      <vt:lpstr>Developing Course Materials &amp; Assignments</vt:lpstr>
      <vt:lpstr>Developing Course Materials &amp; Assignments</vt:lpstr>
      <vt:lpstr>Example Prompt</vt:lpstr>
      <vt:lpstr>PowerPoint Presentation</vt:lpstr>
      <vt:lpstr>Additional Considerations</vt:lpstr>
      <vt:lpstr>Developing Course Materials &amp; Assignments</vt:lpstr>
      <vt:lpstr>Example Tools</vt:lpstr>
      <vt:lpstr>Additional Considerations</vt:lpstr>
      <vt:lpstr>Assessing &amp; Grading</vt:lpstr>
      <vt:lpstr>Assessing &amp; Grading</vt:lpstr>
      <vt:lpstr>Example Prompt</vt:lpstr>
      <vt:lpstr>Additional Considerations</vt:lpstr>
      <vt:lpstr>Assessing &amp; Grading</vt:lpstr>
      <vt:lpstr>Example Prompt</vt:lpstr>
      <vt:lpstr>Additional Considerations</vt:lpstr>
      <vt:lpstr>Assessing &amp; Grading</vt:lpstr>
      <vt:lpstr>Example Prompt</vt:lpstr>
      <vt:lpstr>Additional Considerations</vt:lpstr>
      <vt:lpstr>Engaging Students in Course Content</vt:lpstr>
      <vt:lpstr>Engaging Students in Course Content</vt:lpstr>
      <vt:lpstr>Example Tools</vt:lpstr>
      <vt:lpstr>Example Tools</vt:lpstr>
      <vt:lpstr>PowerPoint Presentation</vt:lpstr>
      <vt:lpstr>Additional Considerations</vt:lpstr>
      <vt:lpstr>Researching Technology for Your Teaching</vt:lpstr>
      <vt:lpstr>Researching Technology for Your Teaching</vt:lpstr>
      <vt:lpstr>Example Tools</vt:lpstr>
      <vt:lpstr>Additional Considerations</vt:lpstr>
      <vt:lpstr>Individual Reflection Working Break</vt:lpstr>
      <vt:lpstr>Instructions</vt:lpstr>
      <vt:lpstr>bit.ly/Hacksreflect</vt:lpstr>
      <vt:lpstr>Hacks</vt:lpstr>
      <vt:lpstr>Group Discussion </vt:lpstr>
      <vt:lpstr>What are you thinking about regarding generative AI?</vt:lpstr>
      <vt:lpstr>Feinberg Resources</vt:lpstr>
      <vt:lpstr>Closing and Reminders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Rachel Ellen Goc</cp:lastModifiedBy>
  <cp:revision>2</cp:revision>
  <dcterms:created xsi:type="dcterms:W3CDTF">2023-07-12T13:48:39Z</dcterms:created>
  <dcterms:modified xsi:type="dcterms:W3CDTF">2023-10-18T16:04:45Z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0x0101001923ED664B900D49AFEB9B4F03E872C4</vt:lpwstr>
  </property>
  <property fmtid="{D5CDD505-2E9C-101B-9397-08002B2CF9AE}" pid="3" name="MediaServiceImageTags">
    <vt:lpwstr/>
  </property>
</Properties>
</file>