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8"/>
  </p:handoutMasterIdLst>
  <p:sldIdLst>
    <p:sldId id="256" r:id="rId2"/>
    <p:sldId id="276" r:id="rId3"/>
    <p:sldId id="259" r:id="rId4"/>
    <p:sldId id="262" r:id="rId5"/>
    <p:sldId id="266" r:id="rId6"/>
    <p:sldId id="265" r:id="rId7"/>
    <p:sldId id="264" r:id="rId8"/>
    <p:sldId id="269" r:id="rId9"/>
    <p:sldId id="267" r:id="rId10"/>
    <p:sldId id="277" r:id="rId11"/>
    <p:sldId id="289" r:id="rId12"/>
    <p:sldId id="279" r:id="rId13"/>
    <p:sldId id="278" r:id="rId14"/>
    <p:sldId id="283" r:id="rId15"/>
    <p:sldId id="284" r:id="rId16"/>
    <p:sldId id="270" r:id="rId17"/>
    <p:sldId id="281" r:id="rId18"/>
    <p:sldId id="271" r:id="rId19"/>
    <p:sldId id="282" r:id="rId20"/>
    <p:sldId id="285" r:id="rId21"/>
    <p:sldId id="274" r:id="rId22"/>
    <p:sldId id="273" r:id="rId23"/>
    <p:sldId id="272" r:id="rId24"/>
    <p:sldId id="287" r:id="rId25"/>
    <p:sldId id="286" r:id="rId26"/>
    <p:sldId id="28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1C5998-832C-4CC0-985E-DCEF79F08258}" type="doc">
      <dgm:prSet loTypeId="urn:microsoft.com/office/officeart/2005/8/layout/process4" loCatId="process" qsTypeId="urn:microsoft.com/office/officeart/2005/8/quickstyle/simple2" qsCatId="simple" csTypeId="urn:microsoft.com/office/officeart/2005/8/colors/accent1_2" csCatId="accent1" phldr="1"/>
      <dgm:spPr/>
    </dgm:pt>
    <dgm:pt modelId="{046BF949-D48B-4A52-ABD2-EA486BE29181}">
      <dgm:prSet phldrT="[Text]"/>
      <dgm:spPr/>
      <dgm:t>
        <a:bodyPr/>
        <a:lstStyle/>
        <a:p>
          <a:r>
            <a:rPr lang="en-US" dirty="0" smtClean="0"/>
            <a:t>Proposal Development</a:t>
          </a:r>
          <a:endParaRPr lang="en-US" dirty="0"/>
        </a:p>
      </dgm:t>
    </dgm:pt>
    <dgm:pt modelId="{44188897-0B23-46D0-8B8C-599F03CBBBCD}" type="parTrans" cxnId="{11EBB739-562B-420B-BC75-FA0CE888F68D}">
      <dgm:prSet/>
      <dgm:spPr/>
      <dgm:t>
        <a:bodyPr/>
        <a:lstStyle/>
        <a:p>
          <a:endParaRPr lang="en-US"/>
        </a:p>
      </dgm:t>
    </dgm:pt>
    <dgm:pt modelId="{A2FA2DE9-4B99-422B-99F0-D767584AE77B}" type="sibTrans" cxnId="{11EBB739-562B-420B-BC75-FA0CE888F68D}">
      <dgm:prSet/>
      <dgm:spPr/>
      <dgm:t>
        <a:bodyPr/>
        <a:lstStyle/>
        <a:p>
          <a:endParaRPr lang="en-US"/>
        </a:p>
      </dgm:t>
    </dgm:pt>
    <dgm:pt modelId="{69AA25FB-B21A-4652-9118-3C49F85C8762}">
      <dgm:prSet phldrT="[Text]"/>
      <dgm:spPr/>
      <dgm:t>
        <a:bodyPr/>
        <a:lstStyle/>
        <a:p>
          <a:r>
            <a:rPr lang="en-US" dirty="0" smtClean="0"/>
            <a:t>Proposal Review and Submission</a:t>
          </a:r>
          <a:endParaRPr lang="en-US" dirty="0"/>
        </a:p>
      </dgm:t>
    </dgm:pt>
    <dgm:pt modelId="{CE13170C-0302-4A71-8416-C4FB6FAE6F63}" type="parTrans" cxnId="{BEC93F85-D45F-49FD-8EE2-CDCCBFC54A68}">
      <dgm:prSet/>
      <dgm:spPr/>
      <dgm:t>
        <a:bodyPr/>
        <a:lstStyle/>
        <a:p>
          <a:endParaRPr lang="en-US"/>
        </a:p>
      </dgm:t>
    </dgm:pt>
    <dgm:pt modelId="{C3679183-DCC7-4C19-81B7-9EF33454697B}" type="sibTrans" cxnId="{BEC93F85-D45F-49FD-8EE2-CDCCBFC54A68}">
      <dgm:prSet/>
      <dgm:spPr/>
      <dgm:t>
        <a:bodyPr/>
        <a:lstStyle/>
        <a:p>
          <a:endParaRPr lang="en-US"/>
        </a:p>
      </dgm:t>
    </dgm:pt>
    <dgm:pt modelId="{BF4BC80C-0F4A-4A99-8B93-AE906C39DED6}">
      <dgm:prSet phldrT="[Text]"/>
      <dgm:spPr/>
      <dgm:t>
        <a:bodyPr/>
        <a:lstStyle/>
        <a:p>
          <a:r>
            <a:rPr lang="en-US" dirty="0" smtClean="0"/>
            <a:t>Award Acceptance and Set-up</a:t>
          </a:r>
          <a:endParaRPr lang="en-US" dirty="0"/>
        </a:p>
      </dgm:t>
    </dgm:pt>
    <dgm:pt modelId="{94E167D1-DAD9-4976-BD47-4B41F759552B}" type="parTrans" cxnId="{695BBC2A-FE41-49B8-A178-C9AB918E6028}">
      <dgm:prSet/>
      <dgm:spPr/>
      <dgm:t>
        <a:bodyPr/>
        <a:lstStyle/>
        <a:p>
          <a:endParaRPr lang="en-US"/>
        </a:p>
      </dgm:t>
    </dgm:pt>
    <dgm:pt modelId="{CC68481B-67FF-4EF0-9035-4216C860D396}" type="sibTrans" cxnId="{695BBC2A-FE41-49B8-A178-C9AB918E6028}">
      <dgm:prSet/>
      <dgm:spPr/>
      <dgm:t>
        <a:bodyPr/>
        <a:lstStyle/>
        <a:p>
          <a:endParaRPr lang="en-US"/>
        </a:p>
      </dgm:t>
    </dgm:pt>
    <dgm:pt modelId="{9AA66F30-7DB5-4194-9031-4D58F9A940C5}">
      <dgm:prSet phldrT="[Text]"/>
      <dgm:spPr/>
      <dgm:t>
        <a:bodyPr/>
        <a:lstStyle/>
        <a:p>
          <a:r>
            <a:rPr lang="en-US" dirty="0" smtClean="0"/>
            <a:t>Award Management</a:t>
          </a:r>
          <a:endParaRPr lang="en-US" dirty="0"/>
        </a:p>
      </dgm:t>
    </dgm:pt>
    <dgm:pt modelId="{D8101CDA-16CC-4872-84CF-B31E299B8E97}" type="parTrans" cxnId="{4B7B8E44-1DE9-40EA-B696-A77C6107643E}">
      <dgm:prSet/>
      <dgm:spPr/>
      <dgm:t>
        <a:bodyPr/>
        <a:lstStyle/>
        <a:p>
          <a:endParaRPr lang="en-US"/>
        </a:p>
      </dgm:t>
    </dgm:pt>
    <dgm:pt modelId="{02E9F828-7DD7-4713-8CB6-959F2396C339}" type="sibTrans" cxnId="{4B7B8E44-1DE9-40EA-B696-A77C6107643E}">
      <dgm:prSet/>
      <dgm:spPr/>
      <dgm:t>
        <a:bodyPr/>
        <a:lstStyle/>
        <a:p>
          <a:endParaRPr lang="en-US"/>
        </a:p>
      </dgm:t>
    </dgm:pt>
    <dgm:pt modelId="{AA79A97A-46C3-44AE-9DB8-756625393701}">
      <dgm:prSet phldrT="[Text]"/>
      <dgm:spPr/>
      <dgm:t>
        <a:bodyPr/>
        <a:lstStyle/>
        <a:p>
          <a:r>
            <a:rPr lang="en-US" dirty="0" smtClean="0"/>
            <a:t>Award Close-Out</a:t>
          </a:r>
          <a:endParaRPr lang="en-US" dirty="0"/>
        </a:p>
      </dgm:t>
    </dgm:pt>
    <dgm:pt modelId="{C56E606F-E829-48CE-B165-90E7996C5A07}" type="parTrans" cxnId="{49835855-93A4-4EA8-8CBB-11B5C8AC73E4}">
      <dgm:prSet/>
      <dgm:spPr/>
      <dgm:t>
        <a:bodyPr/>
        <a:lstStyle/>
        <a:p>
          <a:endParaRPr lang="en-US"/>
        </a:p>
      </dgm:t>
    </dgm:pt>
    <dgm:pt modelId="{C0ABFBEB-11DE-42A7-A4D9-9F3D580CC1DF}" type="sibTrans" cxnId="{49835855-93A4-4EA8-8CBB-11B5C8AC73E4}">
      <dgm:prSet/>
      <dgm:spPr/>
      <dgm:t>
        <a:bodyPr/>
        <a:lstStyle/>
        <a:p>
          <a:endParaRPr lang="en-US"/>
        </a:p>
      </dgm:t>
    </dgm:pt>
    <dgm:pt modelId="{8EC20308-C684-43B6-A5E2-80BBB93B4902}" type="pres">
      <dgm:prSet presAssocID="{EF1C5998-832C-4CC0-985E-DCEF79F08258}" presName="Name0" presStyleCnt="0">
        <dgm:presLayoutVars>
          <dgm:dir/>
          <dgm:animLvl val="lvl"/>
          <dgm:resizeHandles val="exact"/>
        </dgm:presLayoutVars>
      </dgm:prSet>
      <dgm:spPr/>
    </dgm:pt>
    <dgm:pt modelId="{F6A0C26C-55CE-4C87-AE7A-00864F031929}" type="pres">
      <dgm:prSet presAssocID="{AA79A97A-46C3-44AE-9DB8-756625393701}" presName="boxAndChildren" presStyleCnt="0"/>
      <dgm:spPr/>
    </dgm:pt>
    <dgm:pt modelId="{6328E4E3-011B-4F50-89F4-F361E1EA4D17}" type="pres">
      <dgm:prSet presAssocID="{AA79A97A-46C3-44AE-9DB8-756625393701}" presName="parentTextBox" presStyleLbl="node1" presStyleIdx="0" presStyleCnt="5"/>
      <dgm:spPr/>
      <dgm:t>
        <a:bodyPr/>
        <a:lstStyle/>
        <a:p>
          <a:endParaRPr lang="en-US"/>
        </a:p>
      </dgm:t>
    </dgm:pt>
    <dgm:pt modelId="{86119BAF-4B30-4CE8-A8FA-C50B6C65C2CA}" type="pres">
      <dgm:prSet presAssocID="{02E9F828-7DD7-4713-8CB6-959F2396C339}" presName="sp" presStyleCnt="0"/>
      <dgm:spPr/>
    </dgm:pt>
    <dgm:pt modelId="{F4FD65B1-8A29-44B8-9FC3-5513232BE9D8}" type="pres">
      <dgm:prSet presAssocID="{9AA66F30-7DB5-4194-9031-4D58F9A940C5}" presName="arrowAndChildren" presStyleCnt="0"/>
      <dgm:spPr/>
    </dgm:pt>
    <dgm:pt modelId="{0B696A87-436F-4F36-A443-0719DF00BC52}" type="pres">
      <dgm:prSet presAssocID="{9AA66F30-7DB5-4194-9031-4D58F9A940C5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BDEB422B-1DA8-4322-A660-6A11A383E8DE}" type="pres">
      <dgm:prSet presAssocID="{CC68481B-67FF-4EF0-9035-4216C860D396}" presName="sp" presStyleCnt="0"/>
      <dgm:spPr/>
    </dgm:pt>
    <dgm:pt modelId="{A41E2794-A6A1-4514-ABF4-95031EC0A1E3}" type="pres">
      <dgm:prSet presAssocID="{BF4BC80C-0F4A-4A99-8B93-AE906C39DED6}" presName="arrowAndChildren" presStyleCnt="0"/>
      <dgm:spPr/>
    </dgm:pt>
    <dgm:pt modelId="{FF7BD896-2BF8-4704-A104-38BE589AE0DD}" type="pres">
      <dgm:prSet presAssocID="{BF4BC80C-0F4A-4A99-8B93-AE906C39DED6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C3FD911B-1688-40DC-9D16-A464ED931863}" type="pres">
      <dgm:prSet presAssocID="{C3679183-DCC7-4C19-81B7-9EF33454697B}" presName="sp" presStyleCnt="0"/>
      <dgm:spPr/>
    </dgm:pt>
    <dgm:pt modelId="{DCBFE90B-D621-4173-B837-E20D9EB68EEC}" type="pres">
      <dgm:prSet presAssocID="{69AA25FB-B21A-4652-9118-3C49F85C8762}" presName="arrowAndChildren" presStyleCnt="0"/>
      <dgm:spPr/>
    </dgm:pt>
    <dgm:pt modelId="{D95B6964-6C44-4A86-85ED-41A71B8C76C4}" type="pres">
      <dgm:prSet presAssocID="{69AA25FB-B21A-4652-9118-3C49F85C8762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139F2523-D9D5-4D83-9B3C-18EEA4039B7D}" type="pres">
      <dgm:prSet presAssocID="{A2FA2DE9-4B99-422B-99F0-D767584AE77B}" presName="sp" presStyleCnt="0"/>
      <dgm:spPr/>
    </dgm:pt>
    <dgm:pt modelId="{AC97A829-5CB7-4B9D-AA17-EE04604C5CCE}" type="pres">
      <dgm:prSet presAssocID="{046BF949-D48B-4A52-ABD2-EA486BE29181}" presName="arrowAndChildren" presStyleCnt="0"/>
      <dgm:spPr/>
    </dgm:pt>
    <dgm:pt modelId="{11978A7C-5E4C-49F3-998C-31D7EE19A40E}" type="pres">
      <dgm:prSet presAssocID="{046BF949-D48B-4A52-ABD2-EA486BE29181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695BBC2A-FE41-49B8-A178-C9AB918E6028}" srcId="{EF1C5998-832C-4CC0-985E-DCEF79F08258}" destId="{BF4BC80C-0F4A-4A99-8B93-AE906C39DED6}" srcOrd="2" destOrd="0" parTransId="{94E167D1-DAD9-4976-BD47-4B41F759552B}" sibTransId="{CC68481B-67FF-4EF0-9035-4216C860D396}"/>
    <dgm:cxn modelId="{8D15156C-D4E9-4B64-83DF-2C792E3F95A0}" type="presOf" srcId="{EF1C5998-832C-4CC0-985E-DCEF79F08258}" destId="{8EC20308-C684-43B6-A5E2-80BBB93B4902}" srcOrd="0" destOrd="0" presId="urn:microsoft.com/office/officeart/2005/8/layout/process4"/>
    <dgm:cxn modelId="{6A42F387-44E1-4391-9991-ECD02FFEEEA8}" type="presOf" srcId="{046BF949-D48B-4A52-ABD2-EA486BE29181}" destId="{11978A7C-5E4C-49F3-998C-31D7EE19A40E}" srcOrd="0" destOrd="0" presId="urn:microsoft.com/office/officeart/2005/8/layout/process4"/>
    <dgm:cxn modelId="{4B7B8E44-1DE9-40EA-B696-A77C6107643E}" srcId="{EF1C5998-832C-4CC0-985E-DCEF79F08258}" destId="{9AA66F30-7DB5-4194-9031-4D58F9A940C5}" srcOrd="3" destOrd="0" parTransId="{D8101CDA-16CC-4872-84CF-B31E299B8E97}" sibTransId="{02E9F828-7DD7-4713-8CB6-959F2396C339}"/>
    <dgm:cxn modelId="{49835855-93A4-4EA8-8CBB-11B5C8AC73E4}" srcId="{EF1C5998-832C-4CC0-985E-DCEF79F08258}" destId="{AA79A97A-46C3-44AE-9DB8-756625393701}" srcOrd="4" destOrd="0" parTransId="{C56E606F-E829-48CE-B165-90E7996C5A07}" sibTransId="{C0ABFBEB-11DE-42A7-A4D9-9F3D580CC1DF}"/>
    <dgm:cxn modelId="{EEDEFA4C-9742-4CCC-A086-AC578AAB570A}" type="presOf" srcId="{69AA25FB-B21A-4652-9118-3C49F85C8762}" destId="{D95B6964-6C44-4A86-85ED-41A71B8C76C4}" srcOrd="0" destOrd="0" presId="urn:microsoft.com/office/officeart/2005/8/layout/process4"/>
    <dgm:cxn modelId="{11EBB739-562B-420B-BC75-FA0CE888F68D}" srcId="{EF1C5998-832C-4CC0-985E-DCEF79F08258}" destId="{046BF949-D48B-4A52-ABD2-EA486BE29181}" srcOrd="0" destOrd="0" parTransId="{44188897-0B23-46D0-8B8C-599F03CBBBCD}" sibTransId="{A2FA2DE9-4B99-422B-99F0-D767584AE77B}"/>
    <dgm:cxn modelId="{BEC93F85-D45F-49FD-8EE2-CDCCBFC54A68}" srcId="{EF1C5998-832C-4CC0-985E-DCEF79F08258}" destId="{69AA25FB-B21A-4652-9118-3C49F85C8762}" srcOrd="1" destOrd="0" parTransId="{CE13170C-0302-4A71-8416-C4FB6FAE6F63}" sibTransId="{C3679183-DCC7-4C19-81B7-9EF33454697B}"/>
    <dgm:cxn modelId="{145B4960-1347-488F-AEDC-88FCB47AD90D}" type="presOf" srcId="{9AA66F30-7DB5-4194-9031-4D58F9A940C5}" destId="{0B696A87-436F-4F36-A443-0719DF00BC52}" srcOrd="0" destOrd="0" presId="urn:microsoft.com/office/officeart/2005/8/layout/process4"/>
    <dgm:cxn modelId="{D6E7D92C-2BC5-4528-A3F4-219243354EE2}" type="presOf" srcId="{AA79A97A-46C3-44AE-9DB8-756625393701}" destId="{6328E4E3-011B-4F50-89F4-F361E1EA4D17}" srcOrd="0" destOrd="0" presId="urn:microsoft.com/office/officeart/2005/8/layout/process4"/>
    <dgm:cxn modelId="{2286F72B-8B92-4E9B-80D0-C6B2EF7E7A07}" type="presOf" srcId="{BF4BC80C-0F4A-4A99-8B93-AE906C39DED6}" destId="{FF7BD896-2BF8-4704-A104-38BE589AE0DD}" srcOrd="0" destOrd="0" presId="urn:microsoft.com/office/officeart/2005/8/layout/process4"/>
    <dgm:cxn modelId="{C6B43FD7-04AF-46E9-A17D-1303B3DB25E2}" type="presParOf" srcId="{8EC20308-C684-43B6-A5E2-80BBB93B4902}" destId="{F6A0C26C-55CE-4C87-AE7A-00864F031929}" srcOrd="0" destOrd="0" presId="urn:microsoft.com/office/officeart/2005/8/layout/process4"/>
    <dgm:cxn modelId="{28D7419C-1D67-4490-B8AA-5C1179FDB7BB}" type="presParOf" srcId="{F6A0C26C-55CE-4C87-AE7A-00864F031929}" destId="{6328E4E3-011B-4F50-89F4-F361E1EA4D17}" srcOrd="0" destOrd="0" presId="urn:microsoft.com/office/officeart/2005/8/layout/process4"/>
    <dgm:cxn modelId="{9845D622-C8AE-4B3A-8013-AE832635019C}" type="presParOf" srcId="{8EC20308-C684-43B6-A5E2-80BBB93B4902}" destId="{86119BAF-4B30-4CE8-A8FA-C50B6C65C2CA}" srcOrd="1" destOrd="0" presId="urn:microsoft.com/office/officeart/2005/8/layout/process4"/>
    <dgm:cxn modelId="{49C3530C-46F0-4D96-B66D-1C1E482B0670}" type="presParOf" srcId="{8EC20308-C684-43B6-A5E2-80BBB93B4902}" destId="{F4FD65B1-8A29-44B8-9FC3-5513232BE9D8}" srcOrd="2" destOrd="0" presId="urn:microsoft.com/office/officeart/2005/8/layout/process4"/>
    <dgm:cxn modelId="{B6F7E248-05C8-4368-A35D-9239CEE97F7A}" type="presParOf" srcId="{F4FD65B1-8A29-44B8-9FC3-5513232BE9D8}" destId="{0B696A87-436F-4F36-A443-0719DF00BC52}" srcOrd="0" destOrd="0" presId="urn:microsoft.com/office/officeart/2005/8/layout/process4"/>
    <dgm:cxn modelId="{C39A8CCC-9CBE-4C43-832D-A4587BC444D7}" type="presParOf" srcId="{8EC20308-C684-43B6-A5E2-80BBB93B4902}" destId="{BDEB422B-1DA8-4322-A660-6A11A383E8DE}" srcOrd="3" destOrd="0" presId="urn:microsoft.com/office/officeart/2005/8/layout/process4"/>
    <dgm:cxn modelId="{FC325142-239F-4AD6-9121-9F26AF0FAB9B}" type="presParOf" srcId="{8EC20308-C684-43B6-A5E2-80BBB93B4902}" destId="{A41E2794-A6A1-4514-ABF4-95031EC0A1E3}" srcOrd="4" destOrd="0" presId="urn:microsoft.com/office/officeart/2005/8/layout/process4"/>
    <dgm:cxn modelId="{3868CE83-6A47-4574-9049-57B85B082508}" type="presParOf" srcId="{A41E2794-A6A1-4514-ABF4-95031EC0A1E3}" destId="{FF7BD896-2BF8-4704-A104-38BE589AE0DD}" srcOrd="0" destOrd="0" presId="urn:microsoft.com/office/officeart/2005/8/layout/process4"/>
    <dgm:cxn modelId="{ED8D1192-F7D0-430F-976F-4EF21ADC5190}" type="presParOf" srcId="{8EC20308-C684-43B6-A5E2-80BBB93B4902}" destId="{C3FD911B-1688-40DC-9D16-A464ED931863}" srcOrd="5" destOrd="0" presId="urn:microsoft.com/office/officeart/2005/8/layout/process4"/>
    <dgm:cxn modelId="{24886572-23AD-42E6-B59C-670FD412B90B}" type="presParOf" srcId="{8EC20308-C684-43B6-A5E2-80BBB93B4902}" destId="{DCBFE90B-D621-4173-B837-E20D9EB68EEC}" srcOrd="6" destOrd="0" presId="urn:microsoft.com/office/officeart/2005/8/layout/process4"/>
    <dgm:cxn modelId="{56AC0F4D-E668-46BF-AC30-262BFFCBA219}" type="presParOf" srcId="{DCBFE90B-D621-4173-B837-E20D9EB68EEC}" destId="{D95B6964-6C44-4A86-85ED-41A71B8C76C4}" srcOrd="0" destOrd="0" presId="urn:microsoft.com/office/officeart/2005/8/layout/process4"/>
    <dgm:cxn modelId="{E70503D7-41E9-436B-9DF8-4A02A857BEF6}" type="presParOf" srcId="{8EC20308-C684-43B6-A5E2-80BBB93B4902}" destId="{139F2523-D9D5-4D83-9B3C-18EEA4039B7D}" srcOrd="7" destOrd="0" presId="urn:microsoft.com/office/officeart/2005/8/layout/process4"/>
    <dgm:cxn modelId="{3747136E-6DF4-4174-A8DD-F0FA12AADB7A}" type="presParOf" srcId="{8EC20308-C684-43B6-A5E2-80BBB93B4902}" destId="{AC97A829-5CB7-4B9D-AA17-EE04604C5CCE}" srcOrd="8" destOrd="0" presId="urn:microsoft.com/office/officeart/2005/8/layout/process4"/>
    <dgm:cxn modelId="{D4CFD920-3A02-42A5-B421-B994DAB157E5}" type="presParOf" srcId="{AC97A829-5CB7-4B9D-AA17-EE04604C5CCE}" destId="{11978A7C-5E4C-49F3-998C-31D7EE19A40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8E4E3-011B-4F50-89F4-F361E1EA4D17}">
      <dsp:nvSpPr>
        <dsp:cNvPr id="0" name=""/>
        <dsp:cNvSpPr/>
      </dsp:nvSpPr>
      <dsp:spPr>
        <a:xfrm>
          <a:off x="0" y="3925760"/>
          <a:ext cx="5715000" cy="644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Award Close-Out</a:t>
          </a:r>
          <a:endParaRPr lang="en-US" sz="2200" kern="1200" dirty="0"/>
        </a:p>
      </dsp:txBody>
      <dsp:txXfrm>
        <a:off x="0" y="3925760"/>
        <a:ext cx="5715000" cy="644053"/>
      </dsp:txXfrm>
    </dsp:sp>
    <dsp:sp modelId="{0B696A87-436F-4F36-A443-0719DF00BC52}">
      <dsp:nvSpPr>
        <dsp:cNvPr id="0" name=""/>
        <dsp:cNvSpPr/>
      </dsp:nvSpPr>
      <dsp:spPr>
        <a:xfrm rot="10800000">
          <a:off x="0" y="2944866"/>
          <a:ext cx="5715000" cy="99055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Award Management</a:t>
          </a:r>
          <a:endParaRPr lang="en-US" sz="2200" kern="1200" dirty="0"/>
        </a:p>
      </dsp:txBody>
      <dsp:txXfrm rot="10800000">
        <a:off x="0" y="2944866"/>
        <a:ext cx="5715000" cy="643632"/>
      </dsp:txXfrm>
    </dsp:sp>
    <dsp:sp modelId="{FF7BD896-2BF8-4704-A104-38BE589AE0DD}">
      <dsp:nvSpPr>
        <dsp:cNvPr id="0" name=""/>
        <dsp:cNvSpPr/>
      </dsp:nvSpPr>
      <dsp:spPr>
        <a:xfrm rot="10800000">
          <a:off x="0" y="1963973"/>
          <a:ext cx="5715000" cy="99055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Award Acceptance and Set-up</a:t>
          </a:r>
          <a:endParaRPr lang="en-US" sz="2200" kern="1200" dirty="0"/>
        </a:p>
      </dsp:txBody>
      <dsp:txXfrm rot="10800000">
        <a:off x="0" y="1963973"/>
        <a:ext cx="5715000" cy="643632"/>
      </dsp:txXfrm>
    </dsp:sp>
    <dsp:sp modelId="{D95B6964-6C44-4A86-85ED-41A71B8C76C4}">
      <dsp:nvSpPr>
        <dsp:cNvPr id="0" name=""/>
        <dsp:cNvSpPr/>
      </dsp:nvSpPr>
      <dsp:spPr>
        <a:xfrm rot="10800000">
          <a:off x="0" y="983079"/>
          <a:ext cx="5715000" cy="99055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Proposal Review and Submission</a:t>
          </a:r>
          <a:endParaRPr lang="en-US" sz="2200" kern="1200" dirty="0"/>
        </a:p>
      </dsp:txBody>
      <dsp:txXfrm rot="10800000">
        <a:off x="0" y="983079"/>
        <a:ext cx="5715000" cy="643632"/>
      </dsp:txXfrm>
    </dsp:sp>
    <dsp:sp modelId="{11978A7C-5E4C-49F3-998C-31D7EE19A40E}">
      <dsp:nvSpPr>
        <dsp:cNvPr id="0" name=""/>
        <dsp:cNvSpPr/>
      </dsp:nvSpPr>
      <dsp:spPr>
        <a:xfrm rot="10800000">
          <a:off x="0" y="2185"/>
          <a:ext cx="5715000" cy="99055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Proposal Development</a:t>
          </a:r>
          <a:endParaRPr lang="en-US" sz="2200" kern="1200" dirty="0"/>
        </a:p>
      </dsp:txBody>
      <dsp:txXfrm rot="10800000">
        <a:off x="0" y="2185"/>
        <a:ext cx="5715000" cy="643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2B9D6-7BF3-44A3-9045-369D776180C8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1AAA0-4294-413E-8466-6731F24A5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72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F46A6-B129-45C8-845C-23A4374A10D2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33165-3BD2-475C-B2A5-3A8B847A9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AD606-1689-4777-B186-1B253477FD34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ADD09-4C24-4564-AA8C-6B9BC1F37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C9A5C-BDAF-49B5-AACB-FBFC1D17D71D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13C7-B0A8-4C93-B71B-0D9D8E344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77C9C-6AC6-4F88-B3F5-691BE08DABE1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8AF54-A23E-4A27-B071-D1D9990B5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14890-6C11-4E2B-AD4A-B78873A4C951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93EE-3676-4475-8539-7F2CB146E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CDD53-0375-4C8A-9C1A-A92DCC686A05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CD57-16E6-4B80-B6D2-1A45FCD5A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99018-2F15-4408-8022-D0DCC4F23F52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C0FF-75FA-4788-A752-BCBF8DD9D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D3072-D548-4779-AD1A-9937E4A43A31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A4E57-ACEE-48B0-A152-B875154A6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77C5F-F3FD-4462-B9B5-21731DB6730C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B7A8F-20E3-4512-920A-67D46E718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727FD-7A9B-40C7-B3FD-90AE6AE57ADF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03B53-EC2B-40D9-8280-E01F2455F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21A09-50C1-43FF-A520-11BECA267A56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8C21E-78E1-4608-BA16-723DA86F7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F1E323-15F6-471D-9448-C86C07D49336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64B1A56-2709-4778-93A3-D36FFC6EA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2" r:id="rId2"/>
    <p:sldLayoutId id="2147483778" r:id="rId3"/>
    <p:sldLayoutId id="2147483773" r:id="rId4"/>
    <p:sldLayoutId id="2147483774" r:id="rId5"/>
    <p:sldLayoutId id="2147483775" r:id="rId6"/>
    <p:sldLayoutId id="2147483779" r:id="rId7"/>
    <p:sldLayoutId id="2147483780" r:id="rId8"/>
    <p:sldLayoutId id="2147483781" r:id="rId9"/>
    <p:sldLayoutId id="2147483776" r:id="rId10"/>
    <p:sldLayoutId id="21474837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8077200" cy="16733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Research Finance: Constructing Budgets and Managing Projects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3429000" y="4343400"/>
            <a:ext cx="4038600" cy="1447800"/>
          </a:xfrm>
        </p:spPr>
        <p:txBody>
          <a:bodyPr/>
          <a:lstStyle/>
          <a:p>
            <a:pPr eaLnBrk="1" hangingPunct="1"/>
            <a:r>
              <a:rPr lang="en-US" dirty="0" smtClean="0"/>
              <a:t>Michelle Melin –Rogovin, MA</a:t>
            </a:r>
          </a:p>
          <a:p>
            <a:pPr eaLnBrk="1" hangingPunct="1"/>
            <a:r>
              <a:rPr lang="en-US" dirty="0" smtClean="0"/>
              <a:t>Manager of Research Administration </a:t>
            </a:r>
          </a:p>
          <a:p>
            <a:pPr eaLnBrk="1" hangingPunct="1"/>
            <a:r>
              <a:rPr lang="en-US" dirty="0" smtClean="0"/>
              <a:t>Feinberg School of Medicine </a:t>
            </a:r>
          </a:p>
          <a:p>
            <a:pPr eaLnBrk="1" hangingPunct="1"/>
            <a:r>
              <a:rPr lang="en-US" dirty="0" smtClean="0"/>
              <a:t>Research Administration Services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January, 2012</a:t>
            </a:r>
          </a:p>
        </p:txBody>
      </p:sp>
      <p:pic>
        <p:nvPicPr>
          <p:cNvPr id="4" name="Picture 3" descr="Best Michelle resiz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4038600"/>
            <a:ext cx="834934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58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Budgeting Personnel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smtClean="0"/>
              <a:t>Northwestern University</a:t>
            </a:r>
          </a:p>
          <a:p>
            <a:pPr marL="292100" lvl="1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Faculty</a:t>
            </a:r>
          </a:p>
          <a:p>
            <a:pPr marL="292100" lvl="1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Staff</a:t>
            </a:r>
            <a:endParaRPr lang="en-US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Subcontractors</a:t>
            </a:r>
          </a:p>
          <a:p>
            <a:pPr marL="292100" lvl="1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Rehabilitation Institute of Chicago</a:t>
            </a:r>
          </a:p>
          <a:p>
            <a:pPr marL="292100" lvl="1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Children’s Memorial Hospital</a:t>
            </a:r>
          </a:p>
          <a:p>
            <a:pPr marL="292100" lvl="1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Northwestern Memorial Hospital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Consultants</a:t>
            </a:r>
          </a:p>
          <a:p>
            <a:pPr marL="292100" lvl="1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Need special permission if consultant is from NU!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b="1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5"/>
          <p:cNvSpPr txBox="1">
            <a:spLocks/>
          </p:cNvSpPr>
          <p:nvPr/>
        </p:nvSpPr>
        <p:spPr bwMode="auto">
          <a:xfrm>
            <a:off x="0" y="1435100"/>
            <a:ext cx="2895600" cy="5422900"/>
          </a:xfrm>
          <a:prstGeom prst="rect">
            <a:avLst/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Managing Your Project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Sources of Funding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Experts Available to Help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Award Life Cycle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Principles of Budgeting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Types of Budgets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F&amp;A Rates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 Mistakes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Budgeting Personnel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Budget Justification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You’re Funded!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Responsibilities Negotiating the Award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Re-budgeting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Managing Your Project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Budget Tracking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sz="1500" dirty="0" smtClean="0">
                <a:latin typeface="+mn-lt"/>
                <a:cs typeface="+mn-cs"/>
              </a:rPr>
              <a:t>Carry-Over</a:t>
            </a: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No-Cost Extension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Reporting to Sponsors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Effort Reporting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381000"/>
            <a:ext cx="5562600" cy="5745163"/>
          </a:xfrm>
        </p:spPr>
        <p:txBody>
          <a:bodyPr rtlCol="0">
            <a:normAutofit fontScale="40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5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7500" b="1" dirty="0" smtClean="0">
                <a:solidFill>
                  <a:schemeClr val="accent1"/>
                </a:solidFill>
              </a:rPr>
              <a:t>Writing a Budget Justification That Supports Your Proposal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59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7000" dirty="0" smtClean="0"/>
              <a:t>AIM: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59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900" b="1" dirty="0" smtClean="0">
                <a:solidFill>
                  <a:schemeClr val="accent1"/>
                </a:solidFill>
              </a:rPr>
              <a:t> </a:t>
            </a:r>
            <a:r>
              <a:rPr lang="en-US" sz="5900" dirty="0" smtClean="0"/>
              <a:t>To clearly allocate financial resources to your research plan </a:t>
            </a:r>
            <a:r>
              <a:rPr lang="en-US" sz="5900" u="sng" dirty="0" smtClean="0"/>
              <a:t>according to the priority of the activity.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9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59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59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59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59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endParaRPr lang="en-US" sz="28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dirty="0"/>
              <a:t>	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152400"/>
            <a:ext cx="5562600" cy="640080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44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2000" b="1" dirty="0" smtClean="0">
                <a:solidFill>
                  <a:schemeClr val="accent1"/>
                </a:solidFill>
              </a:rPr>
              <a:t>Writing a Budget Justification That Supports Your Proposal</a:t>
            </a:r>
          </a:p>
          <a:p>
            <a:pPr>
              <a:buNone/>
            </a:pPr>
            <a:endParaRPr lang="en-US" sz="8000" dirty="0" smtClean="0"/>
          </a:p>
          <a:p>
            <a:pPr>
              <a:buNone/>
            </a:pPr>
            <a:r>
              <a:rPr lang="en-US" sz="11200" dirty="0" smtClean="0"/>
              <a:t>Key Steps:</a:t>
            </a:r>
          </a:p>
          <a:p>
            <a:endParaRPr lang="en-US" sz="2800" dirty="0" smtClean="0"/>
          </a:p>
          <a:p>
            <a:r>
              <a:rPr lang="en-US" sz="8800" dirty="0" smtClean="0"/>
              <a:t>Follow sponsor proposal instructions as closely as possible, providing as much detail as necessary</a:t>
            </a:r>
          </a:p>
          <a:p>
            <a:endParaRPr lang="en-US" sz="8800" dirty="0" smtClean="0"/>
          </a:p>
          <a:p>
            <a:r>
              <a:rPr lang="en-US" sz="8800" dirty="0" smtClean="0"/>
              <a:t>Be organized in the order of the detailed budget page</a:t>
            </a:r>
          </a:p>
          <a:p>
            <a:endParaRPr lang="en-US" sz="8800" dirty="0" smtClean="0"/>
          </a:p>
          <a:p>
            <a:r>
              <a:rPr lang="en-US" sz="8800" dirty="0" smtClean="0"/>
              <a:t>Give additional details about significant items summarized on the budget page</a:t>
            </a:r>
          </a:p>
          <a:p>
            <a:endParaRPr lang="en-US" sz="8800" dirty="0" smtClean="0"/>
          </a:p>
          <a:p>
            <a:r>
              <a:rPr lang="en-US" sz="8800" dirty="0" smtClean="0"/>
              <a:t>Explain why each item on the budget page is needed to accomplish the proposed research</a:t>
            </a:r>
          </a:p>
          <a:p>
            <a:endParaRPr lang="en-US" sz="8800" dirty="0" smtClean="0"/>
          </a:p>
          <a:p>
            <a:r>
              <a:rPr lang="en-US" sz="8800" dirty="0" smtClean="0"/>
              <a:t>Make it clear that all budget requests are reasonable and consistent with sponsor and university policies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dirty="0"/>
              <a:t>	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2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Congratulations! You’re funded!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/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/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/>
              <a:t>Now the work begins!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dirty="0"/>
              <a:t>	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838200"/>
            <a:ext cx="5562600" cy="5867400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900" b="1" dirty="0" smtClean="0">
                <a:solidFill>
                  <a:schemeClr val="accent1"/>
                </a:solidFill>
              </a:rPr>
              <a:t>Your Responsibilities as a PI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Know the rules of your award.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Develop a good relationship with your project officer.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Understand your commitment to the sponsor, and the commitments of everyone named on your project.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Understand and track your budget to plan each month.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Monitor your subcontractors. 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Hold regular meetings with your co-Is and staff, and subcontractors. </a:t>
            </a:r>
          </a:p>
          <a:p>
            <a:pPr marL="74930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Require agendas, reports and minutes, track follow up for activity reports and year-end reporting</a:t>
            </a:r>
          </a:p>
          <a:p>
            <a:pPr marL="74930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Do not sign off on subcontractor invoices if they are not doing the work – the prime is ultimately responsible</a:t>
            </a:r>
          </a:p>
          <a:p>
            <a:pPr marL="749300" lvl="1" indent="-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/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Your Responsibilities </a:t>
            </a:r>
            <a:r>
              <a:rPr lang="en-US" sz="1500" dirty="0" smtClean="0"/>
              <a:t>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Your Responsibilities – Part 2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n-US" sz="1900" dirty="0" smtClean="0"/>
              <a:t>Know your project milestones and produce reports on time.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endParaRPr lang="en-US" sz="19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n-US" sz="1900" dirty="0" smtClean="0"/>
              <a:t>Use university resources and systems; if you have questions, ask.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endParaRPr lang="en-US" sz="19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n-US" sz="1900" dirty="0" smtClean="0"/>
              <a:t>Do not sign anything if it is not correct. Know what you are signing.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endParaRPr lang="en-US" sz="19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n-US" sz="1900" dirty="0" smtClean="0"/>
              <a:t>Explain your research activities to your research administration team (in a timely manner)  – it helps us to help you accomplish your goals and maintain compliance.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endParaRPr lang="en-US" sz="30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endParaRPr lang="en-US" sz="26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Your Responsibilities </a:t>
            </a:r>
            <a:r>
              <a:rPr lang="en-US" sz="1500" dirty="0" smtClean="0"/>
              <a:t>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Negotiating the Award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/>
              <a:t>OSR will negotiate award and set up your spending authority (account).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/>
              <a:t>Request a pre-spending account if work needs to begin by a certain date.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i="1" dirty="0" smtClean="0"/>
              <a:t>You are ultimately responsible for the deliverables and the budget on the award; setting up systems to monitor and manage the project are key.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dirty="0"/>
              <a:t>	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</a:t>
            </a:r>
            <a:r>
              <a:rPr lang="en-US" sz="1500" dirty="0" smtClean="0">
                <a:solidFill>
                  <a:schemeClr val="accent1"/>
                </a:solidFill>
              </a:rPr>
              <a:t>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838200"/>
            <a:ext cx="5562600" cy="5287963"/>
          </a:xfrm>
        </p:spPr>
        <p:txBody>
          <a:bodyPr rtlCol="0">
            <a:normAutofit fontScale="55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5500" b="1" dirty="0" smtClean="0">
                <a:solidFill>
                  <a:schemeClr val="accent1"/>
                </a:solidFill>
              </a:rPr>
              <a:t>Re-Budgeting Your Award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200" dirty="0" smtClean="0"/>
              <a:t>Seek input from your project officer.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4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200" dirty="0" smtClean="0"/>
              <a:t>Re-budget without affecting your scope of work. 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4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200" dirty="0" smtClean="0"/>
              <a:t>Do not cut your effort unless absolutely necessary.</a:t>
            </a:r>
          </a:p>
          <a:p>
            <a:pPr marL="742950" indent="-7429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4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200" dirty="0" smtClean="0"/>
              <a:t>Follow the 25% rule.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200" dirty="0" smtClean="0"/>
              <a:t> </a:t>
            </a:r>
          </a:p>
          <a:p>
            <a:pPr marL="806450" lvl="1" indent="-5143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 smtClean="0"/>
              <a:t>Avoid reducing your effort by more than 25%</a:t>
            </a:r>
          </a:p>
          <a:p>
            <a:pPr marL="806450" lvl="1" indent="-51435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3400" dirty="0" smtClean="0"/>
          </a:p>
          <a:p>
            <a:pPr marL="806450" lvl="1" indent="-5143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 smtClean="0"/>
              <a:t>Avoid moving more than 25% of expenses to salary or vice versa.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30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dirty="0"/>
              <a:t>	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914400"/>
            <a:ext cx="5562600" cy="52117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Managing Your Research Project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Regular team meetings to review accrual, report on progress and anticipate road blocks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Review financial reports regularly to ensure expenses are hitting accounts in a timely manner.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If there are snags with the project and there is a need to re-budget or reassign resources, it’s best to anticipate this early and talk to the sponsor.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sz="2000" dirty="0" smtClean="0"/>
              <a:t>There are lots of resources to help with this.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914400"/>
            <a:ext cx="5562600" cy="5211763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500" b="1" dirty="0" smtClean="0">
                <a:solidFill>
                  <a:schemeClr val="accent1"/>
                </a:solidFill>
              </a:rPr>
              <a:t>Tracking Your Spending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9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Questions to Ask: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dirty="0" smtClean="0"/>
              <a:t>What have I spent in the last month, last three months, last year, as compared to budget?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30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IF </a:t>
            </a:r>
            <a:r>
              <a:rPr lang="en-US" sz="3000" dirty="0" smtClean="0"/>
              <a:t>I change nothing am I expected to stay on budget through the end of the year?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30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IF </a:t>
            </a:r>
            <a:r>
              <a:rPr lang="en-US" sz="3000" dirty="0" smtClean="0"/>
              <a:t>I make a change, will I still stay on budget, and </a:t>
            </a:r>
            <a:r>
              <a:rPr lang="en-US" sz="3000" b="1" dirty="0" smtClean="0"/>
              <a:t>if not, </a:t>
            </a:r>
            <a:r>
              <a:rPr lang="en-US" sz="3000" dirty="0" smtClean="0"/>
              <a:t>what other</a:t>
            </a:r>
            <a:r>
              <a:rPr lang="en-US" sz="3000" b="1" dirty="0" smtClean="0"/>
              <a:t> allowed </a:t>
            </a:r>
            <a:r>
              <a:rPr lang="en-US" sz="3000" dirty="0" smtClean="0"/>
              <a:t>changes can I make to adjust?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533400"/>
            <a:ext cx="5562600" cy="57150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Managing a Successful Project from the Start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8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8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 smtClean="0"/>
              <a:t>Know your research project in great detail – your budget will be part of your research plan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 smtClean="0"/>
              <a:t>Understand the barriers that may impede progress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 smtClean="0"/>
              <a:t>Talk with colleagues who have done similar research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 smtClean="0"/>
              <a:t>Think of your budget as a map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 smtClean="0"/>
              <a:t>Utilize experts that can help you navigate university requirements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600" dirty="0" smtClean="0"/>
              <a:t>Start early!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2600" dirty="0"/>
              <a:t>	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838200"/>
            <a:ext cx="5562600" cy="5700713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900" b="1" dirty="0" smtClean="0">
                <a:solidFill>
                  <a:schemeClr val="accent1"/>
                </a:solidFill>
              </a:rPr>
              <a:t>Requesting a Budget Carry-Over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What is it?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/>
              <a:t>A carry-over is a request to use unused funds from the prior year’s budget period for the next budget year that would otherwise be unavailable.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 smtClean="0"/>
              <a:t>When Does it Occur?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At the end of the budget year for the project.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 smtClean="0"/>
              <a:t>Is it necessary to request funds from the sponsor?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It depends on the terms. NU participates in the FDP. The first carry-over can be requested from OSR if the terms are under FDP.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914400"/>
            <a:ext cx="5562600" cy="521176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Requesting a No-Cost Extension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dirty="0" smtClean="0"/>
              <a:t>What is it?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3000" dirty="0" smtClean="0"/>
              <a:t>A no-cost extension is a request to extend the budget period on a project to continue work until the scientific aims are met, </a:t>
            </a:r>
            <a:r>
              <a:rPr lang="en-US" sz="3000" u="sng" dirty="0" smtClean="0"/>
              <a:t>whether or not there is funding available to do the work</a:t>
            </a:r>
            <a:r>
              <a:rPr lang="en-US" sz="3000" dirty="0" smtClean="0"/>
              <a:t>.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30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3000" dirty="0" smtClean="0"/>
              <a:t>When Does it Occur?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smtClean="0"/>
              <a:t>At the end of the budget period for the project. 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609600"/>
            <a:ext cx="5562600" cy="5943600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500" b="1" dirty="0" smtClean="0">
                <a:solidFill>
                  <a:schemeClr val="accent1"/>
                </a:solidFill>
              </a:rPr>
              <a:t>Reporting to Sponsors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Progress Reports/Financial Reports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Financials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Meeting Minutes, Progress Reports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Research Data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Evaluation Surveys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Correspondence with sponsor, site visits</a:t>
            </a:r>
          </a:p>
          <a:p>
            <a:pPr marL="439420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Format, preparation are important</a:t>
            </a:r>
          </a:p>
          <a:p>
            <a:pPr marL="439420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eSnap reporting takes time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Allow for OSR and ASRSP to generate reports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533400"/>
            <a:ext cx="5562600" cy="5592763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1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500" b="1" dirty="0" smtClean="0">
                <a:solidFill>
                  <a:schemeClr val="accent1"/>
                </a:solidFill>
              </a:rPr>
              <a:t>Effort Reporting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You may already be certifying your effort in the ERS system.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Accountability to the Federal government: we are charging them for the labor expended on grants and contracts.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Directly certified by the person performing the labor, or the person supervising the individual.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Auditable, can be compared with clinic records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dirty="0"/>
              <a:t>	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1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Three Things Every PI Should Know About Effort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sz="2400" dirty="0" smtClean="0"/>
              <a:t>1. What is my total professional effort? (All positions)</a:t>
            </a:r>
          </a:p>
          <a:p>
            <a:pPr>
              <a:buNone/>
            </a:pPr>
            <a:r>
              <a:rPr lang="en-US" sz="2400" dirty="0" smtClean="0"/>
              <a:t>2. What is my base salary (available to propose on grants) and effort (available to propose based on other support) on each source of support?</a:t>
            </a:r>
          </a:p>
          <a:p>
            <a:pPr>
              <a:buNone/>
            </a:pPr>
            <a:r>
              <a:rPr lang="en-US" sz="2400" dirty="0" smtClean="0"/>
              <a:t>3. How are clinical commitments, VA commitments, and teaching commitments managed in concert with sponsored research commitments?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“Given what I understand about my available research effort, what is my commitment to the sponsor on X project, and did I work more or less on it this quarter?”</a:t>
            </a:r>
            <a:endParaRPr lang="en-US" sz="2400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838200"/>
            <a:ext cx="5562600" cy="528796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The More You Know…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900" b="1" dirty="0" smtClean="0">
              <a:solidFill>
                <a:schemeClr val="accent1"/>
              </a:solidFill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dirty="0" smtClean="0"/>
              <a:t>If you are on a K award, your commitment to the sponsor is 75%. No matter what.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dirty="0" smtClean="0"/>
              <a:t>Understanding what constitutes 100% of your total professional effort is key to understanding effort reporting.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000" dirty="0" smtClean="0"/>
              <a:t>You are </a:t>
            </a:r>
            <a:r>
              <a:rPr lang="en-US" sz="3000" u="sng" dirty="0" smtClean="0"/>
              <a:t>entitled</a:t>
            </a:r>
            <a:r>
              <a:rPr lang="en-US" sz="3000" dirty="0" smtClean="0"/>
              <a:t> to guidance regarding effort reporting, please ask for it.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0" y="1435100"/>
            <a:ext cx="2895600" cy="5422900"/>
          </a:xfrm>
          <a:prstGeom prst="rect">
            <a:avLst/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Managing Your Project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Sources of Funding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Experts Available to Help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Award Life Cycle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Principles of Budgeting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Types of Budgets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F&amp;A Rates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 Mistakes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Budgeting Personnel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Budget Justification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You’re Funded!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Responsibilities Negotiating the Award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Re-budgeting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Managing Your Project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Budget Tracking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sz="1500" dirty="0" smtClean="0">
                <a:latin typeface="+mn-lt"/>
                <a:cs typeface="+mn-cs"/>
              </a:rPr>
              <a:t>Carry-Over</a:t>
            </a: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No-Cost Extension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Reporting to Sponsors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Effort Reporting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838200"/>
            <a:ext cx="5562600" cy="528796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Research is Rewarding for All of Us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8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accent1"/>
                </a:solidFill>
              </a:rPr>
              <a:t> </a:t>
            </a:r>
            <a:r>
              <a:rPr lang="en-US" sz="2600" dirty="0" smtClean="0"/>
              <a:t>There is an extensive infrastructure of people to help you build your research career.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 We know that the process is often burdensome and we want to reduce the burden to help you concentrate on your career.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 We are rewarded by assisting you in achieving your career success and your research outcomes.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 If you need help with finding funding, or with moving an application forward, or getting something fixed, ask.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 smtClean="0"/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200" dirty="0" smtClean="0"/>
              <a:t>We want you to concentrate on your work!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</p:txBody>
      </p:sp>
      <p:sp>
        <p:nvSpPr>
          <p:cNvPr id="21508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/>
              <a:t>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Sources of Funding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/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dirty="0"/>
              <a:t>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76600" y="1600200"/>
          <a:ext cx="563880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295400"/>
                <a:gridCol w="1409700"/>
                <a:gridCol w="1409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Source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Eligibility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Northwestern</a:t>
                      </a:r>
                    </a:p>
                    <a:p>
                      <a:r>
                        <a:rPr lang="en-US" sz="1600" baseline="0" dirty="0" smtClean="0"/>
                        <a:t>(NMH, NMF, NU internal)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Pilot funds,  special</a:t>
                      </a:r>
                      <a:r>
                        <a:rPr lang="en-US" sz="1600" baseline="0" dirty="0" smtClean="0"/>
                        <a:t> projects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Short term, usually non-renewable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Varies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Foundation</a:t>
                      </a:r>
                      <a:r>
                        <a:rPr lang="en-US" sz="1600" baseline="0" dirty="0" smtClean="0"/>
                        <a:t> or Association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Disease</a:t>
                      </a:r>
                      <a:r>
                        <a:rPr lang="en-US" sz="1600" baseline="0" dirty="0" smtClean="0"/>
                        <a:t> oriented research, training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1-3</a:t>
                      </a:r>
                      <a:r>
                        <a:rPr lang="en-US" sz="1600" baseline="0" dirty="0" smtClean="0"/>
                        <a:t> years, can be renewed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ESI – training</a:t>
                      </a:r>
                    </a:p>
                    <a:p>
                      <a:r>
                        <a:rPr lang="en-US" sz="1600" dirty="0" smtClean="0"/>
                        <a:t>Established</a:t>
                      </a:r>
                      <a:r>
                        <a:rPr lang="en-US" sz="1600" baseline="0" dirty="0" smtClean="0"/>
                        <a:t> investigators qualify for research grants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 or Federal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Grants</a:t>
                      </a:r>
                      <a:r>
                        <a:rPr lang="en-US" sz="1600" baseline="0" dirty="0" smtClean="0"/>
                        <a:t> and contracts responding to RFAs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3-5 years,</a:t>
                      </a:r>
                      <a:r>
                        <a:rPr lang="en-US" sz="1600" baseline="0" dirty="0" smtClean="0"/>
                        <a:t> renewable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NIH:</a:t>
                      </a:r>
                    </a:p>
                    <a:p>
                      <a:r>
                        <a:rPr lang="en-US" sz="1600" dirty="0" smtClean="0"/>
                        <a:t>K-</a:t>
                      </a:r>
                      <a:r>
                        <a:rPr lang="en-US" sz="1600" baseline="0" dirty="0" smtClean="0"/>
                        <a:t> training</a:t>
                      </a:r>
                    </a:p>
                    <a:p>
                      <a:r>
                        <a:rPr lang="en-US" sz="1600" baseline="0" dirty="0" smtClean="0"/>
                        <a:t>R- research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Industry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Clinical</a:t>
                      </a:r>
                      <a:r>
                        <a:rPr lang="en-US" sz="1600" baseline="0" dirty="0" smtClean="0"/>
                        <a:t> trials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 months</a:t>
                      </a:r>
                      <a:r>
                        <a:rPr lang="en-US" sz="1600" baseline="0" dirty="0" smtClean="0"/>
                        <a:t> to 2 years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Varies</a:t>
                      </a:r>
                      <a:r>
                        <a:rPr lang="en-US" sz="1600" baseline="0" dirty="0" smtClean="0"/>
                        <a:t> depending on role in trial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</a:rPr>
              <a:t>Experts Available to Help You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b="1" dirty="0" smtClean="0"/>
              <a:t>Research Administrator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800" b="1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b="1" dirty="0" smtClean="0"/>
              <a:t>Office of Sponsored Research (OSR)</a:t>
            </a:r>
          </a:p>
          <a:p>
            <a:pPr marL="731012" lvl="1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b="1" dirty="0" smtClean="0"/>
              <a:t>Grants and Contracts Officer</a:t>
            </a:r>
          </a:p>
          <a:p>
            <a:pPr marL="731012" lvl="1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b="1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b="1" dirty="0" smtClean="0"/>
              <a:t>Accounting for Sponsored Research Services and Programs (ASRSP)</a:t>
            </a:r>
          </a:p>
          <a:p>
            <a:pPr marL="731012" lvl="1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b="1" dirty="0" smtClean="0"/>
              <a:t>Grants and Contracts Financial Administrator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/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dirty="0"/>
              <a:t>	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6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Award Life Cycle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1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dirty="0"/>
              <a:t>	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3276600" y="1752600"/>
          <a:ext cx="5715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685800"/>
            <a:ext cx="5562600" cy="5440363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8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2000" b="1" dirty="0" smtClean="0">
                <a:solidFill>
                  <a:schemeClr val="accent1"/>
                </a:solidFill>
              </a:rPr>
              <a:t>Principles of Budgeting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86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 smtClean="0">
                <a:solidFill>
                  <a:schemeClr val="accent1"/>
                </a:solidFill>
              </a:rPr>
              <a:t> </a:t>
            </a:r>
            <a:r>
              <a:rPr lang="en-US" sz="9600" b="1" dirty="0" smtClean="0"/>
              <a:t>Allocable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 smtClean="0"/>
              <a:t> </a:t>
            </a:r>
            <a:r>
              <a:rPr lang="en-US" sz="8000" dirty="0" smtClean="0"/>
              <a:t>Is this cost borne by the project alone?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96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 smtClean="0"/>
              <a:t>Allowable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 smtClean="0"/>
              <a:t> </a:t>
            </a:r>
            <a:r>
              <a:rPr lang="en-US" sz="8000" dirty="0" smtClean="0"/>
              <a:t>Do the project guidelines and the funder guidelines permit you to request this cost? Is it a direct cost (not F&amp;A?)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96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 smtClean="0"/>
              <a:t>Reasonable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 smtClean="0"/>
              <a:t>Is there a basis for this cost that can be </a:t>
            </a:r>
            <a:r>
              <a:rPr lang="en-US" sz="8000" smtClean="0"/>
              <a:t>independently </a:t>
            </a:r>
            <a:r>
              <a:rPr lang="en-US" sz="8000" smtClean="0"/>
              <a:t>verified</a:t>
            </a:r>
            <a:r>
              <a:rPr lang="en-US" sz="8000" dirty="0" smtClean="0"/>
              <a:t>?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96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 smtClean="0"/>
              <a:t>Consistent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 smtClean="0"/>
              <a:t> </a:t>
            </a:r>
            <a:r>
              <a:rPr lang="en-US" sz="8000" dirty="0" smtClean="0"/>
              <a:t>Is the sponsor receiving proposals with consistent budgeting from Northwestern?</a:t>
            </a:r>
            <a:endParaRPr lang="en-US" sz="8000" b="1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9600" b="1" dirty="0" smtClean="0">
                <a:solidFill>
                  <a:schemeClr val="accent1"/>
                </a:solidFill>
              </a:rPr>
              <a:t>	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96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9600" b="1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200" dirty="0" smtClean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62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6200" dirty="0" smtClean="0"/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None/>
              <a:defRPr/>
            </a:pPr>
            <a:r>
              <a:rPr lang="en-US" sz="6200" dirty="0"/>
              <a:t>	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6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accent1"/>
                </a:solidFill>
              </a:rPr>
              <a:t>Types of Budgets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smtClean="0"/>
              <a:t>Total Cost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All costs itemized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smtClean="0"/>
              <a:t>Modular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Budgeted in modules of $25,000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smtClean="0"/>
              <a:t>Clinical Trial</a:t>
            </a:r>
          </a:p>
          <a:p>
            <a:pPr marL="292100" lvl="1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Research costs budgeted per subject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/>
                </a:solidFill>
              </a:rPr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>
          <a:xfrm>
            <a:off x="2971800" y="273050"/>
            <a:ext cx="5715000" cy="5853113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solidFill>
                <a:schemeClr val="accent1"/>
              </a:solidFill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000" b="1" dirty="0" smtClean="0">
                <a:solidFill>
                  <a:schemeClr val="accent1"/>
                </a:solidFill>
              </a:rPr>
              <a:t>F&amp;A Rates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000" b="1" dirty="0" smtClean="0"/>
              <a:t>Direct Costs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000" b="1" u="sng" dirty="0" smtClean="0"/>
              <a:t>+Indirect Costs (F&amp;A)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000" b="1" dirty="0" smtClean="0"/>
              <a:t>Total Costs</a:t>
            </a: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000" dirty="0" smtClean="0"/>
              <a:t>What is F&amp;A?</a:t>
            </a: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400" dirty="0" smtClean="0"/>
              <a:t>The costs that cannot directly be associated to a given research project.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400" dirty="0" smtClean="0"/>
              <a:t>Federal Rate: 54.5%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TOPICS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24200" y="273050"/>
            <a:ext cx="5562600" cy="5853113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600" b="1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300" b="1" dirty="0" smtClean="0">
                <a:solidFill>
                  <a:schemeClr val="accent1"/>
                </a:solidFill>
              </a:rPr>
              <a:t>Common Budgeting Mistakes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/>
              <a:t>Overestimating</a:t>
            </a:r>
            <a:r>
              <a:rPr lang="en-US" sz="3000" dirty="0" smtClean="0"/>
              <a:t> </a:t>
            </a:r>
          </a:p>
          <a:p>
            <a:pPr marL="438912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3000" dirty="0" smtClean="0"/>
              <a:t>Ease of obtaining subjects</a:t>
            </a:r>
          </a:p>
          <a:p>
            <a:pPr marL="438912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3000" dirty="0" smtClean="0"/>
              <a:t>Research staff efficiency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000" b="1" dirty="0" smtClean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/>
              <a:t>Underestimating</a:t>
            </a:r>
          </a:p>
          <a:p>
            <a:pPr marL="438912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3000" dirty="0" smtClean="0"/>
              <a:t>Time required for project to start, to hire staff, IRB review</a:t>
            </a:r>
          </a:p>
          <a:p>
            <a:pPr marL="438912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3000" dirty="0" smtClean="0"/>
              <a:t>Resources needed for the unexpected</a:t>
            </a:r>
          </a:p>
          <a:p>
            <a:pPr marL="438912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3000" dirty="0" smtClean="0"/>
          </a:p>
          <a:p>
            <a:pPr marL="438912" indent="-32004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3000" dirty="0" smtClean="0"/>
              <a:t>Why is overestimation or underestimation a problem?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30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dirty="0"/>
              <a:t>	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2895600" cy="5422900"/>
          </a:xfrm>
          <a:gradFill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Sources of Funding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Experts Available to Help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Award Life Cycle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Principles of 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Types of Budgets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F&amp;A Rates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Common Mistakes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Budgeting Personnel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Justification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You’re Funded!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Your Responsibilities Negotiating the Award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Re-budgeting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Managing Your Project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Budget Tracking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Carry-Over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No-Cost Extension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Reporting to Sponsors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sz="1500" dirty="0" smtClean="0"/>
              <a:t>Effort Reporting</a:t>
            </a:r>
          </a:p>
          <a:p>
            <a:pPr lvl="1" eaLnBrk="1" hangingPunct="1">
              <a:defRPr/>
            </a:pPr>
            <a:endParaRPr lang="en-US" sz="1600" dirty="0" smtClean="0">
              <a:solidFill>
                <a:schemeClr val="accent1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2710</Words>
  <Application>Microsoft Office PowerPoint</Application>
  <PresentationFormat>On-screen Show (4:3)</PresentationFormat>
  <Paragraphs>817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Research Finance: Constructing Budgets and Managing Projects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  <vt:lpstr>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Finance: Constructing Budgets and Managing Projects</dc:title>
  <dc:creator>Michelle Melin-Rogovin</dc:creator>
  <cp:lastModifiedBy>Michelle Melin-Rogovin</cp:lastModifiedBy>
  <cp:revision>61</cp:revision>
  <dcterms:created xsi:type="dcterms:W3CDTF">2011-11-10T23:46:27Z</dcterms:created>
  <dcterms:modified xsi:type="dcterms:W3CDTF">2012-07-13T22:31:27Z</dcterms:modified>
</cp:coreProperties>
</file>