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59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9F124E-95F0-2A43-A180-5A79C6C4ACD9}" v="1" dt="2022-01-25T00:32:22.42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8" d="100"/>
          <a:sy n="118" d="100"/>
        </p:scale>
        <p:origin x="1738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4F165-F67D-B241-BF1D-FF8EE50F6695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41EF7-200E-A247-BC80-5C559F46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3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1ACC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70" dirty="0"/>
              <a:t>‹#›</a:t>
            </a:fld>
            <a:endParaRPr spc="-7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1ACC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70" dirty="0"/>
              <a:t>‹#›</a:t>
            </a:fld>
            <a:endParaRPr spc="-7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1ACC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70" dirty="0"/>
              <a:t>‹#›</a:t>
            </a:fld>
            <a:endParaRPr spc="-7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1ACC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70" dirty="0"/>
              <a:t>‹#›</a:t>
            </a:fld>
            <a:endParaRPr spc="-7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1ACC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70" dirty="0"/>
              <a:t>‹#›</a:t>
            </a:fld>
            <a:endParaRPr spc="-7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15112"/>
            <a:ext cx="685800" cy="26212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27888" y="6505783"/>
            <a:ext cx="1627631" cy="23662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7898" y="110744"/>
            <a:ext cx="4341495" cy="751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23730" y="6523200"/>
            <a:ext cx="179704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B1ACC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spc="-70" dirty="0"/>
              <a:t>‹#›</a:t>
            </a:fld>
            <a:endParaRPr spc="-7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95109"/>
            <a:ext cx="4341495" cy="1484894"/>
          </a:xfrm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28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Relevant Disclosures</a:t>
            </a:r>
            <a:br>
              <a:rPr lang="en-US" sz="28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spc="-260" dirty="0">
                <a:solidFill>
                  <a:srgbClr val="B0A2C5"/>
                </a:solidFill>
                <a:latin typeface="+mn-lt"/>
              </a:rPr>
              <a:t>&lt;</a:t>
            </a:r>
            <a:r>
              <a:rPr lang="en-US" sz="2000" spc="-75" dirty="0">
                <a:solidFill>
                  <a:srgbClr val="B0A2C5"/>
                </a:solidFill>
                <a:latin typeface="+mn-lt"/>
              </a:rPr>
              <a:t>i</a:t>
            </a:r>
            <a:r>
              <a:rPr lang="en-US" sz="2000" spc="-145" dirty="0">
                <a:solidFill>
                  <a:srgbClr val="B0A2C5"/>
                </a:solidFill>
                <a:latin typeface="+mn-lt"/>
              </a:rPr>
              <a:t>n</a:t>
            </a:r>
            <a:r>
              <a:rPr lang="en-US" sz="2000" spc="-310" dirty="0">
                <a:solidFill>
                  <a:srgbClr val="B0A2C5"/>
                </a:solidFill>
                <a:latin typeface="+mn-lt"/>
              </a:rPr>
              <a:t>s</a:t>
            </a:r>
            <a:r>
              <a:rPr lang="en-US" sz="2000" spc="-210" dirty="0">
                <a:solidFill>
                  <a:srgbClr val="B0A2C5"/>
                </a:solidFill>
                <a:latin typeface="+mn-lt"/>
              </a:rPr>
              <a:t>e</a:t>
            </a:r>
            <a:r>
              <a:rPr lang="en-US" sz="2000" spc="-60" dirty="0">
                <a:solidFill>
                  <a:srgbClr val="B0A2C5"/>
                </a:solidFill>
                <a:latin typeface="+mn-lt"/>
              </a:rPr>
              <a:t>r</a:t>
            </a:r>
            <a:r>
              <a:rPr lang="en-US" sz="2000" spc="114" dirty="0">
                <a:solidFill>
                  <a:srgbClr val="B0A2C5"/>
                </a:solidFill>
                <a:latin typeface="+mn-lt"/>
              </a:rPr>
              <a:t>t</a:t>
            </a:r>
            <a:r>
              <a:rPr lang="en-US" sz="2000" spc="-220" dirty="0">
                <a:solidFill>
                  <a:srgbClr val="B0A2C5"/>
                </a:solidFill>
                <a:latin typeface="+mn-lt"/>
              </a:rPr>
              <a:t> </a:t>
            </a:r>
            <a:r>
              <a:rPr lang="en-US" sz="2000" spc="-310" dirty="0">
                <a:solidFill>
                  <a:srgbClr val="B0A2C5"/>
                </a:solidFill>
                <a:latin typeface="+mn-lt"/>
              </a:rPr>
              <a:t>s</a:t>
            </a:r>
            <a:r>
              <a:rPr lang="en-US" sz="2000" spc="-145" dirty="0">
                <a:solidFill>
                  <a:srgbClr val="B0A2C5"/>
                </a:solidFill>
                <a:latin typeface="+mn-lt"/>
              </a:rPr>
              <a:t>p</a:t>
            </a:r>
            <a:r>
              <a:rPr lang="en-US" sz="2000" spc="-210" dirty="0">
                <a:solidFill>
                  <a:srgbClr val="B0A2C5"/>
                </a:solidFill>
                <a:latin typeface="+mn-lt"/>
              </a:rPr>
              <a:t>e</a:t>
            </a:r>
            <a:r>
              <a:rPr lang="en-US" sz="2000" spc="-215" dirty="0">
                <a:solidFill>
                  <a:srgbClr val="B0A2C5"/>
                </a:solidFill>
                <a:latin typeface="+mn-lt"/>
              </a:rPr>
              <a:t>a</a:t>
            </a:r>
            <a:r>
              <a:rPr lang="en-US" sz="2000" spc="-260" dirty="0">
                <a:solidFill>
                  <a:srgbClr val="B0A2C5"/>
                </a:solidFill>
                <a:latin typeface="+mn-lt"/>
              </a:rPr>
              <a:t>k</a:t>
            </a:r>
            <a:r>
              <a:rPr lang="en-US" sz="2000" spc="-210" dirty="0">
                <a:solidFill>
                  <a:srgbClr val="B0A2C5"/>
                </a:solidFill>
                <a:latin typeface="+mn-lt"/>
              </a:rPr>
              <a:t>e</a:t>
            </a:r>
            <a:r>
              <a:rPr lang="en-US" sz="2000" spc="30" dirty="0">
                <a:solidFill>
                  <a:srgbClr val="B0A2C5"/>
                </a:solidFill>
                <a:latin typeface="+mn-lt"/>
              </a:rPr>
              <a:t>r</a:t>
            </a:r>
            <a:r>
              <a:rPr lang="en-US" sz="2000" spc="-235" dirty="0">
                <a:solidFill>
                  <a:srgbClr val="B0A2C5"/>
                </a:solidFill>
                <a:latin typeface="+mn-lt"/>
              </a:rPr>
              <a:t> </a:t>
            </a:r>
            <a:r>
              <a:rPr lang="en-US" sz="2000" spc="-145" dirty="0">
                <a:solidFill>
                  <a:srgbClr val="B0A2C5"/>
                </a:solidFill>
                <a:latin typeface="+mn-lt"/>
              </a:rPr>
              <a:t>n</a:t>
            </a:r>
            <a:r>
              <a:rPr lang="en-US" sz="2000" spc="-175" dirty="0">
                <a:solidFill>
                  <a:srgbClr val="B0A2C5"/>
                </a:solidFill>
                <a:latin typeface="+mn-lt"/>
              </a:rPr>
              <a:t>a</a:t>
            </a:r>
            <a:r>
              <a:rPr lang="en-US" sz="2000" spc="-225" dirty="0">
                <a:solidFill>
                  <a:srgbClr val="B0A2C5"/>
                </a:solidFill>
                <a:latin typeface="+mn-lt"/>
              </a:rPr>
              <a:t>m</a:t>
            </a:r>
            <a:r>
              <a:rPr lang="en-US" sz="2000" spc="-210" dirty="0">
                <a:solidFill>
                  <a:srgbClr val="B0A2C5"/>
                </a:solidFill>
                <a:latin typeface="+mn-lt"/>
              </a:rPr>
              <a:t>e</a:t>
            </a:r>
            <a:r>
              <a:rPr lang="en-US" sz="2000" spc="-170" dirty="0">
                <a:solidFill>
                  <a:srgbClr val="B0A2C5"/>
                </a:solidFill>
                <a:latin typeface="+mn-lt"/>
              </a:rPr>
              <a:t>&gt;</a:t>
            </a:r>
            <a:br>
              <a:rPr lang="en-US" sz="2800" b="1" dirty="0">
                <a:latin typeface="+mn-lt"/>
              </a:rPr>
            </a:br>
            <a:endParaRPr sz="28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70" dirty="0"/>
              <a:t>1</a:t>
            </a:fld>
            <a:endParaRPr spc="-7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437346"/>
            <a:ext cx="6509384" cy="5982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i="1" dirty="0">
                <a:solidFill>
                  <a:srgbClr val="7030A0"/>
                </a:solidFill>
                <a:cs typeface="Arial"/>
              </a:rPr>
              <a:t>Financial Disclosures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See next slide 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4E11DD29-9900-7F47-A017-311C8C724191}"/>
              </a:ext>
            </a:extLst>
          </p:cNvPr>
          <p:cNvSpPr txBox="1"/>
          <p:nvPr/>
        </p:nvSpPr>
        <p:spPr>
          <a:xfrm>
            <a:off x="381000" y="2922240"/>
            <a:ext cx="8610600" cy="30296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i="1" dirty="0">
                <a:solidFill>
                  <a:srgbClr val="7030A0"/>
                </a:solidFill>
                <a:cs typeface="Arial"/>
              </a:rPr>
              <a:t>Bias Mitigation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I have used the Feinberg bias checklist to review this lecture to mitigate bias.</a:t>
            </a:r>
          </a:p>
          <a:p>
            <a:pPr lvl="0"/>
            <a:endParaRPr lang="en-US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I have reviewed this lecture for use of stereotypical or offensive terms, language, etc.</a:t>
            </a:r>
          </a:p>
          <a:p>
            <a:r>
              <a:rPr lang="en-US" dirty="0"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I have, to the best of my abilities, used inclusive language, pronouns, photos and images.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sz="1600" b="1" i="1" dirty="0"/>
              <a:t>Despite best efforts and intentions, if there is concerning content, please feel free to contact me or report via the bias reporting system.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6292" y="123953"/>
            <a:ext cx="5791200" cy="1484894"/>
          </a:xfrm>
          <a:prstGeom prst="rect">
            <a:avLst/>
          </a:prstGeom>
        </p:spPr>
        <p:txBody>
          <a:bodyPr vert="horz" wrap="square" lIns="0" tIns="312293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28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Relevant Disclosures Example</a:t>
            </a:r>
            <a:br>
              <a:rPr lang="en-US" sz="28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spc="-260" dirty="0">
                <a:solidFill>
                  <a:srgbClr val="B0A2C5"/>
                </a:solidFill>
                <a:latin typeface="+mn-lt"/>
              </a:rPr>
              <a:t>Khalilah Gates,  MD (she/her)</a:t>
            </a:r>
            <a:br>
              <a:rPr lang="en-US" sz="2800" b="1" dirty="0">
                <a:latin typeface="+mn-lt"/>
              </a:rPr>
            </a:br>
            <a:endParaRPr sz="28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spc="-70" dirty="0"/>
              <a:t>2</a:t>
            </a:fld>
            <a:endParaRPr spc="-7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437346"/>
            <a:ext cx="6509384" cy="5982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i="1" dirty="0">
                <a:solidFill>
                  <a:srgbClr val="7030A0"/>
                </a:solidFill>
                <a:cs typeface="Arial"/>
              </a:rPr>
              <a:t>Financial Disclosures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 have no financial disclosures 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4E11DD29-9900-7F47-A017-311C8C724191}"/>
              </a:ext>
            </a:extLst>
          </p:cNvPr>
          <p:cNvSpPr txBox="1"/>
          <p:nvPr/>
        </p:nvSpPr>
        <p:spPr>
          <a:xfrm>
            <a:off x="441434" y="2667000"/>
            <a:ext cx="8610600" cy="30296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i="1" dirty="0">
                <a:solidFill>
                  <a:srgbClr val="7030A0"/>
                </a:solidFill>
                <a:cs typeface="Arial"/>
              </a:rPr>
              <a:t>Bias Mitigation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I have used the Feinberg bias checklist to review this lecture to mitigate bias.</a:t>
            </a:r>
          </a:p>
          <a:p>
            <a:pPr lvl="0"/>
            <a:endParaRPr lang="en-US" dirty="0"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I have reviewed this lecture for use of stereotypical or offensive terms, language, etc.</a:t>
            </a:r>
          </a:p>
          <a:p>
            <a:r>
              <a:rPr lang="en-US" dirty="0"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I have used inclusive language, pronouns, photos and images.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pPr lvl="0"/>
            <a:r>
              <a:rPr lang="en-US" sz="1600" b="1" i="1" dirty="0"/>
              <a:t>Despite best efforts and intentions, if there is concerning content, please feel free to contact me or report via the bias reporting system.</a:t>
            </a:r>
          </a:p>
        </p:txBody>
      </p:sp>
    </p:spTree>
    <p:extLst>
      <p:ext uri="{BB962C8B-B14F-4D97-AF65-F5344CB8AC3E}">
        <p14:creationId xmlns:p14="http://schemas.microsoft.com/office/powerpoint/2010/main" val="116555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CBB6-E871-6542-8215-7DE10C322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7200"/>
            <a:ext cx="4341495" cy="369332"/>
          </a:xfrm>
        </p:spPr>
        <p:txBody>
          <a:bodyPr/>
          <a:lstStyle/>
          <a:p>
            <a:r>
              <a:rPr lang="en-US" dirty="0"/>
              <a:t>Financial Disclosures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47DA8-40DC-DB43-AA15-8A858C12A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941831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lang="en-US" sz="1850" spc="-25" dirty="0">
                <a:solidFill>
                  <a:srgbClr val="FF0000"/>
                </a:solidFill>
                <a:latin typeface="Arial"/>
                <a:cs typeface="Arial"/>
              </a:rPr>
              <a:t>If</a:t>
            </a:r>
            <a:r>
              <a:rPr lang="en-US" sz="1850" spc="-20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210" dirty="0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lang="en-US" sz="1850" spc="-1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00" dirty="0">
                <a:solidFill>
                  <a:srgbClr val="FF0000"/>
                </a:solidFill>
                <a:latin typeface="Arial"/>
                <a:cs typeface="Arial"/>
              </a:rPr>
              <a:t>relevant</a:t>
            </a:r>
            <a:r>
              <a:rPr lang="en-US" sz="1850" spc="-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00" dirty="0">
                <a:solidFill>
                  <a:srgbClr val="FF0000"/>
                </a:solidFill>
                <a:latin typeface="Arial"/>
                <a:cs typeface="Arial"/>
              </a:rPr>
              <a:t>financial</a:t>
            </a:r>
            <a:r>
              <a:rPr lang="en-US" sz="1850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10" dirty="0">
                <a:solidFill>
                  <a:srgbClr val="FF0000"/>
                </a:solidFill>
                <a:latin typeface="Arial"/>
                <a:cs typeface="Arial"/>
              </a:rPr>
              <a:t>relationships</a:t>
            </a:r>
            <a:r>
              <a:rPr lang="en-US" sz="1850" spc="-1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14" dirty="0">
                <a:solidFill>
                  <a:srgbClr val="FF0000"/>
                </a:solidFill>
                <a:latin typeface="Arial"/>
                <a:cs typeface="Arial"/>
              </a:rPr>
              <a:t>exist,</a:t>
            </a:r>
            <a:r>
              <a:rPr lang="en-US" sz="1850" spc="-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60" dirty="0">
                <a:solidFill>
                  <a:srgbClr val="FF0000"/>
                </a:solidFill>
                <a:latin typeface="Arial"/>
                <a:cs typeface="Arial"/>
              </a:rPr>
              <a:t>use</a:t>
            </a:r>
            <a:r>
              <a:rPr lang="en-US" sz="1850" spc="-1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75" dirty="0">
                <a:solidFill>
                  <a:srgbClr val="FF0000"/>
                </a:solidFill>
                <a:latin typeface="Arial"/>
                <a:cs typeface="Arial"/>
              </a:rPr>
              <a:t>this</a:t>
            </a:r>
            <a:r>
              <a:rPr lang="en-US" sz="1850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00" dirty="0">
                <a:solidFill>
                  <a:srgbClr val="FF0000"/>
                </a:solidFill>
                <a:latin typeface="Arial"/>
                <a:cs typeface="Arial"/>
              </a:rPr>
              <a:t>statement:</a:t>
            </a:r>
            <a:endParaRPr lang="en-US" sz="1850" dirty="0">
              <a:latin typeface="Arial"/>
              <a:cs typeface="Arial"/>
            </a:endParaRPr>
          </a:p>
          <a:p>
            <a:pPr marL="187960" indent="-175895">
              <a:lnSpc>
                <a:spcPct val="100000"/>
              </a:lnSpc>
              <a:spcBef>
                <a:spcPts val="445"/>
              </a:spcBef>
              <a:buClr>
                <a:srgbClr val="917EAE"/>
              </a:buClr>
              <a:buChar char="•"/>
              <a:tabLst>
                <a:tab pos="188595" algn="l"/>
              </a:tabLst>
            </a:pPr>
            <a:r>
              <a:rPr lang="en-US" sz="1850" spc="-50" dirty="0">
                <a:solidFill>
                  <a:srgbClr val="54585A"/>
                </a:solidFill>
                <a:latin typeface="Arial"/>
                <a:cs typeface="Arial"/>
              </a:rPr>
              <a:t>I</a:t>
            </a:r>
            <a:r>
              <a:rPr lang="en-US" sz="1850" spc="-20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h</a:t>
            </a:r>
            <a:r>
              <a:rPr lang="en-US" sz="1850" spc="-229" dirty="0">
                <a:solidFill>
                  <a:srgbClr val="54585A"/>
                </a:solidFill>
                <a:latin typeface="Arial"/>
                <a:cs typeface="Arial"/>
              </a:rPr>
              <a:t>a</a:t>
            </a:r>
            <a:r>
              <a:rPr lang="en-US" sz="1850" spc="-150" dirty="0">
                <a:solidFill>
                  <a:srgbClr val="54585A"/>
                </a:solidFill>
                <a:latin typeface="Arial"/>
                <a:cs typeface="Arial"/>
              </a:rPr>
              <a:t>v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e</a:t>
            </a:r>
            <a:r>
              <a:rPr lang="en-US" sz="1850" spc="-215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n</a:t>
            </a:r>
            <a:r>
              <a:rPr lang="en-US" sz="1850" spc="-25" dirty="0">
                <a:solidFill>
                  <a:srgbClr val="54585A"/>
                </a:solidFill>
                <a:latin typeface="Arial"/>
                <a:cs typeface="Arial"/>
              </a:rPr>
              <a:t>o</a:t>
            </a:r>
            <a:r>
              <a:rPr lang="en-US" sz="1850" spc="-30" dirty="0">
                <a:solidFill>
                  <a:srgbClr val="54585A"/>
                </a:solidFill>
                <a:latin typeface="Arial"/>
                <a:cs typeface="Arial"/>
              </a:rPr>
              <a:t>t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h</a:t>
            </a:r>
            <a:r>
              <a:rPr lang="en-US" sz="1850" spc="-45" dirty="0">
                <a:solidFill>
                  <a:srgbClr val="54585A"/>
                </a:solidFill>
                <a:latin typeface="Arial"/>
                <a:cs typeface="Arial"/>
              </a:rPr>
              <a:t>i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n</a:t>
            </a:r>
            <a:r>
              <a:rPr lang="en-US" sz="1850" spc="-160" dirty="0">
                <a:solidFill>
                  <a:srgbClr val="54585A"/>
                </a:solidFill>
                <a:latin typeface="Arial"/>
                <a:cs typeface="Arial"/>
              </a:rPr>
              <a:t>g</a:t>
            </a:r>
            <a:r>
              <a:rPr lang="en-US" sz="1850" spc="-185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50" dirty="0">
                <a:solidFill>
                  <a:srgbClr val="54585A"/>
                </a:solidFill>
                <a:latin typeface="Arial"/>
                <a:cs typeface="Arial"/>
              </a:rPr>
              <a:t>t</a:t>
            </a:r>
            <a:r>
              <a:rPr lang="en-US" sz="1850" spc="-55" dirty="0">
                <a:solidFill>
                  <a:srgbClr val="54585A"/>
                </a:solidFill>
                <a:latin typeface="Arial"/>
                <a:cs typeface="Arial"/>
              </a:rPr>
              <a:t>o</a:t>
            </a:r>
            <a:r>
              <a:rPr lang="en-US" sz="1850" spc="-22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d</a:t>
            </a:r>
            <a:r>
              <a:rPr lang="en-US" sz="1850" spc="-45" dirty="0">
                <a:solidFill>
                  <a:srgbClr val="54585A"/>
                </a:solidFill>
                <a:latin typeface="Arial"/>
                <a:cs typeface="Arial"/>
              </a:rPr>
              <a:t>i</a:t>
            </a:r>
            <a:r>
              <a:rPr lang="en-US" sz="1850" spc="-170" dirty="0">
                <a:solidFill>
                  <a:srgbClr val="54585A"/>
                </a:solidFill>
                <a:latin typeface="Arial"/>
                <a:cs typeface="Arial"/>
              </a:rPr>
              <a:t>scl</a:t>
            </a:r>
            <a:r>
              <a:rPr lang="en-US" sz="1850" spc="-180" dirty="0">
                <a:solidFill>
                  <a:srgbClr val="54585A"/>
                </a:solidFill>
                <a:latin typeface="Arial"/>
                <a:cs typeface="Arial"/>
              </a:rPr>
              <a:t>ose</a:t>
            </a:r>
          </a:p>
          <a:p>
            <a:pPr marL="12065">
              <a:lnSpc>
                <a:spcPct val="100000"/>
              </a:lnSpc>
              <a:spcBef>
                <a:spcPts val="445"/>
              </a:spcBef>
              <a:buClr>
                <a:srgbClr val="917EAE"/>
              </a:buClr>
              <a:tabLst>
                <a:tab pos="188595" algn="l"/>
              </a:tabLst>
            </a:pPr>
            <a:endParaRPr lang="en-US" sz="2700" dirty="0">
              <a:latin typeface="Arial"/>
              <a:cs typeface="Arial"/>
            </a:endParaRPr>
          </a:p>
          <a:p>
            <a:pPr marL="12700" marR="381000">
              <a:lnSpc>
                <a:spcPct val="100000"/>
              </a:lnSpc>
            </a:pPr>
            <a:r>
              <a:rPr lang="en-US" sz="1850" spc="-25" dirty="0">
                <a:solidFill>
                  <a:srgbClr val="FF0000"/>
                </a:solidFill>
                <a:latin typeface="Arial"/>
                <a:cs typeface="Arial"/>
              </a:rPr>
              <a:t>If</a:t>
            </a:r>
            <a:r>
              <a:rPr lang="en-US" sz="1850" spc="-20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250" dirty="0">
                <a:solidFill>
                  <a:srgbClr val="FF0000"/>
                </a:solidFill>
                <a:latin typeface="Arial"/>
                <a:cs typeface="Arial"/>
              </a:rPr>
              <a:t>ANY</a:t>
            </a:r>
            <a:r>
              <a:rPr lang="en-US" sz="1850" spc="-1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00" dirty="0">
                <a:solidFill>
                  <a:srgbClr val="FF0000"/>
                </a:solidFill>
                <a:latin typeface="Arial"/>
                <a:cs typeface="Arial"/>
              </a:rPr>
              <a:t>relevant</a:t>
            </a:r>
            <a:r>
              <a:rPr lang="en-US" sz="1850" spc="-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00" dirty="0">
                <a:solidFill>
                  <a:srgbClr val="FF0000"/>
                </a:solidFill>
                <a:latin typeface="Arial"/>
                <a:cs typeface="Arial"/>
              </a:rPr>
              <a:t>financial</a:t>
            </a:r>
            <a:r>
              <a:rPr lang="en-US" sz="1850" spc="-1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10" dirty="0">
                <a:solidFill>
                  <a:srgbClr val="FF0000"/>
                </a:solidFill>
                <a:latin typeface="Arial"/>
                <a:cs typeface="Arial"/>
              </a:rPr>
              <a:t>relationships</a:t>
            </a:r>
            <a:r>
              <a:rPr lang="en-US" sz="1850" spc="-1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14" dirty="0">
                <a:solidFill>
                  <a:srgbClr val="FF0000"/>
                </a:solidFill>
                <a:latin typeface="Arial"/>
                <a:cs typeface="Arial"/>
              </a:rPr>
              <a:t>exist,</a:t>
            </a:r>
            <a:r>
              <a:rPr lang="en-US" sz="1850" spc="-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70" dirty="0">
                <a:solidFill>
                  <a:srgbClr val="FF0000"/>
                </a:solidFill>
                <a:latin typeface="Arial"/>
                <a:cs typeface="Arial"/>
              </a:rPr>
              <a:t>list</a:t>
            </a:r>
            <a:r>
              <a:rPr lang="en-US" sz="1850" spc="-1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5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lang="en-US" sz="1850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85" dirty="0">
                <a:solidFill>
                  <a:srgbClr val="FF0000"/>
                </a:solidFill>
                <a:latin typeface="Arial"/>
                <a:cs typeface="Arial"/>
              </a:rPr>
              <a:t>following</a:t>
            </a:r>
            <a:r>
              <a:rPr lang="en-US" sz="1850" spc="-1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40" dirty="0">
                <a:solidFill>
                  <a:srgbClr val="FF0000"/>
                </a:solidFill>
                <a:latin typeface="Arial"/>
                <a:cs typeface="Arial"/>
              </a:rPr>
              <a:t>for</a:t>
            </a:r>
            <a:r>
              <a:rPr lang="en-US" sz="1850" spc="-20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50" dirty="0">
                <a:solidFill>
                  <a:srgbClr val="FF0000"/>
                </a:solidFill>
                <a:latin typeface="Arial"/>
                <a:cs typeface="Arial"/>
              </a:rPr>
              <a:t>each </a:t>
            </a:r>
            <a:r>
              <a:rPr lang="en-US" sz="1850" spc="-5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120" dirty="0">
                <a:solidFill>
                  <a:srgbClr val="FF0000"/>
                </a:solidFill>
                <a:latin typeface="Arial"/>
                <a:cs typeface="Arial"/>
              </a:rPr>
              <a:t>commercial</a:t>
            </a:r>
            <a:r>
              <a:rPr lang="en-US" sz="1850" spc="-2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50" spc="-85" dirty="0">
                <a:solidFill>
                  <a:srgbClr val="FF0000"/>
                </a:solidFill>
                <a:latin typeface="Arial"/>
                <a:cs typeface="Arial"/>
              </a:rPr>
              <a:t>interest:</a:t>
            </a:r>
            <a:endParaRPr lang="en-US" sz="1850" dirty="0">
              <a:latin typeface="Arial"/>
              <a:cs typeface="Arial"/>
            </a:endParaRPr>
          </a:p>
          <a:p>
            <a:pPr marL="187960" indent="-175895">
              <a:lnSpc>
                <a:spcPct val="100000"/>
              </a:lnSpc>
              <a:spcBef>
                <a:spcPts val="445"/>
              </a:spcBef>
              <a:buClr>
                <a:srgbClr val="917EAE"/>
              </a:buClr>
              <a:buChar char="•"/>
              <a:tabLst>
                <a:tab pos="188595" algn="l"/>
              </a:tabLst>
            </a:pPr>
            <a:r>
              <a:rPr lang="en-US" sz="1850" spc="-204" dirty="0">
                <a:solidFill>
                  <a:srgbClr val="54585A"/>
                </a:solidFill>
                <a:latin typeface="Arial"/>
                <a:cs typeface="Arial"/>
              </a:rPr>
              <a:t>&lt;</a:t>
            </a:r>
            <a:r>
              <a:rPr lang="en-US" sz="1850" spc="-45" dirty="0">
                <a:solidFill>
                  <a:srgbClr val="54585A"/>
                </a:solidFill>
                <a:latin typeface="Arial"/>
                <a:cs typeface="Arial"/>
              </a:rPr>
              <a:t>i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n</a:t>
            </a:r>
            <a:r>
              <a:rPr lang="en-US" sz="1850" spc="-260" dirty="0">
                <a:solidFill>
                  <a:srgbClr val="54585A"/>
                </a:solidFill>
                <a:latin typeface="Arial"/>
                <a:cs typeface="Arial"/>
              </a:rPr>
              <a:t>s</a:t>
            </a:r>
            <a:r>
              <a:rPr lang="en-US" sz="1850" spc="-155" dirty="0">
                <a:solidFill>
                  <a:srgbClr val="54585A"/>
                </a:solidFill>
                <a:latin typeface="Arial"/>
                <a:cs typeface="Arial"/>
              </a:rPr>
              <a:t>e</a:t>
            </a:r>
            <a:r>
              <a:rPr lang="en-US" sz="1850" spc="-20" dirty="0">
                <a:solidFill>
                  <a:srgbClr val="54585A"/>
                </a:solidFill>
                <a:latin typeface="Arial"/>
                <a:cs typeface="Arial"/>
              </a:rPr>
              <a:t>r</a:t>
            </a:r>
            <a:r>
              <a:rPr lang="en-US" sz="1850" spc="105" dirty="0">
                <a:solidFill>
                  <a:srgbClr val="54585A"/>
                </a:solidFill>
                <a:latin typeface="Arial"/>
                <a:cs typeface="Arial"/>
              </a:rPr>
              <a:t>t</a:t>
            </a:r>
            <a:r>
              <a:rPr lang="en-US" sz="1850" spc="-185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n</a:t>
            </a:r>
            <a:r>
              <a:rPr lang="en-US" sz="1850" spc="-195" dirty="0">
                <a:solidFill>
                  <a:srgbClr val="54585A"/>
                </a:solidFill>
                <a:latin typeface="Arial"/>
                <a:cs typeface="Arial"/>
              </a:rPr>
              <a:t>a</a:t>
            </a:r>
            <a:r>
              <a:rPr lang="en-US" sz="1850" spc="-114" dirty="0">
                <a:solidFill>
                  <a:srgbClr val="54585A"/>
                </a:solidFill>
                <a:latin typeface="Arial"/>
                <a:cs typeface="Arial"/>
              </a:rPr>
              <a:t>m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e</a:t>
            </a:r>
            <a:r>
              <a:rPr lang="en-US" sz="1850" spc="-21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o</a:t>
            </a:r>
            <a:r>
              <a:rPr lang="en-US" sz="1850" spc="50" dirty="0">
                <a:solidFill>
                  <a:srgbClr val="54585A"/>
                </a:solidFill>
                <a:latin typeface="Arial"/>
                <a:cs typeface="Arial"/>
              </a:rPr>
              <a:t>f</a:t>
            </a:r>
            <a:r>
              <a:rPr lang="en-US" sz="1850" spc="-204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210" dirty="0">
                <a:solidFill>
                  <a:srgbClr val="54585A"/>
                </a:solidFill>
                <a:latin typeface="Arial"/>
                <a:cs typeface="Arial"/>
              </a:rPr>
              <a:t>c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o</a:t>
            </a:r>
            <a:r>
              <a:rPr lang="en-US" sz="1850" spc="-114" dirty="0">
                <a:solidFill>
                  <a:srgbClr val="54585A"/>
                </a:solidFill>
                <a:latin typeface="Arial"/>
                <a:cs typeface="Arial"/>
              </a:rPr>
              <a:t>mm</a:t>
            </a:r>
            <a:r>
              <a:rPr lang="en-US" sz="1850" spc="-155" dirty="0">
                <a:solidFill>
                  <a:srgbClr val="54585A"/>
                </a:solidFill>
                <a:latin typeface="Arial"/>
                <a:cs typeface="Arial"/>
              </a:rPr>
              <a:t>e</a:t>
            </a:r>
            <a:r>
              <a:rPr lang="en-US" sz="1850" spc="-45" dirty="0">
                <a:solidFill>
                  <a:srgbClr val="54585A"/>
                </a:solidFill>
                <a:latin typeface="Arial"/>
                <a:cs typeface="Arial"/>
              </a:rPr>
              <a:t>r</a:t>
            </a:r>
            <a:r>
              <a:rPr lang="en-US" sz="1850" spc="-195" dirty="0">
                <a:solidFill>
                  <a:srgbClr val="54585A"/>
                </a:solidFill>
                <a:latin typeface="Arial"/>
                <a:cs typeface="Arial"/>
              </a:rPr>
              <a:t>c</a:t>
            </a:r>
            <a:r>
              <a:rPr lang="en-US" sz="1850" spc="-45" dirty="0">
                <a:solidFill>
                  <a:srgbClr val="54585A"/>
                </a:solidFill>
                <a:latin typeface="Arial"/>
                <a:cs typeface="Arial"/>
              </a:rPr>
              <a:t>i</a:t>
            </a:r>
            <a:r>
              <a:rPr lang="en-US" sz="1850" spc="-195" dirty="0">
                <a:solidFill>
                  <a:srgbClr val="54585A"/>
                </a:solidFill>
                <a:latin typeface="Arial"/>
                <a:cs typeface="Arial"/>
              </a:rPr>
              <a:t>a</a:t>
            </a:r>
            <a:r>
              <a:rPr lang="en-US" sz="1850" spc="10" dirty="0">
                <a:solidFill>
                  <a:srgbClr val="54585A"/>
                </a:solidFill>
                <a:latin typeface="Arial"/>
                <a:cs typeface="Arial"/>
              </a:rPr>
              <a:t>l</a:t>
            </a:r>
            <a:r>
              <a:rPr lang="en-US" sz="1850" spc="-195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45" dirty="0">
                <a:solidFill>
                  <a:srgbClr val="54585A"/>
                </a:solidFill>
                <a:latin typeface="Arial"/>
                <a:cs typeface="Arial"/>
              </a:rPr>
              <a:t>i</a:t>
            </a:r>
            <a:r>
              <a:rPr lang="en-US" sz="1850" spc="-120" dirty="0">
                <a:solidFill>
                  <a:srgbClr val="54585A"/>
                </a:solidFill>
                <a:latin typeface="Arial"/>
                <a:cs typeface="Arial"/>
              </a:rPr>
              <a:t>n</a:t>
            </a:r>
            <a:r>
              <a:rPr lang="en-US" sz="1850" spc="35" dirty="0">
                <a:solidFill>
                  <a:srgbClr val="54585A"/>
                </a:solidFill>
                <a:latin typeface="Arial"/>
                <a:cs typeface="Arial"/>
              </a:rPr>
              <a:t>t</a:t>
            </a:r>
            <a:r>
              <a:rPr lang="en-US" sz="1850" spc="-155" dirty="0">
                <a:solidFill>
                  <a:srgbClr val="54585A"/>
                </a:solidFill>
                <a:latin typeface="Arial"/>
                <a:cs typeface="Arial"/>
              </a:rPr>
              <a:t>e</a:t>
            </a:r>
            <a:r>
              <a:rPr lang="en-US" sz="1850" spc="-45" dirty="0">
                <a:solidFill>
                  <a:srgbClr val="54585A"/>
                </a:solidFill>
                <a:latin typeface="Arial"/>
                <a:cs typeface="Arial"/>
              </a:rPr>
              <a:t>r</a:t>
            </a:r>
            <a:r>
              <a:rPr lang="en-US" sz="1850" spc="-155" dirty="0">
                <a:solidFill>
                  <a:srgbClr val="54585A"/>
                </a:solidFill>
                <a:latin typeface="Arial"/>
                <a:cs typeface="Arial"/>
              </a:rPr>
              <a:t>e</a:t>
            </a:r>
            <a:r>
              <a:rPr lang="en-US" sz="1850" spc="-280" dirty="0">
                <a:solidFill>
                  <a:srgbClr val="54585A"/>
                </a:solidFill>
                <a:latin typeface="Arial"/>
                <a:cs typeface="Arial"/>
              </a:rPr>
              <a:t>s</a:t>
            </a:r>
            <a:r>
              <a:rPr lang="en-US" sz="1850" spc="-75" dirty="0">
                <a:solidFill>
                  <a:srgbClr val="54585A"/>
                </a:solidFill>
                <a:latin typeface="Arial"/>
                <a:cs typeface="Arial"/>
              </a:rPr>
              <a:t>t&gt;</a:t>
            </a:r>
            <a:endParaRPr lang="en-US" sz="1850" dirty="0">
              <a:latin typeface="Arial"/>
              <a:cs typeface="Arial"/>
            </a:endParaRPr>
          </a:p>
          <a:p>
            <a:pPr marL="416559" lvl="1" indent="-229235">
              <a:lnSpc>
                <a:spcPct val="100000"/>
              </a:lnSpc>
              <a:spcBef>
                <a:spcPts val="445"/>
              </a:spcBef>
              <a:buChar char="-"/>
              <a:tabLst>
                <a:tab pos="416559" algn="l"/>
                <a:tab pos="417195" algn="l"/>
              </a:tabLst>
            </a:pPr>
            <a:r>
              <a:rPr lang="en-US" sz="1850" spc="-100" dirty="0">
                <a:solidFill>
                  <a:srgbClr val="54585A"/>
                </a:solidFill>
                <a:latin typeface="Arial"/>
                <a:cs typeface="Arial"/>
              </a:rPr>
              <a:t>&lt;insert</a:t>
            </a:r>
            <a:r>
              <a:rPr lang="en-US" sz="1850" spc="-185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80" dirty="0">
                <a:solidFill>
                  <a:srgbClr val="54585A"/>
                </a:solidFill>
                <a:latin typeface="Arial"/>
                <a:cs typeface="Arial"/>
              </a:rPr>
              <a:t>role</a:t>
            </a:r>
            <a:r>
              <a:rPr lang="en-US" sz="1850" spc="-204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90" dirty="0">
                <a:solidFill>
                  <a:srgbClr val="54585A"/>
                </a:solidFill>
                <a:latin typeface="Arial"/>
                <a:cs typeface="Arial"/>
              </a:rPr>
              <a:t>(i.e.</a:t>
            </a:r>
            <a:r>
              <a:rPr lang="en-US" sz="1850" spc="-21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65" dirty="0">
                <a:solidFill>
                  <a:srgbClr val="54585A"/>
                </a:solidFill>
                <a:latin typeface="Arial"/>
                <a:cs typeface="Arial"/>
              </a:rPr>
              <a:t>speaker,</a:t>
            </a:r>
            <a:r>
              <a:rPr lang="en-US" sz="1850" spc="-204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20" dirty="0">
                <a:solidFill>
                  <a:srgbClr val="54585A"/>
                </a:solidFill>
                <a:latin typeface="Arial"/>
                <a:cs typeface="Arial"/>
              </a:rPr>
              <a:t>advisory</a:t>
            </a:r>
            <a:r>
              <a:rPr lang="en-US" sz="1850" spc="-195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05" dirty="0">
                <a:solidFill>
                  <a:srgbClr val="54585A"/>
                </a:solidFill>
                <a:latin typeface="Arial"/>
                <a:cs typeface="Arial"/>
              </a:rPr>
              <a:t>board</a:t>
            </a:r>
            <a:r>
              <a:rPr lang="en-US" sz="1850" spc="-204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30" dirty="0">
                <a:solidFill>
                  <a:srgbClr val="54585A"/>
                </a:solidFill>
                <a:latin typeface="Arial"/>
                <a:cs typeface="Arial"/>
              </a:rPr>
              <a:t>member,</a:t>
            </a:r>
            <a:r>
              <a:rPr lang="en-US" sz="1850" spc="-204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consultant)&gt;</a:t>
            </a:r>
            <a:endParaRPr lang="en-US" sz="1850" dirty="0">
              <a:latin typeface="Arial"/>
              <a:cs typeface="Arial"/>
            </a:endParaRPr>
          </a:p>
          <a:p>
            <a:pPr marL="416559" marR="323215" lvl="1" indent="-228600">
              <a:lnSpc>
                <a:spcPct val="100000"/>
              </a:lnSpc>
              <a:spcBef>
                <a:spcPts val="445"/>
              </a:spcBef>
              <a:buChar char="-"/>
              <a:tabLst>
                <a:tab pos="416559" algn="l"/>
                <a:tab pos="417195" algn="l"/>
              </a:tabLst>
            </a:pPr>
            <a:r>
              <a:rPr lang="en-US" sz="1850" spc="-100" dirty="0">
                <a:solidFill>
                  <a:srgbClr val="54585A"/>
                </a:solidFill>
                <a:latin typeface="Arial"/>
                <a:cs typeface="Arial"/>
              </a:rPr>
              <a:t>&lt;insert</a:t>
            </a:r>
            <a:r>
              <a:rPr lang="en-US" sz="1850" spc="-185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70" dirty="0">
                <a:solidFill>
                  <a:srgbClr val="54585A"/>
                </a:solidFill>
                <a:latin typeface="Arial"/>
                <a:cs typeface="Arial"/>
              </a:rPr>
              <a:t>what</a:t>
            </a:r>
            <a:r>
              <a:rPr lang="en-US" sz="1850" spc="-204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65" dirty="0">
                <a:solidFill>
                  <a:srgbClr val="54585A"/>
                </a:solidFill>
                <a:latin typeface="Arial"/>
                <a:cs typeface="Arial"/>
              </a:rPr>
              <a:t>was</a:t>
            </a:r>
            <a:r>
              <a:rPr lang="en-US" sz="1850" spc="-19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30" dirty="0">
                <a:solidFill>
                  <a:srgbClr val="54585A"/>
                </a:solidFill>
                <a:latin typeface="Arial"/>
                <a:cs typeface="Arial"/>
              </a:rPr>
              <a:t>received?</a:t>
            </a:r>
            <a:r>
              <a:rPr lang="en-US" sz="1850" spc="-19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90" dirty="0">
                <a:solidFill>
                  <a:srgbClr val="54585A"/>
                </a:solidFill>
                <a:latin typeface="Arial"/>
                <a:cs typeface="Arial"/>
              </a:rPr>
              <a:t>(i.e.</a:t>
            </a:r>
            <a:r>
              <a:rPr lang="en-US" sz="1850" spc="-21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00" dirty="0">
                <a:solidFill>
                  <a:srgbClr val="54585A"/>
                </a:solidFill>
                <a:latin typeface="Arial"/>
                <a:cs typeface="Arial"/>
              </a:rPr>
              <a:t>honoraria,</a:t>
            </a:r>
            <a:r>
              <a:rPr lang="en-US" sz="1850" spc="-21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05" dirty="0">
                <a:solidFill>
                  <a:srgbClr val="54585A"/>
                </a:solidFill>
                <a:latin typeface="Arial"/>
                <a:cs typeface="Arial"/>
              </a:rPr>
              <a:t>consultant</a:t>
            </a:r>
            <a:r>
              <a:rPr lang="en-US" sz="1850" spc="-18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35" dirty="0">
                <a:solidFill>
                  <a:srgbClr val="54585A"/>
                </a:solidFill>
                <a:latin typeface="Arial"/>
                <a:cs typeface="Arial"/>
              </a:rPr>
              <a:t>fees,</a:t>
            </a:r>
            <a:r>
              <a:rPr lang="en-US" sz="1850" spc="-204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00" dirty="0">
                <a:solidFill>
                  <a:srgbClr val="54585A"/>
                </a:solidFill>
                <a:latin typeface="Arial"/>
                <a:cs typeface="Arial"/>
              </a:rPr>
              <a:t>grant </a:t>
            </a:r>
            <a:r>
              <a:rPr lang="en-US" sz="1850" spc="-500" dirty="0">
                <a:solidFill>
                  <a:srgbClr val="54585A"/>
                </a:solidFill>
                <a:latin typeface="Arial"/>
                <a:cs typeface="Arial"/>
              </a:rPr>
              <a:t> </a:t>
            </a:r>
            <a:r>
              <a:rPr lang="en-US" sz="1850" spc="-110" dirty="0">
                <a:solidFill>
                  <a:srgbClr val="54585A"/>
                </a:solidFill>
                <a:latin typeface="Arial"/>
                <a:cs typeface="Arial"/>
              </a:rPr>
              <a:t>funding)&gt;</a:t>
            </a:r>
            <a:endParaRPr lang="en-US" sz="185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9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266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Relevant Disclosures &lt;insert speaker name&gt; </vt:lpstr>
      <vt:lpstr>Relevant Disclosures Example Khalilah Gates,  MD (she/her) </vt:lpstr>
      <vt:lpstr>Financial Disclosures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Northwestern Medicine</dc:title>
  <dc:creator>Landor Associates Chicago</dc:creator>
  <cp:lastModifiedBy>Maggie Sullivan</cp:lastModifiedBy>
  <cp:revision>4</cp:revision>
  <dcterms:created xsi:type="dcterms:W3CDTF">2022-01-10T22:37:30Z</dcterms:created>
  <dcterms:modified xsi:type="dcterms:W3CDTF">2022-05-12T19:10:51Z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2017-01-18T00:00:00Z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2022-01-10T00:00:00Z</vt:filetime>
  </property>
</Properties>
</file>