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1"/>
  </p:notesMasterIdLst>
  <p:handoutMasterIdLst>
    <p:handoutMasterId r:id="rId32"/>
  </p:handoutMasterIdLst>
  <p:sldIdLst>
    <p:sldId id="369" r:id="rId2"/>
    <p:sldId id="401" r:id="rId3"/>
    <p:sldId id="403" r:id="rId4"/>
    <p:sldId id="440" r:id="rId5"/>
    <p:sldId id="445" r:id="rId6"/>
    <p:sldId id="444" r:id="rId7"/>
    <p:sldId id="446" r:id="rId8"/>
    <p:sldId id="437" r:id="rId9"/>
    <p:sldId id="439" r:id="rId10"/>
    <p:sldId id="414" r:id="rId11"/>
    <p:sldId id="415" r:id="rId12"/>
    <p:sldId id="416" r:id="rId13"/>
    <p:sldId id="417" r:id="rId14"/>
    <p:sldId id="420" r:id="rId15"/>
    <p:sldId id="421" r:id="rId16"/>
    <p:sldId id="422" r:id="rId17"/>
    <p:sldId id="423" r:id="rId18"/>
    <p:sldId id="424" r:id="rId19"/>
    <p:sldId id="447" r:id="rId20"/>
    <p:sldId id="448" r:id="rId21"/>
    <p:sldId id="425" r:id="rId22"/>
    <p:sldId id="426" r:id="rId23"/>
    <p:sldId id="441" r:id="rId24"/>
    <p:sldId id="442" r:id="rId25"/>
    <p:sldId id="443" r:id="rId26"/>
    <p:sldId id="438" r:id="rId27"/>
    <p:sldId id="435" r:id="rId28"/>
    <p:sldId id="432" r:id="rId29"/>
    <p:sldId id="43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223">
          <p15:clr>
            <a:srgbClr val="A4A3A4"/>
          </p15:clr>
        </p15:guide>
        <p15:guide id="4" orient="horz" pos="1022">
          <p15:clr>
            <a:srgbClr val="A4A3A4"/>
          </p15:clr>
        </p15:guide>
        <p15:guide id="5" orient="horz" pos="4032">
          <p15:clr>
            <a:srgbClr val="A4A3A4"/>
          </p15:clr>
        </p15:guide>
        <p15:guide id="6" orient="horz" pos="488">
          <p15:clr>
            <a:srgbClr val="A4A3A4"/>
          </p15:clr>
        </p15:guide>
        <p15:guide id="7" orient="horz" pos="576">
          <p15:clr>
            <a:srgbClr val="A4A3A4"/>
          </p15:clr>
        </p15:guide>
        <p15:guide id="8" orient="horz" pos="96">
          <p15:clr>
            <a:srgbClr val="A4A3A4"/>
          </p15:clr>
        </p15:guide>
        <p15:guide id="9" orient="horz" pos="3600">
          <p15:clr>
            <a:srgbClr val="A4A3A4"/>
          </p15:clr>
        </p15:guide>
        <p15:guide id="10" orient="horz" pos="4203">
          <p15:clr>
            <a:srgbClr val="A4A3A4"/>
          </p15:clr>
        </p15:guide>
        <p15:guide id="11" orient="horz" pos="1248">
          <p15:clr>
            <a:srgbClr val="A4A3A4"/>
          </p15:clr>
        </p15:guide>
        <p15:guide id="12" pos="2880">
          <p15:clr>
            <a:srgbClr val="A4A3A4"/>
          </p15:clr>
        </p15:guide>
        <p15:guide id="13" pos="624">
          <p15:clr>
            <a:srgbClr val="A4A3A4"/>
          </p15:clr>
        </p15:guide>
        <p15:guide id="14" pos="547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L. Campbell" initials="HLC" lastIdx="33" clrIdx="0">
    <p:extLst>
      <p:ext uri="{19B8F6BF-5375-455C-9EA6-DF929625EA0E}">
        <p15:presenceInfo xmlns:p15="http://schemas.microsoft.com/office/powerpoint/2012/main" userId="S-1-5-21-2086500257-1188392490-3880406080-17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68B"/>
    <a:srgbClr val="63599E"/>
    <a:srgbClr val="A9ABAC"/>
    <a:srgbClr val="7F8283"/>
    <a:srgbClr val="8A83B6"/>
    <a:srgbClr val="D0CDE2"/>
    <a:srgbClr val="D4D5D6"/>
    <a:srgbClr val="CFC7DC"/>
    <a:srgbClr val="B0A2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4562" autoAdjust="0"/>
  </p:normalViewPr>
  <p:slideViewPr>
    <p:cSldViewPr showGuides="1">
      <p:cViewPr varScale="1">
        <p:scale>
          <a:sx n="57" d="100"/>
          <a:sy n="57" d="100"/>
        </p:scale>
        <p:origin x="240" y="53"/>
      </p:cViewPr>
      <p:guideLst>
        <p:guide orient="horz" pos="2160"/>
        <p:guide orient="horz" pos="3888"/>
        <p:guide orient="horz" pos="223"/>
        <p:guide orient="horz" pos="1022"/>
        <p:guide orient="horz" pos="4032"/>
        <p:guide orient="horz" pos="488"/>
        <p:guide orient="horz" pos="576"/>
        <p:guide orient="horz" pos="96"/>
        <p:guide orient="horz" pos="3600"/>
        <p:guide orient="horz" pos="4203"/>
        <p:guide orient="horz" pos="1248"/>
        <p:guide pos="2880"/>
        <p:guide pos="624"/>
        <p:guide pos="54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2" d="100"/>
        <a:sy n="82" d="100"/>
      </p:scale>
      <p:origin x="0" y="0"/>
    </p:cViewPr>
  </p:sorterViewPr>
  <p:notesViewPr>
    <p:cSldViewPr showGuides="1">
      <p:cViewPr varScale="1">
        <p:scale>
          <a:sx n="44" d="100"/>
          <a:sy n="44" d="100"/>
        </p:scale>
        <p:origin x="2491"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4980"/>
          </a:xfrm>
          <a:prstGeom prst="rect">
            <a:avLst/>
          </a:prstGeom>
        </p:spPr>
        <p:txBody>
          <a:bodyPr vert="horz" lIns="91768" tIns="45883" rIns="91768" bIns="45883"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5" cy="464980"/>
          </a:xfrm>
          <a:prstGeom prst="rect">
            <a:avLst/>
          </a:prstGeom>
        </p:spPr>
        <p:txBody>
          <a:bodyPr vert="horz" lIns="91768" tIns="45883" rIns="91768" bIns="45883" rtlCol="0"/>
          <a:lstStyle>
            <a:lvl1pPr algn="r">
              <a:defRPr sz="1200"/>
            </a:lvl1pPr>
          </a:lstStyle>
          <a:p>
            <a:fld id="{F35AC1A4-BE0D-49E7-9347-99EBFE8E8BC9}" type="datetimeFigureOut">
              <a:rPr lang="en-US" smtClean="0"/>
              <a:pPr/>
              <a:t>2/3/2017</a:t>
            </a:fld>
            <a:endParaRPr lang="en-US" dirty="0"/>
          </a:p>
        </p:txBody>
      </p:sp>
      <p:sp>
        <p:nvSpPr>
          <p:cNvPr id="4" name="Footer Placeholder 3"/>
          <p:cNvSpPr>
            <a:spLocks noGrp="1"/>
          </p:cNvSpPr>
          <p:nvPr>
            <p:ph type="ftr" sz="quarter" idx="2"/>
          </p:nvPr>
        </p:nvSpPr>
        <p:spPr>
          <a:xfrm>
            <a:off x="2" y="8829823"/>
            <a:ext cx="3038475" cy="464980"/>
          </a:xfrm>
          <a:prstGeom prst="rect">
            <a:avLst/>
          </a:prstGeom>
        </p:spPr>
        <p:txBody>
          <a:bodyPr vert="horz" lIns="91768" tIns="45883" rIns="91768" bIns="458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823"/>
            <a:ext cx="3038475" cy="464980"/>
          </a:xfrm>
          <a:prstGeom prst="rect">
            <a:avLst/>
          </a:prstGeom>
        </p:spPr>
        <p:txBody>
          <a:bodyPr vert="horz" lIns="91768" tIns="45883" rIns="91768" bIns="45883" rtlCol="0" anchor="b"/>
          <a:lstStyle>
            <a:lvl1pPr algn="r">
              <a:defRPr sz="1200"/>
            </a:lvl1pPr>
          </a:lstStyle>
          <a:p>
            <a:fld id="{5A6982BA-8E65-43F5-A169-0A825F430828}" type="slidenum">
              <a:rPr lang="en-US" smtClean="0"/>
              <a:pPr/>
              <a:t>‹#›</a:t>
            </a:fld>
            <a:endParaRPr lang="en-US" dirty="0"/>
          </a:p>
        </p:txBody>
      </p:sp>
    </p:spTree>
    <p:extLst>
      <p:ext uri="{BB962C8B-B14F-4D97-AF65-F5344CB8AC3E}">
        <p14:creationId xmlns:p14="http://schemas.microsoft.com/office/powerpoint/2010/main" val="392029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62" tIns="46581" rIns="93162" bIns="46581" rtlCol="0"/>
          <a:lstStyle>
            <a:lvl1pPr algn="r">
              <a:defRPr sz="1200"/>
            </a:lvl1pPr>
          </a:lstStyle>
          <a:p>
            <a:fld id="{96FCCE9C-97C6-4127-8839-CAB1314A3683}" type="datetimeFigureOut">
              <a:rPr lang="en-US" smtClean="0"/>
              <a:pPr/>
              <a:t>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2" tIns="46581" rIns="93162" bIns="46581" rtlCol="0" anchor="b"/>
          <a:lstStyle>
            <a:lvl1pPr algn="r">
              <a:defRPr sz="1200"/>
            </a:lvl1pPr>
          </a:lstStyle>
          <a:p>
            <a:fld id="{AF3C882C-6931-48D7-9B18-809CA6FAEAE8}" type="slidenum">
              <a:rPr lang="en-US" smtClean="0"/>
              <a:pPr/>
              <a:t>‹#›</a:t>
            </a:fld>
            <a:endParaRPr lang="en-US" dirty="0"/>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a:t>
            </a:fld>
            <a:endParaRPr lang="en-US" dirty="0"/>
          </a:p>
        </p:txBody>
      </p:sp>
    </p:spTree>
    <p:extLst>
      <p:ext uri="{BB962C8B-B14F-4D97-AF65-F5344CB8AC3E}">
        <p14:creationId xmlns:p14="http://schemas.microsoft.com/office/powerpoint/2010/main" val="345335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C35C9E-9124-49F8-A3F5-319909292437}" type="slidenum">
              <a:rPr lang="en-US" altLang="en-US"/>
              <a:pPr>
                <a:spcBef>
                  <a:spcPct val="0"/>
                </a:spcBef>
              </a:pPr>
              <a:t>15</a:t>
            </a:fld>
            <a:endParaRPr lang="en-US" altLang="en-US" dirty="0"/>
          </a:p>
        </p:txBody>
      </p:sp>
    </p:spTree>
    <p:extLst>
      <p:ext uri="{BB962C8B-B14F-4D97-AF65-F5344CB8AC3E}">
        <p14:creationId xmlns:p14="http://schemas.microsoft.com/office/powerpoint/2010/main" val="13859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493884-7A24-4006-9055-A06D7003F8F3}" type="slidenum">
              <a:rPr lang="en-US" altLang="en-US"/>
              <a:pPr>
                <a:spcBef>
                  <a:spcPct val="0"/>
                </a:spcBef>
              </a:pPr>
              <a:t>16</a:t>
            </a:fld>
            <a:endParaRPr lang="en-US" altLang="en-US" dirty="0"/>
          </a:p>
        </p:txBody>
      </p:sp>
    </p:spTree>
    <p:extLst>
      <p:ext uri="{BB962C8B-B14F-4D97-AF65-F5344CB8AC3E}">
        <p14:creationId xmlns:p14="http://schemas.microsoft.com/office/powerpoint/2010/main" val="183185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F1451E-6CC8-410E-BDF8-A1CDFE3915B3}" type="slidenum">
              <a:rPr lang="en-US" altLang="en-US"/>
              <a:pPr>
                <a:spcBef>
                  <a:spcPct val="0"/>
                </a:spcBef>
              </a:pPr>
              <a:t>17</a:t>
            </a:fld>
            <a:endParaRPr lang="en-US" altLang="en-US" dirty="0"/>
          </a:p>
        </p:txBody>
      </p:sp>
    </p:spTree>
    <p:extLst>
      <p:ext uri="{BB962C8B-B14F-4D97-AF65-F5344CB8AC3E}">
        <p14:creationId xmlns:p14="http://schemas.microsoft.com/office/powerpoint/2010/main" val="199834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8D6A02-7FBD-4657-ABA9-0C4D93BA29AB}" type="slidenum">
              <a:rPr lang="en-US" altLang="en-US"/>
              <a:pPr>
                <a:spcBef>
                  <a:spcPct val="0"/>
                </a:spcBef>
              </a:pPr>
              <a:t>19</a:t>
            </a:fld>
            <a:endParaRPr lang="en-US" alt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38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A81459-5990-4FC2-A0ED-A6FC0DBECCC6}" type="slidenum">
              <a:rPr lang="en-US" altLang="en-US"/>
              <a:pPr>
                <a:spcBef>
                  <a:spcPct val="0"/>
                </a:spcBef>
              </a:pPr>
              <a:t>20</a:t>
            </a:fld>
            <a:endParaRPr lang="en-US" altLang="en-US" dirty="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91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AEAF0A-3B80-4E89-A159-1185E74A3EDC}" type="slidenum">
              <a:rPr lang="en-US" altLang="en-US"/>
              <a:pPr>
                <a:spcBef>
                  <a:spcPct val="0"/>
                </a:spcBef>
              </a:pPr>
              <a:t>21</a:t>
            </a:fld>
            <a:endParaRPr lang="en-US" altLang="en-US" dirty="0"/>
          </a:p>
        </p:txBody>
      </p:sp>
    </p:spTree>
    <p:extLst>
      <p:ext uri="{BB962C8B-B14F-4D97-AF65-F5344CB8AC3E}">
        <p14:creationId xmlns:p14="http://schemas.microsoft.com/office/powerpoint/2010/main" val="52194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89800D-432D-4285-8D2D-893CEA7BB5CB}" type="slidenum">
              <a:rPr lang="en-US" altLang="en-US"/>
              <a:pPr>
                <a:spcBef>
                  <a:spcPct val="0"/>
                </a:spcBef>
              </a:pPr>
              <a:t>22</a:t>
            </a:fld>
            <a:endParaRPr lang="en-US" altLang="en-US" dirty="0"/>
          </a:p>
        </p:txBody>
      </p:sp>
    </p:spTree>
    <p:extLst>
      <p:ext uri="{BB962C8B-B14F-4D97-AF65-F5344CB8AC3E}">
        <p14:creationId xmlns:p14="http://schemas.microsoft.com/office/powerpoint/2010/main" val="166495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9AF293-8E2F-4E3C-B599-62D44F04B4F7}" type="slidenum">
              <a:rPr lang="en-US" altLang="en-US"/>
              <a:pPr>
                <a:spcBef>
                  <a:spcPct val="0"/>
                </a:spcBef>
              </a:pPr>
              <a:t>24</a:t>
            </a:fld>
            <a:endParaRPr lang="en-US" altLang="en-US" dirty="0"/>
          </a:p>
        </p:txBody>
      </p:sp>
    </p:spTree>
    <p:extLst>
      <p:ext uri="{BB962C8B-B14F-4D97-AF65-F5344CB8AC3E}">
        <p14:creationId xmlns:p14="http://schemas.microsoft.com/office/powerpoint/2010/main" val="397319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24" indent="-172924">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F3C882C-6931-48D7-9B18-809CA6FAEAE8}" type="slidenum">
              <a:rPr lang="en-US" smtClean="0"/>
              <a:pPr/>
              <a:t>26</a:t>
            </a:fld>
            <a:endParaRPr lang="en-US" dirty="0"/>
          </a:p>
        </p:txBody>
      </p:sp>
    </p:spTree>
    <p:extLst>
      <p:ext uri="{BB962C8B-B14F-4D97-AF65-F5344CB8AC3E}">
        <p14:creationId xmlns:p14="http://schemas.microsoft.com/office/powerpoint/2010/main" val="42768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27</a:t>
            </a:fld>
            <a:endParaRPr lang="en-US" dirty="0"/>
          </a:p>
        </p:txBody>
      </p:sp>
    </p:spTree>
    <p:extLst>
      <p:ext uri="{BB962C8B-B14F-4D97-AF65-F5344CB8AC3E}">
        <p14:creationId xmlns:p14="http://schemas.microsoft.com/office/powerpoint/2010/main" val="226962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CE5C7-2041-482F-9337-B2D4842FC043}" type="slidenum">
              <a:rPr lang="en-US" altLang="en-US"/>
              <a:pPr>
                <a:spcBef>
                  <a:spcPct val="0"/>
                </a:spcBef>
              </a:pPr>
              <a:t>3</a:t>
            </a:fld>
            <a:endParaRPr lang="en-US" altLang="en-US" dirty="0"/>
          </a:p>
        </p:txBody>
      </p:sp>
    </p:spTree>
    <p:extLst>
      <p:ext uri="{BB962C8B-B14F-4D97-AF65-F5344CB8AC3E}">
        <p14:creationId xmlns:p14="http://schemas.microsoft.com/office/powerpoint/2010/main" val="3964242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A1330D-D581-45C5-A09D-9CADA91ACDD3}" type="slidenum">
              <a:rPr lang="en-US" altLang="en-US"/>
              <a:pPr>
                <a:spcBef>
                  <a:spcPct val="0"/>
                </a:spcBef>
              </a:pPr>
              <a:t>28</a:t>
            </a:fld>
            <a:endParaRPr lang="en-US" altLang="en-US" dirty="0"/>
          </a:p>
        </p:txBody>
      </p:sp>
    </p:spTree>
    <p:extLst>
      <p:ext uri="{BB962C8B-B14F-4D97-AF65-F5344CB8AC3E}">
        <p14:creationId xmlns:p14="http://schemas.microsoft.com/office/powerpoint/2010/main" val="364732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85F05E-4ACB-405A-9854-A3BEFEA649DE}" type="slidenum">
              <a:rPr lang="en-US" altLang="en-US">
                <a:latin typeface="Arial" panose="020B0604020202020204" pitchFamily="34" charset="0"/>
              </a:rPr>
              <a:pPr>
                <a:spcBef>
                  <a:spcPct val="0"/>
                </a:spcBef>
              </a:pPr>
              <a:t>29</a:t>
            </a:fld>
            <a:endParaRPr lang="en-US" altLang="en-US" dirty="0">
              <a:latin typeface="Arial" panose="020B060402020202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7355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C1DCEA-2ACC-48DB-9A1A-8CCECD977345}" type="slidenum">
              <a:rPr lang="en-US" altLang="en-US">
                <a:latin typeface="Times New Roman" panose="02020603050405020304" pitchFamily="18" charset="0"/>
              </a:rPr>
              <a:pPr>
                <a:spcBef>
                  <a:spcPct val="0"/>
                </a:spcBef>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177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8683EF-42F3-4C91-A944-B9D4EE43234D}" type="slidenum">
              <a:rPr lang="en-US" altLang="en-US"/>
              <a:pPr>
                <a:spcBef>
                  <a:spcPct val="0"/>
                </a:spcBef>
              </a:pPr>
              <a:t>6</a:t>
            </a:fld>
            <a:endParaRPr lang="en-US" alt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99254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799B34-F8C9-48FE-8C9D-12283351918B}" type="slidenum">
              <a:rPr lang="en-US" altLang="en-US">
                <a:ea typeface="Geneva"/>
                <a:cs typeface="Geneva"/>
              </a:rPr>
              <a:pPr>
                <a:spcBef>
                  <a:spcPct val="0"/>
                </a:spcBef>
              </a:pPr>
              <a:t>8</a:t>
            </a:fld>
            <a:endParaRPr lang="en-US" altLang="en-US" dirty="0">
              <a:ea typeface="Geneva"/>
              <a:cs typeface="Geneva"/>
            </a:endParaRPr>
          </a:p>
        </p:txBody>
      </p:sp>
    </p:spTree>
    <p:extLst>
      <p:ext uri="{BB962C8B-B14F-4D97-AF65-F5344CB8AC3E}">
        <p14:creationId xmlns:p14="http://schemas.microsoft.com/office/powerpoint/2010/main" val="370527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226C4B-74B3-4136-B739-62082A2EDFCD}" type="slidenum">
              <a:rPr lang="en-US" altLang="en-US">
                <a:latin typeface="Times New Roman" panose="02020603050405020304" pitchFamily="18" charset="0"/>
              </a:rPr>
              <a:pPr>
                <a:spcBef>
                  <a:spcPct val="0"/>
                </a:spcBef>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4469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8201D9-BBB1-42EC-98FC-78E5CED7EDB3}" type="slidenum">
              <a:rPr lang="en-US" altLang="en-US"/>
              <a:pPr>
                <a:spcBef>
                  <a:spcPct val="0"/>
                </a:spcBef>
              </a:pPr>
              <a:t>11</a:t>
            </a:fld>
            <a:endParaRPr lang="en-US" altLang="en-US" dirty="0"/>
          </a:p>
        </p:txBody>
      </p:sp>
    </p:spTree>
    <p:extLst>
      <p:ext uri="{BB962C8B-B14F-4D97-AF65-F5344CB8AC3E}">
        <p14:creationId xmlns:p14="http://schemas.microsoft.com/office/powerpoint/2010/main" val="343248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645CA3E-9AC2-42B5-A574-6234952FF919}" type="slidenum">
              <a:rPr lang="en-US" altLang="en-US">
                <a:latin typeface="Arial" panose="020B0604020202020204" pitchFamily="34" charset="0"/>
              </a:rPr>
              <a:pPr algn="r" eaLnBrk="1" hangingPunct="1">
                <a:spcBef>
                  <a:spcPct val="0"/>
                </a:spcBef>
              </a:pPr>
              <a:t>13</a:t>
            </a:fld>
            <a:endParaRPr lang="en-US" altLang="en-US" dirty="0">
              <a:latin typeface="Arial" panose="020B060402020202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2" tIns="46587" rIns="93172" bIns="46587"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4547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86C78D-1CA5-4357-9FBA-1713F073F299}" type="slidenum">
              <a:rPr lang="en-US" altLang="en-US">
                <a:latin typeface="Arial" panose="020B0604020202020204" pitchFamily="34" charset="0"/>
              </a:rPr>
              <a:pPr>
                <a:spcBef>
                  <a:spcPct val="0"/>
                </a:spcBef>
              </a:pPr>
              <a:t>14</a:t>
            </a:fld>
            <a:endParaRPr lang="en-US" altLang="en-US" dirty="0">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652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4" name="Date Placeholder 3"/>
          <p:cNvSpPr>
            <a:spLocks noGrp="1"/>
          </p:cNvSpPr>
          <p:nvPr>
            <p:ph type="dt" sz="half" idx="10"/>
          </p:nvPr>
        </p:nvSpPr>
        <p:spPr bwMode="gray">
          <a:xfrm>
            <a:off x="1423524" y="6528816"/>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2/3/2017</a:t>
            </a:fld>
            <a:endParaRPr lang="en-US" dirty="0">
              <a:solidFill>
                <a:prstClr val="white"/>
              </a:solidFill>
            </a:endParaRPr>
          </a:p>
        </p:txBody>
      </p:sp>
      <p:sp>
        <p:nvSpPr>
          <p:cNvPr id="2" name="Title 1"/>
          <p:cNvSpPr>
            <a:spLocks noGrp="1"/>
          </p:cNvSpPr>
          <p:nvPr>
            <p:ph type="ctrTitle" hasCustomPrompt="1"/>
          </p:nvPr>
        </p:nvSpPr>
        <p:spPr bwMode="gray">
          <a:xfrm>
            <a:off x="1423524" y="2212882"/>
            <a:ext cx="6722378" cy="876329"/>
          </a:xfrm>
          <a:prstGeom prst="rect">
            <a:avLst/>
          </a:prstGeom>
        </p:spPr>
        <p:txBody>
          <a:bodyPr rIns="0" bIns="0" anchor="b" anchorCtr="0"/>
          <a:lstStyle>
            <a:lvl1pPr>
              <a:lnSpc>
                <a:spcPct val="90000"/>
              </a:lnSpc>
              <a:defRPr sz="40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1423524" y="3166257"/>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043450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9">
    <p:bg>
      <p:bgPr>
        <a:gradFill>
          <a:gsLst>
            <a:gs pos="0">
              <a:srgbClr val="645B9B"/>
            </a:gs>
            <a:gs pos="100000">
              <a:schemeClr val="accent1"/>
            </a:gs>
          </a:gsLst>
          <a:lin ang="1452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788" y="373884"/>
            <a:ext cx="2488753" cy="351646"/>
          </a:xfrm>
          <a:prstGeom prst="rect">
            <a:avLst/>
          </a:prstGeom>
        </p:spPr>
      </p:pic>
    </p:spTree>
    <p:extLst>
      <p:ext uri="{BB962C8B-B14F-4D97-AF65-F5344CB8AC3E}">
        <p14:creationId xmlns:p14="http://schemas.microsoft.com/office/powerpoint/2010/main" val="77492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1197" y="1621971"/>
            <a:ext cx="7049689" cy="4093029"/>
          </a:xfrm>
          <a:prstGeom prst="rect">
            <a:avLst/>
          </a:prstGeom>
        </p:spPr>
        <p:txBody>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4" name="Date Placeholder 3"/>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2/3/2017</a:t>
            </a:fld>
            <a:endParaRPr lang="en-US" dirty="0">
              <a:solidFill>
                <a:srgbClr val="605F62"/>
              </a:solidFill>
            </a:endParaRPr>
          </a:p>
        </p:txBody>
      </p:sp>
      <p:sp>
        <p:nvSpPr>
          <p:cNvPr id="5" name="Footer Placeholder 4"/>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6" name="Slide Number Placeholder 5"/>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7642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1197" y="1621971"/>
            <a:ext cx="3767328" cy="4093029"/>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4" name="Content Placeholder 3"/>
          <p:cNvSpPr>
            <a:spLocks noGrp="1"/>
          </p:cNvSpPr>
          <p:nvPr>
            <p:ph sz="half" idx="2"/>
          </p:nvPr>
        </p:nvSpPr>
        <p:spPr>
          <a:xfrm>
            <a:off x="4900422" y="1621971"/>
            <a:ext cx="3767328" cy="4093029"/>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5" name="Date Placeholder 4"/>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2/3/2017</a:t>
            </a:fld>
            <a:endParaRPr lang="en-US" dirty="0">
              <a:solidFill>
                <a:srgbClr val="605F62"/>
              </a:solidFill>
            </a:endParaRPr>
          </a:p>
        </p:txBody>
      </p:sp>
      <p:sp>
        <p:nvSpPr>
          <p:cNvPr id="6" name="Footer Placeholder 5"/>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7" name="Slide Number Placeholder 6"/>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599" y="914400"/>
            <a:ext cx="6857999"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3967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68895" cy="3733800"/>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5" name="Text Placeholder 4"/>
          <p:cNvSpPr>
            <a:spLocks noGrp="1"/>
          </p:cNvSpPr>
          <p:nvPr>
            <p:ph type="body" sz="quarter" idx="3"/>
          </p:nvPr>
        </p:nvSpPr>
        <p:spPr>
          <a:xfrm>
            <a:off x="4908036" y="1624012"/>
            <a:ext cx="3770375"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7124" y="1981200"/>
            <a:ext cx="3770375" cy="3733800"/>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2/3/2017</a:t>
            </a:fld>
            <a:endParaRPr lang="en-US" dirty="0">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247471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85157" y="3724712"/>
            <a:ext cx="3586843"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90600" y="4038600"/>
            <a:ext cx="3579492" cy="1676400"/>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smtClean="0"/>
              <a:t>Click to edit Master text styles</a:t>
            </a:r>
          </a:p>
        </p:txBody>
      </p:sp>
      <p:sp>
        <p:nvSpPr>
          <p:cNvPr id="5" name="Text Placeholder 4"/>
          <p:cNvSpPr>
            <a:spLocks noGrp="1"/>
          </p:cNvSpPr>
          <p:nvPr>
            <p:ph type="body" sz="quarter" idx="3"/>
          </p:nvPr>
        </p:nvSpPr>
        <p:spPr>
          <a:xfrm>
            <a:off x="4908036" y="3724712"/>
            <a:ext cx="3584448"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08036" y="4038600"/>
            <a:ext cx="3580898" cy="1676400"/>
          </a:xfrm>
          <a:prstGeom prst="rect">
            <a:avLst/>
          </a:prstGeo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smtClean="0"/>
              <a:t>Click to edit Master text styles</a:t>
            </a: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2/3/2017</a:t>
            </a:fld>
            <a:endParaRPr lang="en-US" dirty="0">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3" name="Picture Placeholder 12"/>
          <p:cNvSpPr>
            <a:spLocks noGrp="1"/>
          </p:cNvSpPr>
          <p:nvPr>
            <p:ph type="pic" sz="quarter" idx="14" hasCustomPrompt="1"/>
          </p:nvPr>
        </p:nvSpPr>
        <p:spPr>
          <a:xfrm>
            <a:off x="990600" y="1622424"/>
            <a:ext cx="3429000" cy="1994355"/>
          </a:xfrm>
          <a:prstGeom prst="rect">
            <a:avLst/>
          </a:prstGeom>
        </p:spPr>
        <p:txBody>
          <a:bodyPr anchor="ctr"/>
          <a:lstStyle>
            <a:lvl1pPr marL="0" indent="0" algn="ctr">
              <a:buNone/>
              <a:defRPr/>
            </a:lvl1pPr>
          </a:lstStyle>
          <a:p>
            <a:r>
              <a:rPr lang="en-US" dirty="0" smtClean="0"/>
              <a:t>Insert image</a:t>
            </a:r>
            <a:endParaRPr lang="en-US" dirty="0"/>
          </a:p>
        </p:txBody>
      </p:sp>
      <p:sp>
        <p:nvSpPr>
          <p:cNvPr id="15" name="Picture Placeholder 12"/>
          <p:cNvSpPr>
            <a:spLocks noGrp="1"/>
          </p:cNvSpPr>
          <p:nvPr>
            <p:ph type="pic" sz="quarter" idx="15" hasCustomPrompt="1"/>
          </p:nvPr>
        </p:nvSpPr>
        <p:spPr>
          <a:xfrm>
            <a:off x="4908036" y="1622424"/>
            <a:ext cx="3429000" cy="1994355"/>
          </a:xfrm>
          <a:prstGeom prst="rect">
            <a:avLst/>
          </a:prstGeom>
        </p:spPr>
        <p:txBody>
          <a:bodyPr anchor="ctr"/>
          <a:lstStyle>
            <a:lvl1pPr marL="0" indent="0" algn="ctr">
              <a:buNone/>
              <a:defRPr/>
            </a:lvl1pPr>
          </a:lstStyle>
          <a:p>
            <a:r>
              <a:rPr lang="en-US" dirty="0" smtClean="0"/>
              <a:t>Insert image</a:t>
            </a:r>
            <a:endParaRPr lang="en-US" dirty="0"/>
          </a:p>
        </p:txBody>
      </p:sp>
    </p:spTree>
    <p:extLst>
      <p:ext uri="{BB962C8B-B14F-4D97-AF65-F5344CB8AC3E}">
        <p14:creationId xmlns:p14="http://schemas.microsoft.com/office/powerpoint/2010/main" val="63994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01197" y="1981200"/>
            <a:ext cx="3773089" cy="1711325"/>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5" name="Text Placeholder 4"/>
          <p:cNvSpPr>
            <a:spLocks noGrp="1"/>
          </p:cNvSpPr>
          <p:nvPr>
            <p:ph type="body" sz="quarter" idx="3"/>
          </p:nvPr>
        </p:nvSpPr>
        <p:spPr>
          <a:xfrm>
            <a:off x="990599" y="3652124"/>
            <a:ext cx="35814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803911" y="4012035"/>
            <a:ext cx="3770375" cy="1558925"/>
          </a:xfrm>
          <a:prstGeom prst="rect">
            <a:avLst/>
          </a:prstGeom>
        </p:spPr>
        <p:txBody>
          <a:bodyPr vert="horz" lIns="0" tIns="0" rIns="91440" bIns="45720" rtlCol="0">
            <a:noAutofit/>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lang="en-US"/>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lang="en-US"/>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lang="en-US"/>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lang="en-US"/>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lang="en-US"/>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7" name="Date Placeholder 6"/>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2/3/2017</a:t>
            </a:fld>
            <a:endParaRPr lang="en-US" dirty="0">
              <a:solidFill>
                <a:srgbClr val="605F62"/>
              </a:solidFill>
            </a:endParaRPr>
          </a:p>
        </p:txBody>
      </p:sp>
      <p:sp>
        <p:nvSpPr>
          <p:cNvPr id="8" name="Footer Placeholder 7"/>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9" name="Slide Number Placeholder 8"/>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3" y="1676400"/>
            <a:ext cx="3934437" cy="3810000"/>
          </a:xfrm>
          <a:prstGeom prst="rect">
            <a:avLst/>
          </a:prstGeom>
        </p:spPr>
        <p:txBody>
          <a:bodyPr/>
          <a:lstStyle>
            <a:lvl1pPr marL="174625" marR="0" indent="-174625" algn="l" defTabSz="457200" rtl="0" eaLnBrk="1" fontAlgn="auto" latinLnBrk="0" hangingPunct="1">
              <a:lnSpc>
                <a:spcPct val="100000"/>
              </a:lnSpc>
              <a:spcBef>
                <a:spcPct val="20000"/>
              </a:spcBef>
              <a:spcAft>
                <a:spcPts val="0"/>
              </a:spcAft>
              <a:buClr>
                <a:srgbClr val="917EAE"/>
              </a:buClr>
              <a:buSzTx/>
              <a:buFont typeface="Arial"/>
              <a:buChar char="•"/>
              <a:tabLst/>
              <a:defRPr/>
            </a:lvl1pPr>
            <a:lvl2pPr marL="403225" marR="0" indent="-228600" algn="l" defTabSz="457200" rtl="0" eaLnBrk="1" fontAlgn="auto" latinLnBrk="0" hangingPunct="1">
              <a:lnSpc>
                <a:spcPct val="100000"/>
              </a:lnSpc>
              <a:spcBef>
                <a:spcPct val="20000"/>
              </a:spcBef>
              <a:spcAft>
                <a:spcPts val="0"/>
              </a:spcAft>
              <a:buClrTx/>
              <a:buSzTx/>
              <a:buFont typeface="Lucida Grande"/>
              <a:buChar char="-"/>
              <a:tabLst/>
              <a:defRPr/>
            </a:lvl2pPr>
            <a:lvl3pPr marL="630238" marR="0" indent="-174625" algn="l" defTabSz="457200" rtl="0" eaLnBrk="1" fontAlgn="auto" latinLnBrk="0" hangingPunct="1">
              <a:lnSpc>
                <a:spcPct val="100000"/>
              </a:lnSpc>
              <a:spcBef>
                <a:spcPct val="20000"/>
              </a:spcBef>
              <a:spcAft>
                <a:spcPts val="0"/>
              </a:spcAft>
              <a:buClrTx/>
              <a:buSzTx/>
              <a:buFont typeface="Arial"/>
              <a:buChar char="•"/>
              <a:tabLst/>
              <a:defRPr/>
            </a:lvl3pPr>
            <a:lvl4pPr marL="796925" marR="0" indent="-166688" algn="l" defTabSz="457200" rtl="0" eaLnBrk="1" fontAlgn="auto" latinLnBrk="0" hangingPunct="1">
              <a:lnSpc>
                <a:spcPct val="100000"/>
              </a:lnSpc>
              <a:spcBef>
                <a:spcPct val="20000"/>
              </a:spcBef>
              <a:spcAft>
                <a:spcPts val="0"/>
              </a:spcAft>
              <a:buClrTx/>
              <a:buSzTx/>
              <a:buFont typeface="Arial"/>
              <a:buChar char="•"/>
              <a:tabLst/>
              <a:defRPr/>
            </a:lvl4pPr>
            <a:lvl5pPr marL="971550" marR="0" indent="-174625" algn="l" defTabSz="457200" rtl="0" eaLnBrk="1" fontAlgn="auto" latinLnBrk="0" hangingPunct="1">
              <a:lnSpc>
                <a:spcPct val="100000"/>
              </a:lnSpc>
              <a:spcBef>
                <a:spcPct val="20000"/>
              </a:spcBef>
              <a:spcAft>
                <a:spcPts val="0"/>
              </a:spcAft>
              <a:buClrTx/>
              <a:buSzTx/>
              <a:buFont typeface="Arial"/>
              <a:buChar char="•"/>
              <a:tabLst/>
              <a:defRPr/>
            </a:lvl5pPr>
          </a:lstStyle>
          <a:p>
            <a:pPr marL="174625" marR="0" lvl="0" indent="-174625" algn="l" defTabSz="457200" rtl="0" eaLnBrk="1" fontAlgn="auto" latinLnBrk="0" hangingPunct="1">
              <a:lnSpc>
                <a:spcPct val="100000"/>
              </a:lnSpc>
              <a:spcBef>
                <a:spcPct val="20000"/>
              </a:spcBef>
              <a:spcAft>
                <a:spcPts val="0"/>
              </a:spcAft>
              <a:buClr>
                <a:srgbClr val="917EAE"/>
              </a:buClr>
              <a:buSzTx/>
              <a:buFont typeface="Arial"/>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Click to edit Master text styles</a:t>
            </a:r>
          </a:p>
          <a:p>
            <a:pPr marL="403225" marR="0" lvl="1" indent="-228600"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700" b="0" i="0" u="none" strike="noStrike" kern="1200" cap="none" spc="0" normalizeH="0" baseline="0" noProof="0" dirty="0" smtClean="0">
                <a:ln>
                  <a:noFill/>
                </a:ln>
                <a:solidFill>
                  <a:srgbClr val="54585A"/>
                </a:solidFill>
                <a:effectLst/>
                <a:uLnTx/>
                <a:uFillTx/>
                <a:latin typeface="+mn-lt"/>
                <a:ea typeface="+mn-ea"/>
                <a:cs typeface="+mn-cs"/>
              </a:rPr>
              <a:t>Second level</a:t>
            </a:r>
          </a:p>
          <a:p>
            <a:pPr marL="630238" marR="0" lvl="2"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Third level</a:t>
            </a:r>
          </a:p>
          <a:p>
            <a:pPr marL="796925" marR="0" lvl="3" indent="-166688"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Fourth level</a:t>
            </a:r>
          </a:p>
          <a:p>
            <a:pPr marL="971550" marR="0" lvl="4" indent="-174625"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smtClean="0">
                <a:ln>
                  <a:noFill/>
                </a:ln>
                <a:solidFill>
                  <a:srgbClr val="54585A"/>
                </a:solidFill>
                <a:effectLst/>
                <a:uLnTx/>
                <a:uFillTx/>
                <a:latin typeface="+mn-lt"/>
                <a:ea typeface="+mn-ea"/>
                <a:cs typeface="+mn-cs"/>
              </a:rPr>
              <a:t>Fifth level</a:t>
            </a:r>
            <a:endParaRPr kumimoji="0" lang="en-US" sz="1400" b="0" i="0" u="none" strike="noStrike" kern="1200" cap="none" spc="0" normalizeH="0" baseline="0" noProof="0" dirty="0">
              <a:ln>
                <a:noFill/>
              </a:ln>
              <a:solidFill>
                <a:srgbClr val="54585A"/>
              </a:solidFill>
              <a:effectLst/>
              <a:uLnTx/>
              <a:uFillTx/>
              <a:latin typeface="+mn-lt"/>
              <a:ea typeface="+mn-ea"/>
              <a:cs typeface="+mn-cs"/>
            </a:endParaRPr>
          </a:p>
        </p:txBody>
      </p:sp>
      <p:sp>
        <p:nvSpPr>
          <p:cNvPr id="15" name="Text Placeholder 10"/>
          <p:cNvSpPr>
            <a:spLocks noGrp="1"/>
          </p:cNvSpPr>
          <p:nvPr>
            <p:ph type="body" sz="quarter" idx="14"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67193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2" name="Title 1"/>
          <p:cNvSpPr>
            <a:spLocks noGrp="1"/>
          </p:cNvSpPr>
          <p:nvPr>
            <p:ph type="title"/>
          </p:nvPr>
        </p:nvSpPr>
        <p:spPr bwMode="gray">
          <a:xfrm>
            <a:off x="990599" y="155448"/>
            <a:ext cx="7713969" cy="762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990599" y="1624013"/>
            <a:ext cx="2438401" cy="349526"/>
          </a:xfrm>
          <a:prstGeom prst="rect">
            <a:avLst/>
          </a:prstGeo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bwMode="gray">
          <a:xfrm>
            <a:off x="801197" y="1981200"/>
            <a:ext cx="2399203" cy="3733800"/>
          </a:xfrm>
          <a:prstGeom prst="rect">
            <a:avLst/>
          </a:prstGeom>
        </p:spPr>
        <p:txBody>
          <a:bodyPr vert="horz" lIns="0" tIns="0" rIns="91440" bIns="45720" rtlCol="0">
            <a:noAutofit/>
          </a:bodyPr>
          <a:lstStyle>
            <a:lvl1pPr>
              <a:buClr>
                <a:schemeClr val="bg1"/>
              </a:buClr>
              <a:defRPr lang="en-US" sz="1850" smtClean="0">
                <a:solidFill>
                  <a:schemeClr val="bg1"/>
                </a:solidFill>
              </a:defRPr>
            </a:lvl1pPr>
            <a:lvl2pPr marL="457200" indent="-250825">
              <a:buClr>
                <a:schemeClr val="bg1"/>
              </a:buClr>
              <a:buFont typeface="LucidaGrande" charset="0"/>
              <a:buChar char="–"/>
              <a:defRPr lang="en-US" sz="1850" smtClean="0">
                <a:solidFill>
                  <a:schemeClr val="bg1"/>
                </a:solidFill>
              </a:defRPr>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bwMode="gray">
          <a:xfrm>
            <a:off x="2350008" y="6528816"/>
            <a:ext cx="850392"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2/3/2017</a:t>
            </a:fld>
            <a:endParaRPr lang="en-US" dirty="0">
              <a:solidFill>
                <a:prstClr val="white"/>
              </a:solidFill>
            </a:endParaRPr>
          </a:p>
        </p:txBody>
      </p:sp>
      <p:sp>
        <p:nvSpPr>
          <p:cNvPr id="8" name="Footer Placeholder 7"/>
          <p:cNvSpPr>
            <a:spLocks noGrp="1"/>
          </p:cNvSpPr>
          <p:nvPr>
            <p:ph type="ftr" sz="quarter" idx="11"/>
          </p:nvPr>
        </p:nvSpPr>
        <p:spPr bwMode="gray">
          <a:xfrm>
            <a:off x="3121994" y="6485609"/>
            <a:ext cx="5181600" cy="231266"/>
          </a:xfrm>
          <a:prstGeom prst="rect">
            <a:avLst/>
          </a:prstGeom>
        </p:spPr>
        <p:txBody>
          <a:bodyPr/>
          <a:lstStyle>
            <a:lvl1pPr>
              <a:defRPr>
                <a:solidFill>
                  <a:schemeClr val="bg1"/>
                </a:solidFill>
              </a:defRPr>
            </a:lvl1pPr>
          </a:lstStyle>
          <a:p>
            <a:r>
              <a:rPr lang="en-US" dirty="0" smtClean="0">
                <a:solidFill>
                  <a:prstClr val="white"/>
                </a:solidFill>
              </a:rPr>
              <a:t>Presentation or Section Title</a:t>
            </a:r>
            <a:endParaRPr lang="en-US" dirty="0">
              <a:solidFill>
                <a:prstClr val="white"/>
              </a:solidFill>
            </a:endParaRPr>
          </a:p>
        </p:txBody>
      </p:sp>
      <p:sp>
        <p:nvSpPr>
          <p:cNvPr id="9" name="Slide Number Placeholder 8"/>
          <p:cNvSpPr>
            <a:spLocks noGrp="1"/>
          </p:cNvSpPr>
          <p:nvPr>
            <p:ph type="sldNum" sz="quarter" idx="12"/>
          </p:nvPr>
        </p:nvSpPr>
        <p:spPr bwMode="gray">
          <a:xfrm>
            <a:off x="8305799" y="648560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sp>
        <p:nvSpPr>
          <p:cNvPr id="15" name="Text Placeholder 10"/>
          <p:cNvSpPr>
            <a:spLocks noGrp="1"/>
          </p:cNvSpPr>
          <p:nvPr>
            <p:ph type="body" sz="quarter" idx="14" hasCustomPrompt="1"/>
          </p:nvPr>
        </p:nvSpPr>
        <p:spPr bwMode="gray">
          <a:xfrm>
            <a:off x="990600" y="914400"/>
            <a:ext cx="6858000" cy="457200"/>
          </a:xfrm>
          <a:prstGeom prst="rect">
            <a:avLst/>
          </a:prstGeo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
        <p:nvSpPr>
          <p:cNvPr id="12" name="Picture Placeholder 11"/>
          <p:cNvSpPr>
            <a:spLocks noGrp="1"/>
          </p:cNvSpPr>
          <p:nvPr>
            <p:ph type="pic" sz="quarter" idx="15" hasCustomPrompt="1"/>
          </p:nvPr>
        </p:nvSpPr>
        <p:spPr bwMode="gray">
          <a:xfrm>
            <a:off x="3505200" y="1622425"/>
            <a:ext cx="2209800" cy="3657600"/>
          </a:xfrm>
          <a:prstGeom prst="rect">
            <a:avLst/>
          </a:prstGeom>
        </p:spPr>
        <p:txBody>
          <a:bodyPr anchor="ctr"/>
          <a:lstStyle>
            <a:lvl1pPr marL="0" indent="0" algn="ctr">
              <a:buNone/>
              <a:defRPr>
                <a:solidFill>
                  <a:schemeClr val="bg1"/>
                </a:solidFill>
              </a:defRPr>
            </a:lvl1pPr>
          </a:lstStyle>
          <a:p>
            <a:r>
              <a:rPr lang="en-US" dirty="0" smtClean="0"/>
              <a:t>Insert image</a:t>
            </a:r>
            <a:endParaRPr lang="en-US" dirty="0"/>
          </a:p>
        </p:txBody>
      </p:sp>
      <p:sp>
        <p:nvSpPr>
          <p:cNvPr id="16" name="Picture Placeholder 11"/>
          <p:cNvSpPr>
            <a:spLocks noGrp="1"/>
          </p:cNvSpPr>
          <p:nvPr>
            <p:ph type="pic" sz="quarter" idx="16" hasCustomPrompt="1"/>
          </p:nvPr>
        </p:nvSpPr>
        <p:spPr bwMode="gray">
          <a:xfrm>
            <a:off x="6019800" y="1622425"/>
            <a:ext cx="2209800" cy="3657600"/>
          </a:xfrm>
          <a:prstGeom prst="rect">
            <a:avLst/>
          </a:prstGeom>
        </p:spPr>
        <p:txBody>
          <a:bodyPr anchor="ctr"/>
          <a:lstStyle>
            <a:lvl1pPr marL="0" indent="0" algn="ctr">
              <a:buNone/>
              <a:defRPr>
                <a:solidFill>
                  <a:schemeClr val="bg1"/>
                </a:solidFill>
              </a:defRPr>
            </a:lvl1pPr>
          </a:lstStyle>
          <a:p>
            <a:r>
              <a:rPr lang="en-US" dirty="0" smtClean="0"/>
              <a:t>Insert image</a:t>
            </a:r>
            <a:endParaRPr lang="en-US" dirty="0"/>
          </a:p>
        </p:txBody>
      </p:sp>
    </p:spTree>
    <p:extLst>
      <p:ext uri="{BB962C8B-B14F-4D97-AF65-F5344CB8AC3E}">
        <p14:creationId xmlns:p14="http://schemas.microsoft.com/office/powerpoint/2010/main" val="381676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2350008" y="6528816"/>
            <a:ext cx="850392" cy="168275"/>
          </a:xfrm>
          <a:prstGeom prst="rect">
            <a:avLst/>
          </a:prstGeom>
        </p:spPr>
        <p:txBody>
          <a:bodyPr/>
          <a:lstStyle/>
          <a:p>
            <a:fld id="{9623C80F-5998-4C5A-8426-1B9517C724DD}" type="datetimeFigureOut">
              <a:rPr lang="en-US" smtClean="0">
                <a:solidFill>
                  <a:srgbClr val="605F62"/>
                </a:solidFill>
              </a:rPr>
              <a:pPr/>
              <a:t>2/3/2017</a:t>
            </a:fld>
            <a:endParaRPr lang="en-US" dirty="0">
              <a:solidFill>
                <a:srgbClr val="605F62"/>
              </a:solidFill>
            </a:endParaRPr>
          </a:p>
        </p:txBody>
      </p:sp>
      <p:sp>
        <p:nvSpPr>
          <p:cNvPr id="4" name="Footer Placeholder 3"/>
          <p:cNvSpPr>
            <a:spLocks noGrp="1"/>
          </p:cNvSpPr>
          <p:nvPr>
            <p:ph type="ftr" sz="quarter" idx="11"/>
          </p:nvPr>
        </p:nvSpPr>
        <p:spPr>
          <a:xfrm>
            <a:off x="3121994" y="6485609"/>
            <a:ext cx="5181600" cy="231266"/>
          </a:xfrm>
          <a:prstGeom prst="rect">
            <a:avLst/>
          </a:prstGeom>
        </p:spPr>
        <p:txBody>
          <a:bodyPr/>
          <a:lstStyle/>
          <a:p>
            <a:r>
              <a:rPr lang="en-US" dirty="0" smtClean="0">
                <a:solidFill>
                  <a:srgbClr val="605F62"/>
                </a:solidFill>
              </a:rPr>
              <a:t>Presentation or Section Title</a:t>
            </a:r>
            <a:endParaRPr lang="en-US" dirty="0">
              <a:solidFill>
                <a:srgbClr val="605F62"/>
              </a:solidFill>
            </a:endParaRPr>
          </a:p>
        </p:txBody>
      </p:sp>
      <p:sp>
        <p:nvSpPr>
          <p:cNvPr id="5" name="Slide Number Placeholder 4"/>
          <p:cNvSpPr>
            <a:spLocks noGrp="1"/>
          </p:cNvSpPr>
          <p:nvPr>
            <p:ph type="sldNum" sz="quarter" idx="12"/>
          </p:nvPr>
        </p:nvSpPr>
        <p:spPr>
          <a:xfrm>
            <a:off x="8305799" y="6485609"/>
            <a:ext cx="346745" cy="231266"/>
          </a:xfrm>
          <a:prstGeom prst="rect">
            <a:avLst/>
          </a:prstGeom>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smtClean="0"/>
              <a:t>Slide Subtitle</a:t>
            </a:r>
            <a:endParaRPr lang="en-US" dirty="0"/>
          </a:p>
        </p:txBody>
      </p:sp>
    </p:spTree>
    <p:extLst>
      <p:ext uri="{BB962C8B-B14F-4D97-AF65-F5344CB8AC3E}">
        <p14:creationId xmlns:p14="http://schemas.microsoft.com/office/powerpoint/2010/main" val="1066191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2/3/2017</a:t>
            </a:fld>
            <a:endParaRPr lang="en-US" dirty="0"/>
          </a:p>
        </p:txBody>
      </p:sp>
      <p:sp>
        <p:nvSpPr>
          <p:cNvPr id="3" name="Footer Placeholder 2"/>
          <p:cNvSpPr>
            <a:spLocks noGrp="1"/>
          </p:cNvSpPr>
          <p:nvPr>
            <p:ph type="ftr" sz="quarter" idx="11"/>
          </p:nvPr>
        </p:nvSpPr>
        <p:spPr/>
        <p:txBody>
          <a:bodyPr/>
          <a:lstStyle/>
          <a:p>
            <a:r>
              <a:rPr lang="en-US" dirty="0" smtClean="0">
                <a:solidFill>
                  <a:srgbClr val="605F62"/>
                </a:solidFill>
              </a:rPr>
              <a:t>Presentation or Section Title</a:t>
            </a:r>
            <a:endParaRPr lang="en-US" dirty="0">
              <a:solidFill>
                <a:srgbClr val="605F62"/>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09175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45715" y="-4158"/>
            <a:ext cx="3968909" cy="686847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2" name="Title 1"/>
          <p:cNvSpPr>
            <a:spLocks noGrp="1"/>
          </p:cNvSpPr>
          <p:nvPr>
            <p:ph type="ctrTitle" hasCustomPrompt="1"/>
          </p:nvPr>
        </p:nvSpPr>
        <p:spPr bwMode="gray">
          <a:xfrm>
            <a:off x="990600" y="2731512"/>
            <a:ext cx="6722378" cy="876329"/>
          </a:xfrm>
          <a:prstGeom prst="rect">
            <a:avLst/>
          </a:prstGeom>
        </p:spPr>
        <p:txBody>
          <a:bodyPr rIns="0" bIns="0" anchor="b" anchorCtr="0"/>
          <a:lstStyle>
            <a:lvl1pPr>
              <a:lnSpc>
                <a:spcPct val="90000"/>
              </a:lnSpc>
              <a:defRPr sz="6600" b="0">
                <a:solidFill>
                  <a:schemeClr val="bg1"/>
                </a:solidFill>
              </a:defRPr>
            </a:lvl1pPr>
          </a:lstStyle>
          <a:p>
            <a:r>
              <a:rPr lang="en-US" dirty="0" smtClean="0"/>
              <a:t>Document Title</a:t>
            </a:r>
            <a:endParaRPr lang="en-US" dirty="0"/>
          </a:p>
        </p:txBody>
      </p:sp>
      <p:sp>
        <p:nvSpPr>
          <p:cNvPr id="3" name="Subtitle 2"/>
          <p:cNvSpPr>
            <a:spLocks noGrp="1"/>
          </p:cNvSpPr>
          <p:nvPr>
            <p:ph type="subTitle" idx="1" hasCustomPrompt="1"/>
          </p:nvPr>
        </p:nvSpPr>
        <p:spPr bwMode="gray">
          <a:xfrm>
            <a:off x="990600" y="3581400"/>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Document Title</a:t>
            </a:r>
            <a:endParaRPr lang="en-US" dirty="0"/>
          </a:p>
        </p:txBody>
      </p:sp>
      <p:sp>
        <p:nvSpPr>
          <p:cNvPr id="8" name="Date Placeholder 6"/>
          <p:cNvSpPr>
            <a:spLocks noGrp="1"/>
          </p:cNvSpPr>
          <p:nvPr>
            <p:ph type="dt" sz="half" idx="10"/>
          </p:nvPr>
        </p:nvSpPr>
        <p:spPr bwMode="gray">
          <a:xfrm>
            <a:off x="6855794" y="6232524"/>
            <a:ext cx="1447800" cy="168275"/>
          </a:xfrm>
          <a:prstGeom prst="rect">
            <a:avLst/>
          </a:prstGeom>
        </p:spPr>
        <p:txBody>
          <a:bodyPr/>
          <a:lstStyle>
            <a:lvl1pPr>
              <a:defRPr>
                <a:solidFill>
                  <a:schemeClr val="bg1"/>
                </a:solidFill>
              </a:defRPr>
            </a:lvl1pPr>
          </a:lstStyle>
          <a:p>
            <a:fld id="{9623C80F-5998-4C5A-8426-1B9517C724DD}" type="datetimeFigureOut">
              <a:rPr lang="en-US" smtClean="0">
                <a:solidFill>
                  <a:prstClr val="white"/>
                </a:solidFill>
              </a:rPr>
              <a:pPr/>
              <a:t>2/3/2017</a:t>
            </a:fld>
            <a:endParaRPr lang="en-US" dirty="0">
              <a:solidFill>
                <a:prstClr val="white"/>
              </a:solidFill>
            </a:endParaRPr>
          </a:p>
        </p:txBody>
      </p:sp>
      <p:sp>
        <p:nvSpPr>
          <p:cNvPr id="10" name="Footer Placeholder 7"/>
          <p:cNvSpPr>
            <a:spLocks noGrp="1"/>
          </p:cNvSpPr>
          <p:nvPr>
            <p:ph type="ftr" sz="quarter" idx="11"/>
          </p:nvPr>
        </p:nvSpPr>
        <p:spPr bwMode="gray">
          <a:xfrm>
            <a:off x="3121994" y="6397689"/>
            <a:ext cx="5181600" cy="231266"/>
          </a:xfrm>
          <a:prstGeom prst="rect">
            <a:avLst/>
          </a:prstGeom>
        </p:spPr>
        <p:txBody>
          <a:bodyPr/>
          <a:lstStyle>
            <a:lvl1pPr>
              <a:defRPr>
                <a:solidFill>
                  <a:schemeClr val="bg1"/>
                </a:solidFill>
              </a:defRPr>
            </a:lvl1pPr>
          </a:lstStyle>
          <a:p>
            <a:r>
              <a:rPr lang="en-US" dirty="0" smtClean="0">
                <a:solidFill>
                  <a:prstClr val="white"/>
                </a:solidFill>
              </a:rPr>
              <a:t>Presentation or Section Title</a:t>
            </a:r>
            <a:endParaRPr lang="en-US" dirty="0">
              <a:solidFill>
                <a:prstClr val="white"/>
              </a:solidFill>
            </a:endParaRPr>
          </a:p>
        </p:txBody>
      </p:sp>
      <p:sp>
        <p:nvSpPr>
          <p:cNvPr id="11" name="Slide Number Placeholder 8"/>
          <p:cNvSpPr>
            <a:spLocks noGrp="1"/>
          </p:cNvSpPr>
          <p:nvPr>
            <p:ph type="sldNum" sz="quarter" idx="12"/>
          </p:nvPr>
        </p:nvSpPr>
        <p:spPr bwMode="gray">
          <a:xfrm>
            <a:off x="8305799" y="639768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285" y="373884"/>
            <a:ext cx="2488753" cy="351646"/>
          </a:xfrm>
          <a:prstGeom prst="rect">
            <a:avLst/>
          </a:prstGeom>
        </p:spPr>
      </p:pic>
    </p:spTree>
    <p:extLst>
      <p:ext uri="{BB962C8B-B14F-4D97-AF65-F5344CB8AC3E}">
        <p14:creationId xmlns:p14="http://schemas.microsoft.com/office/powerpoint/2010/main" val="272895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250" y="0"/>
            <a:ext cx="9144000" cy="6858000"/>
          </a:xfrm>
          <a:prstGeom prst="rect">
            <a:avLst/>
          </a:prstGeom>
        </p:spPr>
      </p:pic>
      <p:sp>
        <p:nvSpPr>
          <p:cNvPr id="9"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11"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64940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A63B767-C8C8-4BA4-BA56-234A1E73C189}" type="datetimeFigureOut">
              <a:rPr lang="en-US" smtClean="0"/>
              <a:t>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5E8587-3D88-4DEF-8258-A4C1CFB46679}" type="slidenum">
              <a:rPr lang="en-US" smtClean="0"/>
              <a:t>‹#›</a:t>
            </a:fld>
            <a:endParaRPr lang="en-US" dirty="0"/>
          </a:p>
        </p:txBody>
      </p:sp>
    </p:spTree>
    <p:extLst>
      <p:ext uri="{BB962C8B-B14F-4D97-AF65-F5344CB8AC3E}">
        <p14:creationId xmlns:p14="http://schemas.microsoft.com/office/powerpoint/2010/main" val="200698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smtClean="0"/>
            </a:lvl1pPr>
          </a:lstStyle>
          <a:p>
            <a:pPr>
              <a:defRPr/>
            </a:pPr>
            <a:fld id="{1153659A-1BB4-4CB4-9C22-F4249D1FC9FE}" type="datetime1">
              <a:rPr lang="en-US"/>
              <a:pPr>
                <a:defRPr/>
              </a:pPr>
              <a:t>2/3/2017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8560439D-C212-4F96-B3F9-490F4902C3AB}" type="slidenum">
              <a:rPr lang="en-US"/>
              <a:pPr>
                <a:defRPr/>
              </a:pPr>
              <a:t>‹#›</a:t>
            </a:fld>
            <a:endParaRPr lang="en-US"/>
          </a:p>
        </p:txBody>
      </p:sp>
    </p:spTree>
    <p:extLst>
      <p:ext uri="{BB962C8B-B14F-4D97-AF65-F5344CB8AC3E}">
        <p14:creationId xmlns:p14="http://schemas.microsoft.com/office/powerpoint/2010/main" val="106114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13" name="Picture 12" descr="Cadence image 2rgb.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7"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8"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7969879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a:gsLst>
            <a:gs pos="0">
              <a:srgbClr val="645B9B"/>
            </a:gs>
            <a:gs pos="100000">
              <a:schemeClr val="accent1"/>
            </a:gs>
          </a:gsLst>
          <a:lin ang="0" scaled="0"/>
        </a:gradFill>
        <a:effectLst/>
      </p:bgPr>
    </p:bg>
    <p:spTree>
      <p:nvGrpSpPr>
        <p:cNvPr id="1" name=""/>
        <p:cNvGrpSpPr/>
        <p:nvPr/>
      </p:nvGrpSpPr>
      <p:grpSpPr>
        <a:xfrm>
          <a:off x="0" y="0"/>
          <a:ext cx="0" cy="0"/>
          <a:chOff x="0" y="0"/>
          <a:chExt cx="0" cy="0"/>
        </a:xfrm>
      </p:grpSpPr>
      <p:sp>
        <p:nvSpPr>
          <p:cNvPr id="8"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1"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41570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079" y="-2"/>
            <a:ext cx="8604504" cy="6858665"/>
          </a:xfrm>
          <a:prstGeom prst="rect">
            <a:avLst/>
          </a:prstGeom>
        </p:spPr>
      </p:pic>
      <p:sp>
        <p:nvSpPr>
          <p:cNvPr id="6"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2"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08783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gradFill>
          <a:gsLst>
            <a:gs pos="0">
              <a:srgbClr val="514689"/>
            </a:gs>
            <a:gs pos="100000">
              <a:schemeClr val="accent1"/>
            </a:gs>
          </a:gsLst>
          <a:lin ang="0" scaled="0"/>
        </a:gradFill>
        <a:effectLst/>
      </p:bgPr>
    </p:bg>
    <p:spTree>
      <p:nvGrpSpPr>
        <p:cNvPr id="1" name=""/>
        <p:cNvGrpSpPr/>
        <p:nvPr/>
      </p:nvGrpSpPr>
      <p:grpSpPr>
        <a:xfrm>
          <a:off x="0" y="0"/>
          <a:ext cx="0" cy="0"/>
          <a:chOff x="0" y="0"/>
          <a:chExt cx="0" cy="0"/>
        </a:xfrm>
      </p:grpSpPr>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43876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13"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4"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401819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bg>
      <p:bgPr>
        <a:gradFill>
          <a:gsLst>
            <a:gs pos="0">
              <a:srgbClr val="514689"/>
            </a:gs>
            <a:gs pos="100000">
              <a:schemeClr val="accent1"/>
            </a:gs>
          </a:gsLst>
          <a:lin ang="0" scaled="0"/>
        </a:gradFill>
        <a:effectLst/>
      </p:bgPr>
    </p:bg>
    <p:spTree>
      <p:nvGrpSpPr>
        <p:cNvPr id="1" name=""/>
        <p:cNvGrpSpPr/>
        <p:nvPr/>
      </p:nvGrpSpPr>
      <p:grpSpPr>
        <a:xfrm>
          <a:off x="0" y="0"/>
          <a:ext cx="0" cy="0"/>
          <a:chOff x="0" y="0"/>
          <a:chExt cx="0" cy="0"/>
        </a:xfrm>
      </p:grpSpPr>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9"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10"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5831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5915" y="-7892"/>
            <a:ext cx="7030689" cy="68826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solidFill>
                  <a:schemeClr val="tx2"/>
                </a:solidFill>
              </a:rPr>
              <a:t>   </a:t>
            </a:r>
            <a:endParaRPr lang="en-US" kern="1200" dirty="0">
              <a:solidFill>
                <a:schemeClr val="tx2"/>
              </a:solidFill>
            </a:endParaRPr>
          </a:p>
        </p:txBody>
      </p:sp>
      <p:sp>
        <p:nvSpPr>
          <p:cNvPr id="8" name="Title 1"/>
          <p:cNvSpPr>
            <a:spLocks noGrp="1"/>
          </p:cNvSpPr>
          <p:nvPr>
            <p:ph type="ctrTitle" hasCustomPrompt="1"/>
          </p:nvPr>
        </p:nvSpPr>
        <p:spPr bwMode="gray">
          <a:xfrm>
            <a:off x="1404256" y="2936911"/>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smtClean="0"/>
              <a:t>Section Title</a:t>
            </a:r>
            <a:endParaRPr lang="en-US" dirty="0"/>
          </a:p>
        </p:txBody>
      </p:sp>
      <p:sp>
        <p:nvSpPr>
          <p:cNvPr id="9" name="Subtitle 2"/>
          <p:cNvSpPr>
            <a:spLocks noGrp="1"/>
          </p:cNvSpPr>
          <p:nvPr>
            <p:ph type="subTitle" idx="1" hasCustomPrompt="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Secondary Text Goes here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354102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smtClean="0"/>
              <a:t>Click to edit Master title style</a:t>
            </a:r>
            <a:endParaRPr lang="en-US" dirty="0"/>
          </a:p>
        </p:txBody>
      </p:sp>
      <p:sp>
        <p:nvSpPr>
          <p:cNvPr id="1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2/3/2017</a:t>
            </a:fld>
            <a:endParaRPr lang="en-US" dirty="0"/>
          </a:p>
        </p:txBody>
      </p:sp>
      <p:sp>
        <p:nvSpPr>
          <p:cNvPr id="1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1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7"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  </a:t>
            </a:r>
            <a:endParaRPr lang="en-US" dirty="0">
              <a:solidFill>
                <a:schemeClr val="tx2"/>
              </a:solidFill>
            </a:endParaRPr>
          </a:p>
        </p:txBody>
      </p:sp>
      <p:pic>
        <p:nvPicPr>
          <p:cNvPr id="10" name="Pictur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92019" y="6469536"/>
            <a:ext cx="1693981" cy="321439"/>
          </a:xfrm>
          <a:prstGeom prst="rect">
            <a:avLst/>
          </a:prstGeom>
        </p:spPr>
      </p:pic>
    </p:spTree>
    <p:extLst>
      <p:ext uri="{BB962C8B-B14F-4D97-AF65-F5344CB8AC3E}">
        <p14:creationId xmlns:p14="http://schemas.microsoft.com/office/powerpoint/2010/main" val="1014940469"/>
      </p:ext>
    </p:extLst>
  </p:cSld>
  <p:clrMap bg1="lt1" tx1="dk1" bg2="lt2" tx2="dk2" accent1="accent1" accent2="accent2" accent3="accent3" accent4="accent4" accent5="accent5" accent6="accent6" hlink="hlink" folHlink="folHlink"/>
  <p:sldLayoutIdLst>
    <p:sldLayoutId id="2147483678" r:id="rId1"/>
    <p:sldLayoutId id="2147483711" r:id="rId2"/>
    <p:sldLayoutId id="2147483708" r:id="rId3"/>
    <p:sldLayoutId id="2147483709" r:id="rId4"/>
    <p:sldLayoutId id="2147483707" r:id="rId5"/>
    <p:sldLayoutId id="2147483710" r:id="rId6"/>
    <p:sldLayoutId id="2147483712" r:id="rId7"/>
    <p:sldLayoutId id="2147483713" r:id="rId8"/>
    <p:sldLayoutId id="2147483714" r:id="rId9"/>
    <p:sldLayoutId id="2147483715" r:id="rId10"/>
    <p:sldLayoutId id="2147483685" r:id="rId11"/>
    <p:sldLayoutId id="2147483686" r:id="rId12"/>
    <p:sldLayoutId id="2147483687" r:id="rId13"/>
    <p:sldLayoutId id="2147483688" r:id="rId14"/>
    <p:sldLayoutId id="2147483689" r:id="rId15"/>
    <p:sldLayoutId id="2147483690" r:id="rId16"/>
    <p:sldLayoutId id="2147483691" r:id="rId17"/>
    <p:sldLayoutId id="2147483723" r:id="rId18"/>
    <p:sldLayoutId id="2147483721" r:id="rId19"/>
    <p:sldLayoutId id="2147483724" r:id="rId20"/>
    <p:sldLayoutId id="2147483725" r:id="rId21"/>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www.feinberg.northwestern.edu/compliance/documents/2016_feinberg_disc_integ_policy.pdf"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feinberg.northwestern.edu/compliance/documents/2016_feinberg_disc_integ_policy.pdf"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northwestern.edu/coi/policy/student_faculty_agreement.docx"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www.feinberg.northwestern.edu/compliance/resources/coi-and-prof-integrity/coi-policy-page.html"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feinberg.northwestern.edu/faculty-profiles/index.html"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mailto:rrosa@northwestern.edu"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mailto:fsm-compliance@northwestern.edu" TargetMode="External"/><Relationship Id="rId5" Type="http://schemas.openxmlformats.org/officeDocument/2006/relationships/hyperlink" Target="http://www.feinberg.northwestern.edu/compliance/index.html" TargetMode="External"/><Relationship Id="rId4" Type="http://schemas.openxmlformats.org/officeDocument/2006/relationships/hyperlink" Target="mailto:j-trimuel@northwestern.ed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1"/>
            <a:ext cx="8374502" cy="1233548"/>
          </a:xfrm>
        </p:spPr>
        <p:txBody>
          <a:bodyPr/>
          <a:lstStyle/>
          <a:p>
            <a:r>
              <a:rPr lang="en-US" dirty="0" smtClean="0"/>
              <a:t>Conflict of Interest and </a:t>
            </a:r>
            <a:br>
              <a:rPr lang="en-US" dirty="0" smtClean="0"/>
            </a:br>
            <a:r>
              <a:rPr lang="en-US" dirty="0" smtClean="0"/>
              <a:t>Professional Integrity in Medicine</a:t>
            </a:r>
            <a:endParaRPr lang="en-US" dirty="0"/>
          </a:p>
        </p:txBody>
      </p:sp>
      <p:sp>
        <p:nvSpPr>
          <p:cNvPr id="3" name="Subtitle 2"/>
          <p:cNvSpPr>
            <a:spLocks noGrp="1"/>
          </p:cNvSpPr>
          <p:nvPr>
            <p:ph type="subTitle" idx="1"/>
          </p:nvPr>
        </p:nvSpPr>
        <p:spPr>
          <a:xfrm>
            <a:off x="637032" y="3276600"/>
            <a:ext cx="6986124" cy="685800"/>
          </a:xfrm>
        </p:spPr>
        <p:txBody>
          <a:bodyPr/>
          <a:lstStyle/>
          <a:p>
            <a:r>
              <a:rPr lang="en-US" dirty="0" smtClean="0"/>
              <a:t>Training for Medical Students, Residents, and Fellows</a:t>
            </a:r>
          </a:p>
        </p:txBody>
      </p:sp>
      <p:sp>
        <p:nvSpPr>
          <p:cNvPr id="5" name="TextBox 4"/>
          <p:cNvSpPr txBox="1"/>
          <p:nvPr/>
        </p:nvSpPr>
        <p:spPr>
          <a:xfrm>
            <a:off x="1423524" y="5190226"/>
            <a:ext cx="7263276" cy="981974"/>
          </a:xfrm>
          <a:prstGeom prst="rect">
            <a:avLst/>
          </a:prstGeom>
          <a:noFill/>
        </p:spPr>
        <p:txBody>
          <a:bodyPr wrap="square" lIns="0" tIns="0" rIns="0" bIns="0" rtlCol="0">
            <a:noAutofit/>
          </a:bodyPr>
          <a:lstStyle/>
          <a:p>
            <a:pPr>
              <a:lnSpc>
                <a:spcPct val="90000"/>
              </a:lnSpc>
              <a:spcBef>
                <a:spcPts val="600"/>
              </a:spcBef>
            </a:pPr>
            <a:endParaRPr lang="en-US" dirty="0" smtClean="0">
              <a:solidFill>
                <a:prstClr val="white"/>
              </a:solidFill>
            </a:endParaRPr>
          </a:p>
        </p:txBody>
      </p:sp>
      <p:sp>
        <p:nvSpPr>
          <p:cNvPr id="6" name="TextBox 5"/>
          <p:cNvSpPr txBox="1"/>
          <p:nvPr/>
        </p:nvSpPr>
        <p:spPr>
          <a:xfrm>
            <a:off x="2421467" y="-2709333"/>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4917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304800"/>
            <a:ext cx="5791200" cy="457200"/>
          </a:xfrm>
        </p:spPr>
        <p:txBody>
          <a:bodyPr/>
          <a:lstStyle/>
          <a:p>
            <a:pPr eaLnBrk="1" hangingPunct="1"/>
            <a:r>
              <a:rPr lang="en-US" altLang="en-US" dirty="0" smtClean="0"/>
              <a:t>Key Take-Away Points</a:t>
            </a:r>
          </a:p>
        </p:txBody>
      </p:sp>
      <p:sp>
        <p:nvSpPr>
          <p:cNvPr id="40963" name="Rectangle 3"/>
          <p:cNvSpPr>
            <a:spLocks noGrp="1" noChangeArrowheads="1"/>
          </p:cNvSpPr>
          <p:nvPr>
            <p:ph idx="1"/>
          </p:nvPr>
        </p:nvSpPr>
        <p:spPr>
          <a:xfrm>
            <a:off x="609600" y="1066800"/>
            <a:ext cx="8229600" cy="3733799"/>
          </a:xfrm>
        </p:spPr>
        <p:txBody>
          <a:bodyPr/>
          <a:lstStyle/>
          <a:p>
            <a:r>
              <a:rPr lang="en-US" altLang="en-US" sz="2000" dirty="0" smtClean="0"/>
              <a:t>Pharmaceutical and medical device companies </a:t>
            </a:r>
            <a:r>
              <a:rPr lang="en-IE" altLang="en-US" sz="2000" dirty="0"/>
              <a:t>discovery of innovative </a:t>
            </a:r>
            <a:r>
              <a:rPr lang="en-IE" altLang="en-US" sz="2000" dirty="0" smtClean="0"/>
              <a:t>treatments </a:t>
            </a:r>
            <a:r>
              <a:rPr lang="en-IE" altLang="en-US" sz="2000" dirty="0"/>
              <a:t>has evolved </a:t>
            </a:r>
            <a:r>
              <a:rPr lang="en-IE" altLang="en-US" sz="2000" dirty="0" smtClean="0"/>
              <a:t>significantly.</a:t>
            </a:r>
            <a:endParaRPr lang="en-US" altLang="en-US" sz="2000" dirty="0" smtClean="0"/>
          </a:p>
          <a:p>
            <a:pPr eaLnBrk="1" hangingPunct="1"/>
            <a:r>
              <a:rPr lang="en-US" altLang="en-US" sz="2000" dirty="0" smtClean="0"/>
              <a:t>Effective marketing helps pharmaceutical and medical device companies achieve their mission.</a:t>
            </a:r>
            <a:endParaRPr lang="en-US" altLang="en-US" sz="2000" dirty="0" smtClean="0">
              <a:solidFill>
                <a:srgbClr val="7F7F7F"/>
              </a:solidFill>
            </a:endParaRPr>
          </a:p>
          <a:p>
            <a:pPr eaLnBrk="1" hangingPunct="1"/>
            <a:r>
              <a:rPr lang="en-US" altLang="en-US" sz="2000" dirty="0" smtClean="0"/>
              <a:t>Industry marketing is sophisticated, influential, and has the potential to impact healthcare professionals’ decision making.</a:t>
            </a:r>
          </a:p>
          <a:p>
            <a:r>
              <a:rPr lang="en-US" sz="2000" dirty="0" smtClean="0"/>
              <a:t>There </a:t>
            </a:r>
            <a:r>
              <a:rPr lang="en-US" sz="2000" dirty="0"/>
              <a:t>is a major trend toward transparency regarding physician and researcher relationships with </a:t>
            </a:r>
            <a:r>
              <a:rPr lang="en-US" sz="2000" dirty="0" smtClean="0"/>
              <a:t>industry.</a:t>
            </a:r>
            <a:endParaRPr lang="en-US" sz="2000" dirty="0"/>
          </a:p>
          <a:p>
            <a:pPr eaLnBrk="1" hangingPunct="1"/>
            <a:endParaRPr lang="en-US" altLang="en-US" sz="2000" dirty="0" smtClean="0"/>
          </a:p>
          <a:p>
            <a:pPr eaLnBrk="1" hangingPunct="1"/>
            <a:endParaRPr lang="en-US" altLang="en-US" sz="2000" dirty="0" smtClean="0">
              <a:solidFill>
                <a:srgbClr val="7F7F7F"/>
              </a:solidFill>
            </a:endParaRPr>
          </a:p>
          <a:p>
            <a:pPr eaLnBrk="1" hangingPunct="1"/>
            <a:endParaRPr lang="en-US" altLang="en-US" sz="2800" dirty="0" smtClean="0">
              <a:solidFill>
                <a:srgbClr val="7F7F7F"/>
              </a:solidFill>
            </a:endParaRPr>
          </a:p>
          <a:p>
            <a:pPr eaLnBrk="1" hangingPunct="1">
              <a:buFontTx/>
              <a:buNone/>
            </a:pPr>
            <a:endParaRPr lang="en-US" altLang="en-US" sz="2800" dirty="0" smtClean="0"/>
          </a:p>
        </p:txBody>
      </p:sp>
      <p:pic>
        <p:nvPicPr>
          <p:cNvPr id="40964" name="Picture 5" descr="C:\Users\cjw686\AppData\Local\Microsoft\Windows\Temporary Internet Files\Content.IE5\5ET5OBB5\MC90043492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495802"/>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72220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ltLang="en-US" dirty="0"/>
              <a:t>Defining Conflict of Interest</a:t>
            </a:r>
            <a:endParaRPr lang="en-US" dirty="0"/>
          </a:p>
        </p:txBody>
      </p:sp>
    </p:spTree>
    <p:extLst>
      <p:ext uri="{BB962C8B-B14F-4D97-AF65-F5344CB8AC3E}">
        <p14:creationId xmlns:p14="http://schemas.microsoft.com/office/powerpoint/2010/main" val="293206029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altLang="en-US" dirty="0" smtClean="0">
                <a:cs typeface="Times New Roman" panose="02020603050405020304" pitchFamily="18" charset="0"/>
              </a:rPr>
              <a:t>It is Important to Understand Conflict of Interest (COI) Definitions:</a:t>
            </a:r>
            <a:endParaRPr lang="en-US" altLang="en-US" dirty="0" smtClean="0"/>
          </a:p>
        </p:txBody>
      </p:sp>
      <p:sp>
        <p:nvSpPr>
          <p:cNvPr id="53251" name="Rectangle 3"/>
          <p:cNvSpPr>
            <a:spLocks noGrp="1" noChangeArrowheads="1"/>
          </p:cNvSpPr>
          <p:nvPr>
            <p:ph idx="1"/>
          </p:nvPr>
        </p:nvSpPr>
        <p:spPr>
          <a:xfrm>
            <a:off x="609600" y="1600200"/>
            <a:ext cx="8229600" cy="2039112"/>
          </a:xfrm>
        </p:spPr>
        <p:txBody>
          <a:bodyPr/>
          <a:lstStyle/>
          <a:p>
            <a:pPr eaLnBrk="1" hangingPunct="1">
              <a:spcBef>
                <a:spcPct val="100000"/>
              </a:spcBef>
            </a:pPr>
            <a:r>
              <a:rPr lang="en-US" altLang="en-US" sz="2000" b="1" dirty="0" smtClean="0"/>
              <a:t>“Conflicts of Interest</a:t>
            </a:r>
            <a:r>
              <a:rPr lang="en-US" altLang="en-US" sz="2000" dirty="0" smtClean="0"/>
              <a:t> occur when physicians have motives or are in situations for which reasonable observers could conclude that the moral requirements of the physician’s roles are or will be compromised.”</a:t>
            </a:r>
          </a:p>
          <a:p>
            <a:pPr eaLnBrk="1" hangingPunct="1">
              <a:spcBef>
                <a:spcPct val="100000"/>
              </a:spcBef>
            </a:pPr>
            <a:r>
              <a:rPr lang="en-US" altLang="en-US" sz="2000" b="1" dirty="0" smtClean="0"/>
              <a:t>“Financial Conflicts of Interest</a:t>
            </a:r>
            <a:r>
              <a:rPr lang="en-US" altLang="en-US" sz="2000" dirty="0" smtClean="0"/>
              <a:t> occur when physicians are tempted to deviate or do deviate from their professional obligations for economic or other personal gain.”</a:t>
            </a:r>
          </a:p>
        </p:txBody>
      </p:sp>
      <p:sp>
        <p:nvSpPr>
          <p:cNvPr id="53252" name="Text Box 4"/>
          <p:cNvSpPr txBox="1">
            <a:spLocks noChangeArrowheads="1"/>
          </p:cNvSpPr>
          <p:nvPr/>
        </p:nvSpPr>
        <p:spPr bwMode="auto">
          <a:xfrm>
            <a:off x="6172200" y="3886200"/>
            <a:ext cx="224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Tahoma" panose="020B0604030504040204" pitchFamily="34" charset="0"/>
              </a:rPr>
              <a:t>Brennan et al. 2006.</a:t>
            </a:r>
          </a:p>
        </p:txBody>
      </p:sp>
    </p:spTree>
    <p:extLst>
      <p:ext uri="{BB962C8B-B14F-4D97-AF65-F5344CB8AC3E}">
        <p14:creationId xmlns:p14="http://schemas.microsoft.com/office/powerpoint/2010/main" val="34802242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en-US" dirty="0" smtClean="0"/>
              <a:t>How Does Feinberg Define a “Conflict of Interest?”</a:t>
            </a:r>
          </a:p>
        </p:txBody>
      </p:sp>
      <p:sp>
        <p:nvSpPr>
          <p:cNvPr id="3" name="Content Placeholder 2"/>
          <p:cNvSpPr>
            <a:spLocks noGrp="1"/>
          </p:cNvSpPr>
          <p:nvPr>
            <p:ph idx="1"/>
          </p:nvPr>
        </p:nvSpPr>
        <p:spPr/>
        <p:txBody>
          <a:bodyPr/>
          <a:lstStyle/>
          <a:p>
            <a:r>
              <a:rPr lang="en-US" altLang="en-US" sz="2000" b="1" dirty="0"/>
              <a:t>Per the Feinberg School of Medicine Professional Integrity and Disclosure Policy:  </a:t>
            </a:r>
            <a:r>
              <a:rPr lang="en-US" altLang="en-US" sz="2000" dirty="0"/>
              <a:t>A "conflict of interest" exists when there is a divergence between a faculty member's private interests and his/her professional obligations, such that an independent observer might reasonably question whether the faculty member's professional actions or decisions are determined by any consideration other than the best interests of the school, his/her students/trainees, or his/her patients.</a:t>
            </a:r>
          </a:p>
          <a:p>
            <a:endParaRPr lang="en-US" altLang="en-US" sz="2000" dirty="0"/>
          </a:p>
          <a:p>
            <a:r>
              <a:rPr lang="en-US" altLang="en-US" sz="2000" dirty="0"/>
              <a:t>Link to Feinberg’s Policy:</a:t>
            </a:r>
          </a:p>
          <a:p>
            <a:pPr lvl="1"/>
            <a:r>
              <a:rPr lang="en-US" altLang="en-US" sz="2000" dirty="0">
                <a:hlinkClick r:id="rId3"/>
              </a:rPr>
              <a:t>http://www.feinberg.northwestern.edu/compliance/documents/2016_feinberg_disc_integ_policy.pdf</a:t>
            </a:r>
            <a:endParaRPr lang="en-US" altLang="en-US" sz="2000" dirty="0"/>
          </a:p>
          <a:p>
            <a:pPr marL="0" indent="0">
              <a:buNone/>
            </a:pPr>
            <a:endParaRPr lang="en-US" altLang="en-US" sz="2000" dirty="0"/>
          </a:p>
        </p:txBody>
      </p:sp>
    </p:spTree>
    <p:extLst>
      <p:ext uri="{BB962C8B-B14F-4D97-AF65-F5344CB8AC3E}">
        <p14:creationId xmlns:p14="http://schemas.microsoft.com/office/powerpoint/2010/main" val="2558843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eaLnBrk="1" hangingPunct="1"/>
            <a:r>
              <a:rPr lang="en-US" altLang="en-US" dirty="0" smtClean="0"/>
              <a:t>Key Take-Away Point</a:t>
            </a:r>
          </a:p>
        </p:txBody>
      </p:sp>
      <p:sp>
        <p:nvSpPr>
          <p:cNvPr id="3" name="Content Placeholder 2"/>
          <p:cNvSpPr>
            <a:spLocks noGrp="1"/>
          </p:cNvSpPr>
          <p:nvPr>
            <p:ph idx="1"/>
          </p:nvPr>
        </p:nvSpPr>
        <p:spPr>
          <a:xfrm>
            <a:off x="801197" y="1621971"/>
            <a:ext cx="7049689" cy="2721429"/>
          </a:xfrm>
        </p:spPr>
        <p:txBody>
          <a:bodyPr/>
          <a:lstStyle/>
          <a:p>
            <a:pPr marL="174625" lvl="1" indent="0" algn="ctr">
              <a:lnSpc>
                <a:spcPct val="90000"/>
              </a:lnSpc>
              <a:buNone/>
            </a:pPr>
            <a:r>
              <a:rPr lang="en-US" altLang="en-US" sz="2800" dirty="0" smtClean="0"/>
              <a:t>It </a:t>
            </a:r>
            <a:r>
              <a:rPr lang="en-US" altLang="en-US" sz="2800" dirty="0"/>
              <a:t>is important to manage potential and actual conflicts of </a:t>
            </a:r>
            <a:r>
              <a:rPr lang="en-US" altLang="en-US" sz="2800" dirty="0" smtClean="0"/>
              <a:t>interests to avoid compromising research, the academic community and the public’s trust. </a:t>
            </a:r>
            <a:endParaRPr lang="en-US" altLang="en-US" sz="2800" dirty="0"/>
          </a:p>
          <a:p>
            <a:endParaRPr lang="en-US" sz="2800" dirty="0"/>
          </a:p>
        </p:txBody>
      </p:sp>
      <p:pic>
        <p:nvPicPr>
          <p:cNvPr id="60420" name="Picture 5" descr="C:\Users\cjw686\AppData\Local\Microsoft\Windows\Temporary Internet Files\Content.IE5\5ET5OBB5\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831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8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Basic Ethical Principles – Your Role/Professionalism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068696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400" y="0"/>
            <a:ext cx="8229600" cy="914400"/>
          </a:xfrm>
        </p:spPr>
        <p:txBody>
          <a:bodyPr/>
          <a:lstStyle/>
          <a:p>
            <a:pPr algn="l" eaLnBrk="1" hangingPunct="1"/>
            <a:r>
              <a:rPr lang="en-US" altLang="en-US" dirty="0" smtClean="0"/>
              <a:t>Fiduciary Characteristics</a:t>
            </a:r>
          </a:p>
        </p:txBody>
      </p:sp>
      <p:sp>
        <p:nvSpPr>
          <p:cNvPr id="55299" name="Rectangle 3"/>
          <p:cNvSpPr>
            <a:spLocks noGrp="1" noChangeArrowheads="1"/>
          </p:cNvSpPr>
          <p:nvPr>
            <p:ph idx="1"/>
          </p:nvPr>
        </p:nvSpPr>
        <p:spPr>
          <a:xfrm>
            <a:off x="762000" y="1447800"/>
            <a:ext cx="7545388" cy="2743200"/>
          </a:xfrm>
        </p:spPr>
        <p:txBody>
          <a:bodyPr rtlCol="0">
            <a:normAutofit/>
          </a:bodyPr>
          <a:lstStyle/>
          <a:p>
            <a:pPr eaLnBrk="1" fontAlgn="auto" hangingPunct="1">
              <a:lnSpc>
                <a:spcPct val="90000"/>
              </a:lnSpc>
              <a:spcAft>
                <a:spcPts val="0"/>
              </a:spcAft>
              <a:defRPr/>
            </a:pPr>
            <a:r>
              <a:rPr lang="en-US" sz="2000" b="1" dirty="0" smtClean="0"/>
              <a:t>A fiduciary is one who: </a:t>
            </a:r>
          </a:p>
          <a:p>
            <a:pPr lvl="1" eaLnBrk="1" fontAlgn="auto" hangingPunct="1">
              <a:lnSpc>
                <a:spcPct val="90000"/>
              </a:lnSpc>
              <a:spcAft>
                <a:spcPts val="0"/>
              </a:spcAft>
              <a:buFont typeface="Wingdings" pitchFamily="2" charset="2"/>
              <a:buChar char="§"/>
              <a:defRPr/>
            </a:pPr>
            <a:r>
              <a:rPr lang="en-US" sz="2000" dirty="0"/>
              <a:t>H</a:t>
            </a:r>
            <a:r>
              <a:rPr lang="en-US" sz="2000" dirty="0" smtClean="0"/>
              <a:t>olds a specialized knowledge or expertise </a:t>
            </a:r>
          </a:p>
          <a:p>
            <a:pPr lvl="1" eaLnBrk="1" fontAlgn="auto" hangingPunct="1">
              <a:lnSpc>
                <a:spcPct val="90000"/>
              </a:lnSpc>
              <a:spcAft>
                <a:spcPts val="0"/>
              </a:spcAft>
              <a:buFont typeface="Wingdings" pitchFamily="2" charset="2"/>
              <a:buChar char="§"/>
              <a:defRPr/>
            </a:pPr>
            <a:r>
              <a:rPr lang="en-US" sz="2000" dirty="0" smtClean="0"/>
              <a:t>Holds the trust of others</a:t>
            </a:r>
          </a:p>
          <a:p>
            <a:pPr lvl="1" eaLnBrk="1" fontAlgn="auto" hangingPunct="1">
              <a:lnSpc>
                <a:spcPct val="90000"/>
              </a:lnSpc>
              <a:spcAft>
                <a:spcPts val="0"/>
              </a:spcAft>
              <a:buFont typeface="Wingdings" pitchFamily="2" charset="2"/>
              <a:buChar char="§"/>
              <a:defRPr/>
            </a:pPr>
            <a:r>
              <a:rPr lang="en-US" sz="2000" dirty="0" smtClean="0"/>
              <a:t>Is held to high standards of conduct</a:t>
            </a:r>
          </a:p>
          <a:p>
            <a:pPr lvl="1" eaLnBrk="1" fontAlgn="auto" hangingPunct="1">
              <a:lnSpc>
                <a:spcPct val="90000"/>
              </a:lnSpc>
              <a:spcAft>
                <a:spcPts val="0"/>
              </a:spcAft>
              <a:buFont typeface="Wingdings" pitchFamily="2" charset="2"/>
              <a:buChar char="§"/>
              <a:defRPr/>
            </a:pPr>
            <a:r>
              <a:rPr lang="en-US" sz="2000" dirty="0" smtClean="0"/>
              <a:t>Avoids conflicts of interest</a:t>
            </a:r>
          </a:p>
          <a:p>
            <a:pPr lvl="1" eaLnBrk="1" fontAlgn="auto" hangingPunct="1">
              <a:lnSpc>
                <a:spcPct val="90000"/>
              </a:lnSpc>
              <a:spcAft>
                <a:spcPts val="0"/>
              </a:spcAft>
              <a:buFont typeface="Wingdings" pitchFamily="2" charset="2"/>
              <a:buChar char="§"/>
              <a:defRPr/>
            </a:pPr>
            <a:r>
              <a:rPr lang="en-US" sz="2000" dirty="0" smtClean="0"/>
              <a:t>Does not seek personal gain</a:t>
            </a:r>
          </a:p>
          <a:p>
            <a:pPr lvl="1" eaLnBrk="1" fontAlgn="auto" hangingPunct="1">
              <a:lnSpc>
                <a:spcPct val="90000"/>
              </a:lnSpc>
              <a:spcAft>
                <a:spcPts val="0"/>
              </a:spcAft>
              <a:buFont typeface="Wingdings" pitchFamily="2" charset="2"/>
              <a:buChar char="§"/>
              <a:defRPr/>
            </a:pPr>
            <a:r>
              <a:rPr lang="en-US" sz="2000" dirty="0" smtClean="0"/>
              <a:t>Is objective</a:t>
            </a:r>
          </a:p>
          <a:p>
            <a:pPr lvl="1" eaLnBrk="1" fontAlgn="auto" hangingPunct="1">
              <a:lnSpc>
                <a:spcPct val="90000"/>
              </a:lnSpc>
              <a:spcAft>
                <a:spcPts val="0"/>
              </a:spcAft>
              <a:buFont typeface="Wingdings" pitchFamily="2" charset="2"/>
              <a:buChar char="§"/>
              <a:defRPr/>
            </a:pPr>
            <a:r>
              <a:rPr lang="en-US" sz="2000" dirty="0" smtClean="0"/>
              <a:t>Is accountable or obligated (ethically and legally) </a:t>
            </a:r>
          </a:p>
          <a:p>
            <a:pPr lvl="1" eaLnBrk="1" fontAlgn="auto" hangingPunct="1">
              <a:lnSpc>
                <a:spcPct val="90000"/>
              </a:lnSpc>
              <a:spcAft>
                <a:spcPts val="0"/>
              </a:spcAft>
              <a:defRPr/>
            </a:pPr>
            <a:endParaRPr lang="en-US" dirty="0" smtClean="0"/>
          </a:p>
        </p:txBody>
      </p:sp>
      <p:sp>
        <p:nvSpPr>
          <p:cNvPr id="19460" name="Text Box 4"/>
          <p:cNvSpPr txBox="1">
            <a:spLocks noChangeArrowheads="1"/>
          </p:cNvSpPr>
          <p:nvPr/>
        </p:nvSpPr>
        <p:spPr bwMode="auto">
          <a:xfrm>
            <a:off x="778598" y="4572000"/>
            <a:ext cx="7696200" cy="1371600"/>
          </a:xfrm>
          <a:prstGeom prst="rect">
            <a:avLst/>
          </a:prstGeom>
          <a:solidFill>
            <a:schemeClr val="accent4">
              <a:lumMod val="40000"/>
              <a:lumOff val="60000"/>
              <a:alpha val="53000"/>
            </a:schemeClr>
          </a:solid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sz="2000" b="1" dirty="0" smtClean="0">
                <a:latin typeface="+mn-lt"/>
              </a:rPr>
              <a:t>How many of these characteristics apply to physicians?</a:t>
            </a:r>
          </a:p>
          <a:p>
            <a:pPr>
              <a:defRPr/>
            </a:pPr>
            <a:r>
              <a:rPr lang="en-US" sz="2000" dirty="0" smtClean="0">
                <a:latin typeface="+mn-lt"/>
              </a:rPr>
              <a:t>All of the characteristics should apply to a physician. Therefore, a physician is, in effect, a fiduciary, and should avoid conflicts that could undermine patient care. </a:t>
            </a:r>
          </a:p>
        </p:txBody>
      </p:sp>
    </p:spTree>
    <p:extLst>
      <p:ext uri="{BB962C8B-B14F-4D97-AF65-F5344CB8AC3E}">
        <p14:creationId xmlns:p14="http://schemas.microsoft.com/office/powerpoint/2010/main" val="202325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18473"/>
            <a:ext cx="8382000" cy="905256"/>
          </a:xfrm>
        </p:spPr>
        <p:txBody>
          <a:bodyPr/>
          <a:lstStyle/>
          <a:p>
            <a:pPr algn="l" eaLnBrk="1" hangingPunct="1">
              <a:defRPr/>
            </a:pPr>
            <a:r>
              <a:rPr lang="en-US" altLang="en-US" dirty="0" smtClean="0">
                <a:latin typeface="+mn-lt"/>
              </a:rPr>
              <a:t>Why Is </a:t>
            </a:r>
            <a:r>
              <a:rPr lang="en-US" altLang="en-US" dirty="0">
                <a:latin typeface="+mn-lt"/>
              </a:rPr>
              <a:t>T</a:t>
            </a:r>
            <a:r>
              <a:rPr lang="en-US" altLang="en-US" dirty="0" smtClean="0">
                <a:latin typeface="+mn-lt"/>
              </a:rPr>
              <a:t>his </a:t>
            </a:r>
            <a:r>
              <a:rPr lang="en-US" altLang="en-US" dirty="0">
                <a:latin typeface="+mn-lt"/>
              </a:rPr>
              <a:t>I</a:t>
            </a:r>
            <a:r>
              <a:rPr lang="en-US" altLang="en-US" dirty="0" smtClean="0">
                <a:latin typeface="+mn-lt"/>
              </a:rPr>
              <a:t>mportant?</a:t>
            </a:r>
            <a:endParaRPr lang="en-US" dirty="0" smtClean="0">
              <a:latin typeface="+mn-lt"/>
            </a:endParaRPr>
          </a:p>
        </p:txBody>
      </p:sp>
      <p:sp>
        <p:nvSpPr>
          <p:cNvPr id="20485" name="Rectangle 5"/>
          <p:cNvSpPr>
            <a:spLocks noChangeArrowheads="1"/>
          </p:cNvSpPr>
          <p:nvPr/>
        </p:nvSpPr>
        <p:spPr bwMode="auto">
          <a:xfrm>
            <a:off x="685800" y="1676400"/>
            <a:ext cx="76215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174625" lvl="1" indent="-174625">
              <a:lnSpc>
                <a:spcPts val="3000"/>
              </a:lnSpc>
              <a:spcBef>
                <a:spcPct val="20000"/>
              </a:spcBef>
              <a:buClr>
                <a:schemeClr val="accent1"/>
              </a:buClr>
              <a:buFont typeface="Arial" pitchFamily="34" charset="0"/>
              <a:buChar char="•"/>
              <a:defRPr/>
            </a:pPr>
            <a:r>
              <a:rPr lang="en-US" altLang="en-US" sz="2000" spc="-50" dirty="0"/>
              <a:t>Patients place their trust and well-being in the hands of physicians</a:t>
            </a:r>
          </a:p>
          <a:p>
            <a:pPr marL="174625" lvl="1" indent="-174625">
              <a:lnSpc>
                <a:spcPts val="3000"/>
              </a:lnSpc>
              <a:spcBef>
                <a:spcPct val="20000"/>
              </a:spcBef>
              <a:buClr>
                <a:schemeClr val="accent1"/>
              </a:buClr>
              <a:buFont typeface="Arial" pitchFamily="34" charset="0"/>
              <a:buChar char="•"/>
              <a:defRPr/>
            </a:pPr>
            <a:r>
              <a:rPr lang="en-US" altLang="en-US" sz="2000" spc="-50" dirty="0"/>
              <a:t>Physicians are responsible for the welfare of patients </a:t>
            </a:r>
          </a:p>
          <a:p>
            <a:pPr marL="174625" lvl="1" indent="-174625">
              <a:lnSpc>
                <a:spcPts val="3000"/>
              </a:lnSpc>
              <a:spcBef>
                <a:spcPct val="20000"/>
              </a:spcBef>
              <a:buClr>
                <a:schemeClr val="accent1"/>
              </a:buClr>
              <a:buFont typeface="Arial" pitchFamily="34" charset="0"/>
              <a:buChar char="•"/>
              <a:defRPr/>
            </a:pPr>
            <a:r>
              <a:rPr lang="en-US" altLang="en-US" sz="2000" spc="-50" dirty="0"/>
              <a:t>Physicians respond to patients’ actual (vs. perceived) needs </a:t>
            </a:r>
          </a:p>
          <a:p>
            <a:pPr marL="174625" lvl="1" indent="-174625">
              <a:lnSpc>
                <a:spcPts val="3000"/>
              </a:lnSpc>
              <a:spcBef>
                <a:spcPct val="20000"/>
              </a:spcBef>
              <a:buClr>
                <a:schemeClr val="accent1"/>
              </a:buClr>
              <a:buFont typeface="Arial" pitchFamily="34" charset="0"/>
              <a:buChar char="•"/>
              <a:defRPr/>
            </a:pPr>
            <a:r>
              <a:rPr lang="en-US" altLang="en-US" sz="2000" spc="-50" dirty="0"/>
              <a:t>Physicians are responsible for controlling patient/third-party payor expenses for medications and other medical services </a:t>
            </a:r>
            <a:endParaRPr lang="en-US" sz="2000" spc="-50" dirty="0"/>
          </a:p>
        </p:txBody>
      </p:sp>
    </p:spTree>
    <p:extLst>
      <p:ext uri="{BB962C8B-B14F-4D97-AF65-F5344CB8AC3E}">
        <p14:creationId xmlns:p14="http://schemas.microsoft.com/office/powerpoint/2010/main" val="3425948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a:xfrm>
            <a:off x="780256" y="152400"/>
            <a:ext cx="7696200" cy="762000"/>
          </a:xfrm>
        </p:spPr>
        <p:txBody>
          <a:bodyPr/>
          <a:lstStyle/>
          <a:p>
            <a:pPr algn="l"/>
            <a:r>
              <a:rPr lang="en-US" altLang="en-US" smtClean="0"/>
              <a:t>Physicians </a:t>
            </a:r>
            <a:r>
              <a:rPr lang="en-US" altLang="en-US" dirty="0" smtClean="0"/>
              <a:t>and Conflicts </a:t>
            </a:r>
            <a:r>
              <a:rPr lang="en-US" altLang="en-US" smtClean="0"/>
              <a:t>of Interest</a:t>
            </a:r>
            <a:endParaRPr lang="en-US" altLang="en-US" dirty="0" smtClean="0">
              <a:cs typeface="Times New Roman" panose="02020603050405020304" pitchFamily="18" charset="0"/>
            </a:endParaRPr>
          </a:p>
        </p:txBody>
      </p:sp>
      <p:sp>
        <p:nvSpPr>
          <p:cNvPr id="68611" name="Rectangle 2"/>
          <p:cNvSpPr>
            <a:spLocks noGrp="1" noChangeArrowheads="1"/>
          </p:cNvSpPr>
          <p:nvPr>
            <p:ph idx="1"/>
          </p:nvPr>
        </p:nvSpPr>
        <p:spPr>
          <a:xfrm>
            <a:off x="417512" y="1371600"/>
            <a:ext cx="8421687" cy="2895600"/>
          </a:xfrm>
        </p:spPr>
        <p:txBody>
          <a:bodyPr/>
          <a:lstStyle/>
          <a:p>
            <a:pPr>
              <a:lnSpc>
                <a:spcPct val="90000"/>
              </a:lnSpc>
            </a:pPr>
            <a:r>
              <a:rPr lang="en-US" altLang="en-US" sz="2000" dirty="0" smtClean="0">
                <a:ea typeface="Arial Unicode MS" panose="020B0604020202020204" pitchFamily="34" charset="-128"/>
                <a:cs typeface="Arial Unicode MS" panose="020B0604020202020204" pitchFamily="34" charset="-128"/>
              </a:rPr>
              <a:t>A conflict of interest may exist if a professional judgment concerning a </a:t>
            </a:r>
            <a:r>
              <a:rPr lang="en-US" altLang="en-US" sz="2000" u="sng" dirty="0" smtClean="0">
                <a:ea typeface="Arial Unicode MS" panose="020B0604020202020204" pitchFamily="34" charset="-128"/>
                <a:cs typeface="Arial Unicode MS" panose="020B0604020202020204" pitchFamily="34" charset="-128"/>
              </a:rPr>
              <a:t>primary</a:t>
            </a:r>
            <a:r>
              <a:rPr lang="en-US" altLang="en-US" sz="2000" dirty="0" smtClean="0">
                <a:ea typeface="Arial Unicode MS" panose="020B0604020202020204" pitchFamily="34" charset="-128"/>
                <a:cs typeface="Arial Unicode MS" panose="020B0604020202020204" pitchFamily="34" charset="-128"/>
              </a:rPr>
              <a:t> interest stands to be unduly influenced by a </a:t>
            </a:r>
            <a:r>
              <a:rPr lang="en-US" altLang="en-US" sz="2000" u="sng" dirty="0" smtClean="0">
                <a:ea typeface="Arial Unicode MS" panose="020B0604020202020204" pitchFamily="34" charset="-128"/>
                <a:cs typeface="Arial Unicode MS" panose="020B0604020202020204" pitchFamily="34" charset="-128"/>
              </a:rPr>
              <a:t>secondary</a:t>
            </a:r>
            <a:r>
              <a:rPr lang="en-US" altLang="en-US" sz="2000" dirty="0" smtClean="0">
                <a:ea typeface="Arial Unicode MS" panose="020B0604020202020204" pitchFamily="34" charset="-128"/>
                <a:cs typeface="Arial Unicode MS" panose="020B0604020202020204" pitchFamily="34" charset="-128"/>
              </a:rPr>
              <a:t> interest.</a:t>
            </a:r>
          </a:p>
          <a:p>
            <a:pPr marL="0" indent="0">
              <a:lnSpc>
                <a:spcPct val="90000"/>
              </a:lnSpc>
              <a:buNone/>
            </a:pPr>
            <a:endParaRPr lang="en-US" altLang="en-US" sz="2000" dirty="0" smtClean="0">
              <a:ea typeface="Arial Unicode MS" panose="020B0604020202020204" pitchFamily="34" charset="-128"/>
              <a:cs typeface="Arial Unicode MS" panose="020B0604020202020204" pitchFamily="34" charset="-128"/>
            </a:endParaRPr>
          </a:p>
          <a:p>
            <a:pPr>
              <a:lnSpc>
                <a:spcPct val="90000"/>
              </a:lnSpc>
            </a:pPr>
            <a:r>
              <a:rPr lang="en-US" altLang="en-US" sz="2000" dirty="0" smtClean="0">
                <a:cs typeface="Arial" panose="020B0604020202020204" pitchFamily="34" charset="0"/>
              </a:rPr>
              <a:t>Because of the fiduciary nature of the patient/physician relationship, it is generally expected that physicians should avoid conflicts of interest that may undermine patient care.</a:t>
            </a:r>
          </a:p>
          <a:p>
            <a:pPr>
              <a:lnSpc>
                <a:spcPct val="90000"/>
              </a:lnSpc>
            </a:pPr>
            <a:endParaRPr lang="en-US" altLang="en-US" sz="2000" dirty="0" smtClean="0">
              <a:cs typeface="Arial" panose="020B0604020202020204" pitchFamily="34" charset="0"/>
            </a:endParaRPr>
          </a:p>
          <a:p>
            <a:pPr>
              <a:lnSpc>
                <a:spcPct val="90000"/>
              </a:lnSpc>
            </a:pPr>
            <a:r>
              <a:rPr lang="en-US" altLang="en-US" sz="2000" dirty="0" smtClean="0">
                <a:cs typeface="Arial" panose="020B0604020202020204" pitchFamily="34" charset="0"/>
              </a:rPr>
              <a:t>For actual or perceived conflicts that cannot be avoided, disclosure may function as the primary mechanism to reduce the effect of the conflict.</a:t>
            </a:r>
            <a:r>
              <a:rPr lang="en-US" altLang="en-US" sz="2000" dirty="0" smtClean="0"/>
              <a:t> </a:t>
            </a:r>
          </a:p>
        </p:txBody>
      </p:sp>
    </p:spTree>
    <p:extLst>
      <p:ext uri="{BB962C8B-B14F-4D97-AF65-F5344CB8AC3E}">
        <p14:creationId xmlns:p14="http://schemas.microsoft.com/office/powerpoint/2010/main" val="807313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en-US" dirty="0" smtClean="0"/>
              <a:t>Examples of Potential Conflicts</a:t>
            </a:r>
          </a:p>
        </p:txBody>
      </p:sp>
      <p:sp>
        <p:nvSpPr>
          <p:cNvPr id="2" name="Content Placeholder 1"/>
          <p:cNvSpPr>
            <a:spLocks noGrp="1"/>
          </p:cNvSpPr>
          <p:nvPr>
            <p:ph idx="1"/>
          </p:nvPr>
        </p:nvSpPr>
        <p:spPr/>
        <p:txBody>
          <a:bodyPr/>
          <a:lstStyle/>
          <a:p>
            <a:r>
              <a:rPr lang="en-US" altLang="en-US" sz="2000" dirty="0">
                <a:ea typeface="Arial Unicode MS" panose="020B0604020202020204" pitchFamily="34" charset="-128"/>
                <a:cs typeface="Arial Unicode MS" panose="020B0604020202020204" pitchFamily="34" charset="-128"/>
              </a:rPr>
              <a:t>Example 1 – Ownership Interest/Service on Board of Directors/Involvement in Purchasing Decisions</a:t>
            </a:r>
          </a:p>
          <a:p>
            <a:pPr lvl="1"/>
            <a:r>
              <a:rPr lang="en-US" altLang="en-US" sz="1600" dirty="0"/>
              <a:t>Dr. Peter Martin, faculty member and  researcher</a:t>
            </a:r>
          </a:p>
          <a:p>
            <a:pPr lvl="1"/>
            <a:r>
              <a:rPr lang="en-US" altLang="en-US" sz="1600" dirty="0"/>
              <a:t>President of Board of Directors, and owner of Laboratory Solutions, Inc. (LSI)</a:t>
            </a:r>
          </a:p>
          <a:p>
            <a:pPr lvl="1"/>
            <a:r>
              <a:rPr lang="en-US" altLang="en-US" sz="1600" dirty="0"/>
              <a:t>Dr. Martin’s research group purchases scientific supplies and equipment from LSI</a:t>
            </a:r>
          </a:p>
          <a:p>
            <a:pPr lvl="1"/>
            <a:endParaRPr lang="en-US" altLang="en-US" sz="1600" dirty="0"/>
          </a:p>
          <a:p>
            <a:pPr>
              <a:lnSpc>
                <a:spcPct val="90000"/>
              </a:lnSpc>
            </a:pPr>
            <a:r>
              <a:rPr lang="en-US" altLang="en-US" sz="2000" dirty="0">
                <a:ea typeface="Arial Unicode MS" panose="020B0604020202020204" pitchFamily="34" charset="-128"/>
                <a:cs typeface="Arial Unicode MS" panose="020B0604020202020204" pitchFamily="34" charset="-128"/>
              </a:rPr>
              <a:t>Example 2 – Ownership/Investment Interest in Research Sub-Contractor</a:t>
            </a:r>
          </a:p>
          <a:p>
            <a:pPr lvl="1">
              <a:lnSpc>
                <a:spcPct val="90000"/>
              </a:lnSpc>
            </a:pPr>
            <a:r>
              <a:rPr lang="en-US" altLang="en-US" sz="1600" dirty="0"/>
              <a:t>The University was awarded a federal grant on which Dr. John Samuel serves as the PI</a:t>
            </a:r>
          </a:p>
          <a:p>
            <a:pPr lvl="1">
              <a:lnSpc>
                <a:spcPct val="90000"/>
              </a:lnSpc>
            </a:pPr>
            <a:r>
              <a:rPr lang="en-US" altLang="en-US" sz="1600" dirty="0"/>
              <a:t>He sub-contracted a portion of the work to a vendor named </a:t>
            </a:r>
            <a:r>
              <a:rPr lang="en-US" altLang="en-US" sz="1600" dirty="0" err="1"/>
              <a:t>Opticware</a:t>
            </a:r>
            <a:r>
              <a:rPr lang="en-US" altLang="en-US" sz="1600" dirty="0"/>
              <a:t> for installation of eye-movement analysis software</a:t>
            </a:r>
          </a:p>
          <a:p>
            <a:pPr lvl="1">
              <a:lnSpc>
                <a:spcPct val="90000"/>
              </a:lnSpc>
            </a:pPr>
            <a:r>
              <a:rPr lang="en-US" altLang="en-US" sz="1600" dirty="0"/>
              <a:t>Dr. Samuel has an equity interest in this vendor</a:t>
            </a:r>
          </a:p>
          <a:p>
            <a:endParaRPr lang="en-US" dirty="0"/>
          </a:p>
        </p:txBody>
      </p:sp>
    </p:spTree>
    <p:extLst>
      <p:ext uri="{BB962C8B-B14F-4D97-AF65-F5344CB8AC3E}">
        <p14:creationId xmlns:p14="http://schemas.microsoft.com/office/powerpoint/2010/main" val="2608636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8575"/>
            <a:ext cx="8229600" cy="868363"/>
          </a:xfrm>
        </p:spPr>
        <p:txBody>
          <a:bodyPr/>
          <a:lstStyle/>
          <a:p>
            <a:r>
              <a:rPr lang="en-US" altLang="en-US" dirty="0" smtClean="0"/>
              <a:t>Learning Objectives</a:t>
            </a:r>
          </a:p>
        </p:txBody>
      </p:sp>
      <p:sp>
        <p:nvSpPr>
          <p:cNvPr id="13315" name="Content Placeholder 2"/>
          <p:cNvSpPr>
            <a:spLocks noGrp="1"/>
          </p:cNvSpPr>
          <p:nvPr>
            <p:ph idx="1"/>
          </p:nvPr>
        </p:nvSpPr>
        <p:spPr>
          <a:xfrm>
            <a:off x="838200" y="1219200"/>
            <a:ext cx="7772400" cy="4572000"/>
          </a:xfrm>
        </p:spPr>
        <p:txBody>
          <a:bodyPr/>
          <a:lstStyle/>
          <a:p>
            <a:r>
              <a:rPr lang="en-US" altLang="en-US" sz="2000" dirty="0" smtClean="0"/>
              <a:t>Learn about industry interactions with physicians</a:t>
            </a:r>
          </a:p>
          <a:p>
            <a:endParaRPr lang="en-US" altLang="en-US" sz="2000" dirty="0" smtClean="0"/>
          </a:p>
          <a:p>
            <a:r>
              <a:rPr lang="en-US" altLang="en-US" sz="2000" dirty="0" smtClean="0"/>
              <a:t>Learn the definition of conflict of interest </a:t>
            </a:r>
          </a:p>
          <a:p>
            <a:endParaRPr lang="en-US" altLang="en-US" sz="2000" dirty="0" smtClean="0"/>
          </a:p>
          <a:p>
            <a:r>
              <a:rPr lang="en-US" altLang="en-US" sz="2000" dirty="0" smtClean="0"/>
              <a:t>Review ethical principles underlying the concept of professionalism and better understand your role</a:t>
            </a:r>
          </a:p>
          <a:p>
            <a:endParaRPr lang="en-US" altLang="en-US" sz="2000" dirty="0" smtClean="0"/>
          </a:p>
          <a:p>
            <a:r>
              <a:rPr lang="en-US" altLang="en-US" sz="2000" dirty="0" smtClean="0"/>
              <a:t>Learn about the Feinberg School of Medicine Office for Regulatory Affairs and the Feinberg Professional Integrity and Disclosure Policy</a:t>
            </a:r>
          </a:p>
          <a:p>
            <a:endParaRPr lang="en-US" altLang="en-US" sz="2000" dirty="0" smtClean="0"/>
          </a:p>
        </p:txBody>
      </p:sp>
      <p:sp>
        <p:nvSpPr>
          <p:cNvPr id="2" name="TextBox 1"/>
          <p:cNvSpPr txBox="1"/>
          <p:nvPr/>
        </p:nvSpPr>
        <p:spPr>
          <a:xfrm>
            <a:off x="7543800" y="6629400"/>
            <a:ext cx="1371600" cy="147918"/>
          </a:xfrm>
          <a:prstGeom prst="rect">
            <a:avLst/>
          </a:prstGeom>
          <a:noFill/>
        </p:spPr>
        <p:txBody>
          <a:bodyPr wrap="square" lIns="0" tIns="0" rIns="0" bIns="0" rtlCol="0">
            <a:noAutofit/>
          </a:bodyPr>
          <a:lstStyle/>
          <a:p>
            <a:pPr>
              <a:lnSpc>
                <a:spcPct val="90000"/>
              </a:lnSpc>
              <a:spcBef>
                <a:spcPts val="600"/>
              </a:spcBef>
            </a:pPr>
            <a:r>
              <a:rPr lang="en-US" sz="900" spc="-50" dirty="0" smtClean="0"/>
              <a:t>Version Date: February 3, 2017</a:t>
            </a:r>
            <a:endParaRPr lang="en-US" sz="900" spc="-50" dirty="0"/>
          </a:p>
        </p:txBody>
      </p:sp>
    </p:spTree>
    <p:extLst>
      <p:ext uri="{BB962C8B-B14F-4D97-AF65-F5344CB8AC3E}">
        <p14:creationId xmlns:p14="http://schemas.microsoft.com/office/powerpoint/2010/main" val="41390255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eaLnBrk="1" hangingPunct="1"/>
            <a:r>
              <a:rPr lang="en-US" altLang="en-US" dirty="0" smtClean="0"/>
              <a:t>Examples of Potential Conflicts (cont’d)</a:t>
            </a:r>
          </a:p>
        </p:txBody>
      </p:sp>
      <p:sp>
        <p:nvSpPr>
          <p:cNvPr id="2" name="Content Placeholder 1"/>
          <p:cNvSpPr>
            <a:spLocks noGrp="1"/>
          </p:cNvSpPr>
          <p:nvPr>
            <p:ph idx="1"/>
          </p:nvPr>
        </p:nvSpPr>
        <p:spPr/>
        <p:txBody>
          <a:bodyPr/>
          <a:lstStyle/>
          <a:p>
            <a:r>
              <a:rPr lang="en-US" altLang="en-US" sz="2000" dirty="0">
                <a:ea typeface="Arial Unicode MS" panose="020B0604020202020204" pitchFamily="34" charset="-128"/>
                <a:cs typeface="Arial Unicode MS" panose="020B0604020202020204" pitchFamily="34" charset="-128"/>
              </a:rPr>
              <a:t>Example 3 – External Consultant for Research Sponsor</a:t>
            </a:r>
          </a:p>
          <a:p>
            <a:pPr lvl="1"/>
            <a:r>
              <a:rPr lang="en-US" altLang="en-US" sz="1600" dirty="0">
                <a:ea typeface="Arial Unicode MS" panose="020B0604020202020204" pitchFamily="34" charset="-128"/>
                <a:cs typeface="Arial Unicode MS" panose="020B0604020202020204" pitchFamily="34" charset="-128"/>
              </a:rPr>
              <a:t>Professor Marsha Jones, faculty member and researcher</a:t>
            </a:r>
          </a:p>
          <a:p>
            <a:pPr lvl="1"/>
            <a:r>
              <a:rPr lang="en-US" altLang="en-US" sz="1600" dirty="0">
                <a:ea typeface="Arial Unicode MS" panose="020B0604020202020204" pitchFamily="34" charset="-128"/>
                <a:cs typeface="Arial Unicode MS" panose="020B0604020202020204" pitchFamily="34" charset="-128"/>
              </a:rPr>
              <a:t>Consultant/speaker for National Device Company (she earned $55,000 last year)</a:t>
            </a:r>
          </a:p>
          <a:p>
            <a:pPr lvl="1"/>
            <a:r>
              <a:rPr lang="en-US" altLang="en-US" sz="1600" dirty="0">
                <a:ea typeface="Arial Unicode MS" panose="020B0604020202020204" pitchFamily="34" charset="-128"/>
                <a:cs typeface="Arial Unicode MS" panose="020B0604020202020204" pitchFamily="34" charset="-128"/>
              </a:rPr>
              <a:t>NDC wants to sponsor University research to evaluate new technologies</a:t>
            </a:r>
          </a:p>
          <a:p>
            <a:pPr lvl="1"/>
            <a:r>
              <a:rPr lang="en-US" altLang="en-US" sz="1600" dirty="0">
                <a:ea typeface="Arial Unicode MS" panose="020B0604020202020204" pitchFamily="34" charset="-128"/>
                <a:cs typeface="Arial Unicode MS" panose="020B0604020202020204" pitchFamily="34" charset="-128"/>
              </a:rPr>
              <a:t>Professor Jones wants to be Principal Investigator (PI) on the study</a:t>
            </a:r>
          </a:p>
          <a:p>
            <a:pPr marL="206375" lvl="1" indent="0">
              <a:buNone/>
            </a:pPr>
            <a:endParaRPr lang="en-US" altLang="en-US" sz="2000" dirty="0">
              <a:ea typeface="Arial Unicode MS" panose="020B0604020202020204" pitchFamily="34" charset="-128"/>
              <a:cs typeface="Arial Unicode MS" panose="020B0604020202020204" pitchFamily="34" charset="-128"/>
            </a:endParaRPr>
          </a:p>
          <a:p>
            <a:pPr>
              <a:lnSpc>
                <a:spcPct val="90000"/>
              </a:lnSpc>
            </a:pPr>
            <a:r>
              <a:rPr lang="en-US" altLang="en-US" sz="2000" dirty="0">
                <a:ea typeface="Arial Unicode MS" panose="020B0604020202020204" pitchFamily="34" charset="-128"/>
                <a:cs typeface="Arial Unicode MS" panose="020B0604020202020204" pitchFamily="34" charset="-128"/>
              </a:rPr>
              <a:t>Example 4 – Royalty Payments/Inventor Share and Equity Interest Involvement/Sponsored Research </a:t>
            </a:r>
          </a:p>
          <a:p>
            <a:pPr lvl="1">
              <a:lnSpc>
                <a:spcPct val="90000"/>
              </a:lnSpc>
            </a:pPr>
            <a:r>
              <a:rPr lang="en-US" altLang="en-US" sz="1600" dirty="0">
                <a:ea typeface="Arial Unicode MS" panose="020B0604020202020204" pitchFamily="34" charset="-128"/>
                <a:cs typeface="Arial Unicode MS" panose="020B0604020202020204" pitchFamily="34" charset="-128"/>
              </a:rPr>
              <a:t>Dr. Katie Snow developed a new method for collecting adult stem cells, which was patented by the University; she receives royalties for this intellectual property (IP) through the University</a:t>
            </a:r>
          </a:p>
          <a:p>
            <a:pPr lvl="1">
              <a:lnSpc>
                <a:spcPct val="90000"/>
              </a:lnSpc>
            </a:pPr>
            <a:r>
              <a:rPr lang="en-US" altLang="en-US" sz="1600" dirty="0">
                <a:ea typeface="Arial Unicode MS" panose="020B0604020202020204" pitchFamily="34" charset="-128"/>
                <a:cs typeface="Arial Unicode MS" panose="020B0604020202020204" pitchFamily="34" charset="-128"/>
              </a:rPr>
              <a:t>The technology is licensed to Cell Colonies, Inc., a non-public company</a:t>
            </a:r>
          </a:p>
          <a:p>
            <a:pPr lvl="1">
              <a:lnSpc>
                <a:spcPct val="90000"/>
              </a:lnSpc>
            </a:pPr>
            <a:r>
              <a:rPr lang="en-US" altLang="en-US" sz="1600" dirty="0">
                <a:ea typeface="Arial Unicode MS" panose="020B0604020202020204" pitchFamily="34" charset="-128"/>
                <a:cs typeface="Arial Unicode MS" panose="020B0604020202020204" pitchFamily="34" charset="-128"/>
              </a:rPr>
              <a:t>She holds equity in the company</a:t>
            </a:r>
          </a:p>
          <a:p>
            <a:pPr lvl="1">
              <a:lnSpc>
                <a:spcPct val="90000"/>
              </a:lnSpc>
            </a:pPr>
            <a:r>
              <a:rPr lang="en-US" altLang="en-US" sz="1600" dirty="0">
                <a:ea typeface="Arial Unicode MS" panose="020B0604020202020204" pitchFamily="34" charset="-128"/>
                <a:cs typeface="Arial Unicode MS" panose="020B0604020202020204" pitchFamily="34" charset="-128"/>
              </a:rPr>
              <a:t>Dr. Snow is conducting federally sponsored research to further evaluate the technology</a:t>
            </a:r>
          </a:p>
          <a:p>
            <a:endParaRPr lang="en-US" dirty="0"/>
          </a:p>
        </p:txBody>
      </p:sp>
      <p:sp>
        <p:nvSpPr>
          <p:cNvPr id="58371" name="Rectangle 3"/>
          <p:cNvSpPr>
            <a:spLocks noGrp="1" noChangeArrowheads="1"/>
          </p:cNvSpPr>
          <p:nvPr>
            <p:ph type="body" sz="quarter" idx="13"/>
          </p:nvPr>
        </p:nvSpPr>
        <p:spPr/>
        <p:txBody>
          <a:bodyPr/>
          <a:lstStyle/>
          <a:p>
            <a:pPr lvl="1" eaLnBrk="1" hangingPunct="1"/>
            <a:endParaRPr lang="en-US" altLang="en-US" sz="3400" dirty="0" smtClean="0"/>
          </a:p>
          <a:p>
            <a:pPr eaLnBrk="1" hangingPunct="1">
              <a:buFont typeface="Wingdings" panose="05000000000000000000" pitchFamily="2" charset="2"/>
              <a:buNone/>
            </a:pPr>
            <a:endParaRPr lang="en-US" altLang="en-US" dirty="0" smtClean="0"/>
          </a:p>
          <a:p>
            <a:pPr eaLnBrk="1" hangingPunct="1">
              <a:buFont typeface="Wingdings" panose="05000000000000000000" pitchFamily="2" charset="2"/>
              <a:buNone/>
            </a:pPr>
            <a:endParaRPr lang="en-US" altLang="en-US" sz="2100" dirty="0" smtClean="0"/>
          </a:p>
          <a:p>
            <a:pPr eaLnBrk="1" hangingPunct="1"/>
            <a:endParaRPr lang="en-US" altLang="en-US" sz="600" dirty="0" smtClean="0"/>
          </a:p>
          <a:p>
            <a:pPr eaLnBrk="1" hangingPunct="1"/>
            <a:endParaRPr lang="en-US" altLang="en-US" sz="600" dirty="0" smtClean="0"/>
          </a:p>
          <a:p>
            <a:pPr eaLnBrk="1" hangingPunct="1">
              <a:buFont typeface="Wingdings" panose="05000000000000000000" pitchFamily="2" charset="2"/>
              <a:buNone/>
            </a:pPr>
            <a:endParaRPr lang="en-US" altLang="en-US" sz="600" dirty="0" smtClean="0"/>
          </a:p>
          <a:p>
            <a:pPr eaLnBrk="1" hangingPunct="1"/>
            <a:endParaRPr lang="en-US" altLang="en-US" sz="600" dirty="0" smtClean="0"/>
          </a:p>
          <a:p>
            <a:pPr eaLnBrk="1" hangingPunct="1"/>
            <a:endParaRPr lang="en-US" altLang="en-US" sz="600" dirty="0" smtClean="0"/>
          </a:p>
          <a:p>
            <a:pPr eaLnBrk="1" hangingPunct="1"/>
            <a:endParaRPr lang="en-US" altLang="en-US" sz="600" dirty="0" smtClean="0"/>
          </a:p>
        </p:txBody>
      </p:sp>
    </p:spTree>
    <p:extLst>
      <p:ext uri="{BB962C8B-B14F-4D97-AF65-F5344CB8AC3E}">
        <p14:creationId xmlns:p14="http://schemas.microsoft.com/office/powerpoint/2010/main" val="224483478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304800"/>
            <a:ext cx="8153400" cy="533400"/>
          </a:xfrm>
        </p:spPr>
        <p:txBody>
          <a:bodyPr/>
          <a:lstStyle/>
          <a:p>
            <a:pPr algn="l"/>
            <a:r>
              <a:rPr lang="en-US" altLang="en-US" dirty="0" smtClean="0"/>
              <a:t>Key Take-Away Points</a:t>
            </a:r>
          </a:p>
        </p:txBody>
      </p:sp>
      <p:sp>
        <p:nvSpPr>
          <p:cNvPr id="69635" name="Rectangle 3"/>
          <p:cNvSpPr>
            <a:spLocks noGrp="1" noChangeArrowheads="1"/>
          </p:cNvSpPr>
          <p:nvPr>
            <p:ph idx="1"/>
          </p:nvPr>
        </p:nvSpPr>
        <p:spPr>
          <a:xfrm>
            <a:off x="457200" y="1219200"/>
            <a:ext cx="8440737" cy="3581400"/>
          </a:xfrm>
        </p:spPr>
        <p:txBody>
          <a:bodyPr/>
          <a:lstStyle/>
          <a:p>
            <a:pPr marL="457200" lvl="1" indent="-342900">
              <a:buClr>
                <a:schemeClr val="tx1"/>
              </a:buClr>
              <a:buFont typeface="Arial" panose="020B0604020202020204" pitchFamily="34" charset="0"/>
              <a:buChar char="•"/>
            </a:pPr>
            <a:r>
              <a:rPr lang="en-US" altLang="en-US" sz="2000" dirty="0" smtClean="0"/>
              <a:t>Physicians should ensure that interactions with industry are free of any conflicts of interest that could compromise or appear to compromise their judgment.</a:t>
            </a:r>
          </a:p>
          <a:p>
            <a:pPr marL="457200" lvl="1" indent="-342900">
              <a:buClr>
                <a:schemeClr val="tx1"/>
              </a:buClr>
              <a:buFont typeface="Arial" panose="020B0604020202020204" pitchFamily="34" charset="0"/>
              <a:buChar char="•"/>
            </a:pPr>
            <a:r>
              <a:rPr lang="en-US" altLang="en-US" sz="2000" dirty="0" smtClean="0"/>
              <a:t>Many financial arrangements with industry should be reviewed with qualified legal counsel to verify that they conform to ethical guidelines and the law.</a:t>
            </a:r>
          </a:p>
          <a:p>
            <a:pPr marL="457200" lvl="1" indent="-342900">
              <a:buClr>
                <a:schemeClr val="tx1"/>
              </a:buClr>
              <a:buFont typeface="Arial" panose="020B0604020202020204" pitchFamily="34" charset="0"/>
              <a:buChar char="•"/>
            </a:pPr>
            <a:r>
              <a:rPr lang="en-US" altLang="en-US" sz="2000" dirty="0" smtClean="0"/>
              <a:t>The consequence of unprofessional behavior is an erosion of public trust.</a:t>
            </a:r>
          </a:p>
          <a:p>
            <a:pPr marL="457200" lvl="1" indent="-342900">
              <a:buClr>
                <a:schemeClr val="tx1"/>
              </a:buClr>
              <a:buFont typeface="Arial" panose="020B0604020202020204" pitchFamily="34" charset="0"/>
              <a:buChar char="•"/>
            </a:pPr>
            <a:r>
              <a:rPr lang="en-US" altLang="en-US" sz="2000" dirty="0" smtClean="0"/>
              <a:t>The presence of a potential conflict does not mean the relationship with industry is prohibited. </a:t>
            </a:r>
          </a:p>
          <a:p>
            <a:pPr marL="457200" lvl="1" indent="-342900">
              <a:buClr>
                <a:schemeClr val="tx1"/>
              </a:buClr>
              <a:buFont typeface="Arial" panose="020B0604020202020204" pitchFamily="34" charset="0"/>
              <a:buChar char="•"/>
            </a:pPr>
            <a:r>
              <a:rPr lang="en-US" altLang="en-US" sz="2000" dirty="0" smtClean="0"/>
              <a:t>Conflicts can be managed by addressed by identifying them and imposing a plan to manage, reduce, or eliminate the conflicts.</a:t>
            </a:r>
          </a:p>
        </p:txBody>
      </p:sp>
      <p:pic>
        <p:nvPicPr>
          <p:cNvPr id="69636" name="Picture 5" descr="C:\Users\cjw686\AppData\Local\Microsoft\Windows\Temporary Internet Files\Content.IE5\5ET5OBB5\MC9004349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9037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18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Feinberg Office for Regulatory Affairs and Feinberg Policies</a:t>
            </a:r>
            <a:endParaRPr lang="en-US" dirty="0"/>
          </a:p>
        </p:txBody>
      </p:sp>
    </p:spTree>
    <p:extLst>
      <p:ext uri="{BB962C8B-B14F-4D97-AF65-F5344CB8AC3E}">
        <p14:creationId xmlns:p14="http://schemas.microsoft.com/office/powerpoint/2010/main" val="20492388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Feinberg’s Disclosure and Professional Integrity Policy</a:t>
            </a:r>
            <a:endParaRPr lang="en-US" dirty="0"/>
          </a:p>
        </p:txBody>
      </p:sp>
      <p:sp>
        <p:nvSpPr>
          <p:cNvPr id="5" name="Content Placeholder 2"/>
          <p:cNvSpPr txBox="1">
            <a:spLocks/>
          </p:cNvSpPr>
          <p:nvPr/>
        </p:nvSpPr>
        <p:spPr>
          <a:xfrm>
            <a:off x="732783" y="1127046"/>
            <a:ext cx="8229600" cy="381000"/>
          </a:xfrm>
          <a:prstGeom prst="rect">
            <a:avLst/>
          </a:prstGeom>
        </p:spPr>
        <p:txBody>
          <a:bodyPr vert="horz" lIns="0" tIns="0" rIns="91440" bIns="45720" rtlCol="0">
            <a:noAutofit/>
          </a:bodyPr>
          <a:lst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sz="1800" b="1" dirty="0" smtClean="0"/>
              <a:t>It is important to read and understand the Feinberg Disclosure and Professional Integrity Policy available via: </a:t>
            </a:r>
            <a:endParaRPr lang="en-US" altLang="en-US" sz="1800" dirty="0" smtClean="0"/>
          </a:p>
        </p:txBody>
      </p:sp>
      <p:sp>
        <p:nvSpPr>
          <p:cNvPr id="6" name="Content Placeholder 2"/>
          <p:cNvSpPr txBox="1">
            <a:spLocks/>
          </p:cNvSpPr>
          <p:nvPr/>
        </p:nvSpPr>
        <p:spPr bwMode="auto">
          <a:xfrm>
            <a:off x="533400" y="1735932"/>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800" b="1" dirty="0">
                <a:hlinkClick r:id="rId2"/>
              </a:rPr>
              <a:t>http://www.feinberg.northwestern.edu/compliance/documents/2016_feinberg_disc_integ_policy.pdf</a:t>
            </a:r>
            <a:r>
              <a:rPr lang="en-US" altLang="en-US" sz="1800" b="1" dirty="0"/>
              <a:t/>
            </a:r>
            <a:br>
              <a:rPr lang="en-US" altLang="en-US" sz="1800" b="1" dirty="0"/>
            </a:br>
            <a:endParaRPr lang="en-US" altLang="en-US" sz="1800" b="1" dirty="0"/>
          </a:p>
        </p:txBody>
      </p:sp>
      <p:sp>
        <p:nvSpPr>
          <p:cNvPr id="7" name="Content Placeholder 2"/>
          <p:cNvSpPr txBox="1">
            <a:spLocks/>
          </p:cNvSpPr>
          <p:nvPr/>
        </p:nvSpPr>
        <p:spPr bwMode="auto">
          <a:xfrm>
            <a:off x="547141" y="2569670"/>
            <a:ext cx="822960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0"/>
              </a:spcAft>
              <a:buFont typeface="Arial" pitchFamily="34" charset="0"/>
              <a:buNone/>
              <a:defRPr/>
            </a:pPr>
            <a:r>
              <a:rPr lang="en-US" sz="1800" dirty="0" smtClean="0"/>
              <a:t>Many of the sections within this policy impact you, including:</a:t>
            </a:r>
          </a:p>
          <a:p>
            <a:pPr>
              <a:spcBef>
                <a:spcPts val="0"/>
              </a:spcBef>
              <a:spcAft>
                <a:spcPts val="0"/>
              </a:spcAft>
              <a:defRPr/>
            </a:pPr>
            <a:r>
              <a:rPr lang="en-US" sz="1800" dirty="0" smtClean="0"/>
              <a:t>Faculty Use of Students/Trainees  in Outside Professional Activities</a:t>
            </a:r>
            <a:endParaRPr lang="en-US" sz="1800" dirty="0"/>
          </a:p>
          <a:p>
            <a:pPr>
              <a:spcBef>
                <a:spcPts val="0"/>
              </a:spcBef>
              <a:spcAft>
                <a:spcPts val="0"/>
              </a:spcAft>
              <a:defRPr/>
            </a:pPr>
            <a:r>
              <a:rPr lang="en-US" sz="1800" dirty="0" smtClean="0"/>
              <a:t>Professional Integrity – Gifts and Business Courtesies</a:t>
            </a:r>
          </a:p>
          <a:p>
            <a:pPr>
              <a:spcBef>
                <a:spcPts val="0"/>
              </a:spcBef>
              <a:spcAft>
                <a:spcPts val="0"/>
              </a:spcAft>
              <a:defRPr/>
            </a:pPr>
            <a:r>
              <a:rPr lang="en-US" sz="1800" dirty="0" smtClean="0"/>
              <a:t>Ghost Writing </a:t>
            </a:r>
          </a:p>
          <a:p>
            <a:pPr>
              <a:spcBef>
                <a:spcPts val="0"/>
              </a:spcBef>
              <a:spcAft>
                <a:spcPts val="0"/>
              </a:spcAft>
              <a:defRPr/>
            </a:pPr>
            <a:r>
              <a:rPr lang="en-US" sz="1800" dirty="0" smtClean="0"/>
              <a:t>Student/Trainee Contractual Arrangements </a:t>
            </a:r>
          </a:p>
          <a:p>
            <a:pPr>
              <a:spcBef>
                <a:spcPts val="0"/>
              </a:spcBef>
              <a:spcAft>
                <a:spcPts val="0"/>
              </a:spcAft>
              <a:defRPr/>
            </a:pPr>
            <a:r>
              <a:rPr lang="en-US" sz="1800" dirty="0" smtClean="0"/>
              <a:t>Attendance at Educational Programs</a:t>
            </a:r>
            <a:endParaRPr lang="en-US" sz="1800" dirty="0"/>
          </a:p>
          <a:p>
            <a:pPr>
              <a:spcBef>
                <a:spcPts val="0"/>
              </a:spcBef>
              <a:spcAft>
                <a:spcPts val="0"/>
              </a:spcAft>
              <a:defRPr/>
            </a:pPr>
            <a:r>
              <a:rPr lang="en-US" sz="1800" dirty="0" smtClean="0"/>
              <a:t>Training and Education Regarding the Use of Medical Devices</a:t>
            </a:r>
            <a:endParaRPr lang="en-US" sz="1800" dirty="0"/>
          </a:p>
          <a:p>
            <a:pPr>
              <a:spcBef>
                <a:spcPts val="0"/>
              </a:spcBef>
              <a:spcAft>
                <a:spcPts val="0"/>
              </a:spcAft>
              <a:defRPr/>
            </a:pPr>
            <a:r>
              <a:rPr lang="en-US" sz="1800" dirty="0" smtClean="0"/>
              <a:t>Meals</a:t>
            </a:r>
            <a:endParaRPr lang="en-US" sz="1800" dirty="0"/>
          </a:p>
          <a:p>
            <a:pPr>
              <a:spcBef>
                <a:spcPts val="0"/>
              </a:spcBef>
              <a:spcAft>
                <a:spcPts val="0"/>
              </a:spcAft>
              <a:defRPr/>
            </a:pPr>
            <a:r>
              <a:rPr lang="en-US" sz="1800" dirty="0" smtClean="0"/>
              <a:t>Industry-Sponsored Scholarships and Fellowships</a:t>
            </a:r>
            <a:endParaRPr lang="en-US" sz="1800" dirty="0"/>
          </a:p>
          <a:p>
            <a:pPr>
              <a:spcBef>
                <a:spcPts val="0"/>
              </a:spcBef>
              <a:spcAft>
                <a:spcPts val="0"/>
              </a:spcAft>
              <a:defRPr/>
            </a:pPr>
            <a:r>
              <a:rPr lang="en-US" sz="1800" dirty="0" smtClean="0"/>
              <a:t>Educational Grants and Donations</a:t>
            </a:r>
            <a:endParaRPr lang="en-US" sz="1800" dirty="0"/>
          </a:p>
          <a:p>
            <a:pPr>
              <a:spcBef>
                <a:spcPts val="0"/>
              </a:spcBef>
              <a:spcAft>
                <a:spcPts val="0"/>
              </a:spcAft>
              <a:defRPr/>
            </a:pPr>
            <a:r>
              <a:rPr lang="en-US" sz="1800" dirty="0" smtClean="0"/>
              <a:t>Access by Industry Representatives</a:t>
            </a:r>
            <a:endParaRPr lang="en-US" sz="1800" dirty="0"/>
          </a:p>
        </p:txBody>
      </p:sp>
    </p:spTree>
    <p:extLst>
      <p:ext uri="{BB962C8B-B14F-4D97-AF65-F5344CB8AC3E}">
        <p14:creationId xmlns:p14="http://schemas.microsoft.com/office/powerpoint/2010/main" val="2646560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t>Policy Highlights</a:t>
            </a:r>
          </a:p>
        </p:txBody>
      </p:sp>
      <p:sp>
        <p:nvSpPr>
          <p:cNvPr id="2" name="Content Placeholder 1"/>
          <p:cNvSpPr>
            <a:spLocks noGrp="1"/>
          </p:cNvSpPr>
          <p:nvPr>
            <p:ph idx="1"/>
          </p:nvPr>
        </p:nvSpPr>
        <p:spPr>
          <a:xfrm>
            <a:off x="762000" y="1371600"/>
            <a:ext cx="7733203" cy="4093029"/>
          </a:xfrm>
        </p:spPr>
        <p:txBody>
          <a:bodyPr/>
          <a:lstStyle/>
          <a:p>
            <a:pPr>
              <a:spcBef>
                <a:spcPts val="0"/>
              </a:spcBef>
              <a:defRPr/>
            </a:pPr>
            <a:r>
              <a:rPr lang="en-US" sz="1800" b="1" dirty="0"/>
              <a:t>Faculty – Student Agreement:</a:t>
            </a:r>
            <a:r>
              <a:rPr lang="en-US" sz="1800" dirty="0"/>
              <a:t> Any student/trainee engagement in faculty enterprises must be pre-approved and requires a signed agreement available via this link:</a:t>
            </a:r>
          </a:p>
          <a:p>
            <a:pPr lvl="1">
              <a:spcBef>
                <a:spcPts val="0"/>
              </a:spcBef>
              <a:defRPr/>
            </a:pPr>
            <a:r>
              <a:rPr lang="en-US" altLang="en-US" sz="1800" dirty="0">
                <a:hlinkClick r:id="rId3"/>
              </a:rPr>
              <a:t>http://www.northwestern.edu/coi/policy/student_faculty_agreement.docx</a:t>
            </a:r>
            <a:endParaRPr lang="en-US" altLang="en-US" sz="1800" dirty="0"/>
          </a:p>
          <a:p>
            <a:pPr marL="0" indent="0">
              <a:spcBef>
                <a:spcPts val="0"/>
              </a:spcBef>
              <a:buNone/>
              <a:defRPr/>
            </a:pPr>
            <a:endParaRPr lang="en-US" sz="1800" dirty="0"/>
          </a:p>
          <a:p>
            <a:pPr>
              <a:spcBef>
                <a:spcPts val="0"/>
              </a:spcBef>
              <a:defRPr/>
            </a:pPr>
            <a:r>
              <a:rPr lang="en-US" sz="1800" b="1" dirty="0"/>
              <a:t>Gift and Business Courtesies:   </a:t>
            </a:r>
            <a:r>
              <a:rPr lang="en-US" sz="1800" dirty="0"/>
              <a:t>Students may not solicit or accept gifts or business courtesies of any value from Industry.</a:t>
            </a:r>
          </a:p>
          <a:p>
            <a:pPr marL="0" indent="0">
              <a:spcBef>
                <a:spcPts val="0"/>
              </a:spcBef>
              <a:buNone/>
              <a:defRPr/>
            </a:pPr>
            <a:endParaRPr lang="en-US" sz="1800" dirty="0"/>
          </a:p>
          <a:p>
            <a:pPr>
              <a:spcBef>
                <a:spcPts val="0"/>
              </a:spcBef>
              <a:defRPr/>
            </a:pPr>
            <a:r>
              <a:rPr lang="en-US" sz="1800" b="1" dirty="0"/>
              <a:t>Ghost Writing:</a:t>
            </a:r>
            <a:r>
              <a:rPr lang="en-US" sz="1800" dirty="0"/>
              <a:t>  Ghost writing is prohibited.</a:t>
            </a:r>
          </a:p>
          <a:p>
            <a:pPr marL="0" indent="0">
              <a:spcBef>
                <a:spcPts val="0"/>
              </a:spcBef>
              <a:buNone/>
              <a:defRPr/>
            </a:pPr>
            <a:endParaRPr lang="en-US" sz="1800" dirty="0"/>
          </a:p>
          <a:p>
            <a:pPr>
              <a:spcBef>
                <a:spcPts val="0"/>
              </a:spcBef>
              <a:defRPr/>
            </a:pPr>
            <a:r>
              <a:rPr lang="en-US" sz="1800" b="1" dirty="0"/>
              <a:t>Student-Trainee Contractual Arrangements: </a:t>
            </a:r>
            <a:r>
              <a:rPr lang="en-US" sz="1800" dirty="0"/>
              <a:t> These arrangements are prohibited unless written permission is received from the Vice Dean for Regulatory Affairs.</a:t>
            </a:r>
          </a:p>
          <a:p>
            <a:pPr marL="0" indent="0">
              <a:spcBef>
                <a:spcPts val="0"/>
              </a:spcBef>
              <a:buNone/>
              <a:defRPr/>
            </a:pPr>
            <a:endParaRPr lang="en-US" sz="1800" dirty="0"/>
          </a:p>
          <a:p>
            <a:pPr>
              <a:spcBef>
                <a:spcPts val="0"/>
              </a:spcBef>
              <a:defRPr/>
            </a:pPr>
            <a:r>
              <a:rPr lang="en-US" sz="1800" b="1" dirty="0"/>
              <a:t>Attendance at Educational Programs:  </a:t>
            </a:r>
            <a:r>
              <a:rPr lang="en-US" sz="1800" dirty="0"/>
              <a:t>Attendance at educational programs is acceptable only if specific criterion are met; see the policy for more detail.</a:t>
            </a:r>
          </a:p>
          <a:p>
            <a:pPr marL="0" indent="0">
              <a:spcBef>
                <a:spcPts val="0"/>
              </a:spcBef>
              <a:buNone/>
              <a:defRPr/>
            </a:pPr>
            <a:endParaRPr lang="en-US" sz="1800" b="1" dirty="0"/>
          </a:p>
          <a:p>
            <a:pPr>
              <a:spcBef>
                <a:spcPts val="0"/>
              </a:spcBef>
              <a:defRPr/>
            </a:pPr>
            <a:r>
              <a:rPr lang="en-US" sz="1800" b="1" dirty="0"/>
              <a:t>Training and Education Regarding the Use of Medical Devices: </a:t>
            </a:r>
            <a:r>
              <a:rPr lang="en-US" sz="1800" dirty="0"/>
              <a:t>This </a:t>
            </a:r>
            <a:r>
              <a:rPr lang="en-US" sz="1800" dirty="0" err="1"/>
              <a:t>activites</a:t>
            </a:r>
            <a:r>
              <a:rPr lang="en-US" sz="1800" dirty="0"/>
              <a:t> are acceptable only if specific criterion are met; see the policy for more detail.</a:t>
            </a:r>
          </a:p>
          <a:p>
            <a:endParaRPr lang="en-US" dirty="0"/>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80929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smtClean="0"/>
              <a:t>Policy Highlights (cont’d)</a:t>
            </a:r>
          </a:p>
        </p:txBody>
      </p:sp>
      <p:sp>
        <p:nvSpPr>
          <p:cNvPr id="3" name="Content Placeholder 2"/>
          <p:cNvSpPr>
            <a:spLocks noGrp="1"/>
          </p:cNvSpPr>
          <p:nvPr>
            <p:ph idx="1"/>
          </p:nvPr>
        </p:nvSpPr>
        <p:spPr/>
        <p:txBody>
          <a:bodyPr/>
          <a:lstStyle/>
          <a:p>
            <a:pPr eaLnBrk="1" hangingPunct="1">
              <a:spcBef>
                <a:spcPts val="0"/>
              </a:spcBef>
              <a:defRPr/>
            </a:pPr>
            <a:r>
              <a:rPr lang="en-US" sz="1800" b="1" dirty="0" smtClean="0"/>
              <a:t>Meals:</a:t>
            </a:r>
            <a:r>
              <a:rPr lang="en-US" sz="1800" dirty="0"/>
              <a:t> </a:t>
            </a:r>
            <a:r>
              <a:rPr lang="en-US" sz="1800" dirty="0" smtClean="0"/>
              <a:t> Meals are acceptable only if specific </a:t>
            </a:r>
            <a:r>
              <a:rPr lang="en-US" sz="1800" dirty="0" err="1" smtClean="0"/>
              <a:t>criterian</a:t>
            </a:r>
            <a:r>
              <a:rPr lang="en-US" sz="1800" dirty="0" smtClean="0"/>
              <a:t> are met; see the policy for more detail.</a:t>
            </a:r>
          </a:p>
          <a:p>
            <a:pPr marL="0" indent="0" eaLnBrk="1" hangingPunct="1">
              <a:spcBef>
                <a:spcPts val="0"/>
              </a:spcBef>
              <a:buFont typeface="Arial" panose="020B0604020202020204" pitchFamily="34" charset="0"/>
              <a:buNone/>
              <a:defRPr/>
            </a:pPr>
            <a:endParaRPr lang="en-US" sz="1800" b="1" dirty="0" smtClean="0"/>
          </a:p>
          <a:p>
            <a:pPr eaLnBrk="1" hangingPunct="1">
              <a:spcBef>
                <a:spcPts val="0"/>
              </a:spcBef>
              <a:defRPr/>
            </a:pPr>
            <a:r>
              <a:rPr lang="en-US" sz="1800" b="1" dirty="0" smtClean="0"/>
              <a:t>Industry-Sponsored Scholarships and Fellowships:  </a:t>
            </a:r>
            <a:r>
              <a:rPr lang="en-US" sz="1800" dirty="0" smtClean="0"/>
              <a:t>All </a:t>
            </a:r>
            <a:r>
              <a:rPr lang="en-US" sz="1800" dirty="0"/>
              <a:t>offers </a:t>
            </a:r>
            <a:r>
              <a:rPr lang="en-US" sz="1800" dirty="0" smtClean="0"/>
              <a:t>from </a:t>
            </a:r>
            <a:r>
              <a:rPr lang="en-US" sz="1800" dirty="0"/>
              <a:t>Industry must be submitted </a:t>
            </a:r>
            <a:r>
              <a:rPr lang="en-US" sz="1800" dirty="0" smtClean="0"/>
              <a:t>for review/approval by the Vice </a:t>
            </a:r>
            <a:r>
              <a:rPr lang="en-US" sz="1800" dirty="0"/>
              <a:t>Dean for Regulatory </a:t>
            </a:r>
            <a:r>
              <a:rPr lang="en-US" sz="1800" dirty="0" smtClean="0"/>
              <a:t>Affairs.</a:t>
            </a:r>
          </a:p>
          <a:p>
            <a:pPr marL="0" indent="0" eaLnBrk="1" hangingPunct="1">
              <a:spcBef>
                <a:spcPts val="0"/>
              </a:spcBef>
              <a:buFont typeface="Arial" panose="020B0604020202020204" pitchFamily="34" charset="0"/>
              <a:buNone/>
              <a:defRPr/>
            </a:pPr>
            <a:endParaRPr lang="en-US" sz="1800" b="1" dirty="0" smtClean="0"/>
          </a:p>
          <a:p>
            <a:pPr eaLnBrk="1" hangingPunct="1">
              <a:spcBef>
                <a:spcPts val="0"/>
              </a:spcBef>
              <a:defRPr/>
            </a:pPr>
            <a:r>
              <a:rPr lang="en-US" sz="1800" b="1" dirty="0" smtClean="0"/>
              <a:t>Educational Grants and Donations: </a:t>
            </a:r>
            <a:r>
              <a:rPr lang="en-US" sz="1800" dirty="0" smtClean="0"/>
              <a:t>These are acceptable only if specific </a:t>
            </a:r>
            <a:r>
              <a:rPr lang="en-US" sz="1800" dirty="0" err="1" smtClean="0"/>
              <a:t>criterian</a:t>
            </a:r>
            <a:r>
              <a:rPr lang="en-US" sz="1800" dirty="0" smtClean="0"/>
              <a:t> are met; see the policy for more detail. </a:t>
            </a:r>
          </a:p>
          <a:p>
            <a:pPr marL="0" indent="0" eaLnBrk="1" hangingPunct="1">
              <a:spcBef>
                <a:spcPts val="0"/>
              </a:spcBef>
              <a:buFont typeface="Arial" panose="020B0604020202020204" pitchFamily="34" charset="0"/>
              <a:buNone/>
              <a:defRPr/>
            </a:pPr>
            <a:endParaRPr lang="en-US" sz="1800" dirty="0" smtClean="0"/>
          </a:p>
          <a:p>
            <a:pPr eaLnBrk="1" hangingPunct="1">
              <a:spcBef>
                <a:spcPts val="0"/>
              </a:spcBef>
              <a:defRPr/>
            </a:pPr>
            <a:r>
              <a:rPr lang="en-US" sz="1800" b="1" dirty="0" smtClean="0"/>
              <a:t>Access by Industry Representatives:  </a:t>
            </a:r>
            <a:r>
              <a:rPr lang="en-US" sz="1800" dirty="0" smtClean="0"/>
              <a:t>This is generally </a:t>
            </a:r>
            <a:r>
              <a:rPr lang="en-US" sz="1800" dirty="0"/>
              <a:t>restricted to non-patient care </a:t>
            </a:r>
            <a:r>
              <a:rPr lang="en-US" sz="1800" dirty="0" smtClean="0"/>
              <a:t>areas and requires an appointment </a:t>
            </a:r>
            <a:r>
              <a:rPr lang="en-US" sz="1800" dirty="0"/>
              <a:t>or invitation of the faculty member. Involvement of students/trainees </a:t>
            </a:r>
            <a:r>
              <a:rPr lang="en-US" sz="1800" dirty="0" smtClean="0"/>
              <a:t>should </a:t>
            </a:r>
            <a:r>
              <a:rPr lang="en-US" sz="1800" dirty="0"/>
              <a:t>occur only for educational purposes and </a:t>
            </a:r>
            <a:r>
              <a:rPr lang="en-US" sz="1800" dirty="0" smtClean="0"/>
              <a:t>under </a:t>
            </a:r>
            <a:r>
              <a:rPr lang="en-US" sz="1800" dirty="0"/>
              <a:t>the direct supervision of the faculty </a:t>
            </a:r>
            <a:r>
              <a:rPr lang="en-US" sz="1800" dirty="0" smtClean="0"/>
              <a:t>member.  The </a:t>
            </a:r>
            <a:r>
              <a:rPr lang="en-US" sz="1800" dirty="0" smtClean="0">
                <a:hlinkClick r:id="rId2"/>
              </a:rPr>
              <a:t>vendor </a:t>
            </a:r>
            <a:r>
              <a:rPr lang="en-US" sz="1800" dirty="0">
                <a:hlinkClick r:id="rId2"/>
              </a:rPr>
              <a:t>access policies </a:t>
            </a:r>
            <a:r>
              <a:rPr lang="en-US" sz="1800" dirty="0"/>
              <a:t>of our affiliated hospitals and practice </a:t>
            </a:r>
            <a:r>
              <a:rPr lang="en-US" sz="1800" dirty="0" smtClean="0"/>
              <a:t>groups must also be followed.</a:t>
            </a:r>
            <a:endParaRPr lang="en-US" sz="1800" b="1" dirty="0" smtClean="0"/>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71523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Affiliates Annual Disclosure Survey </a:t>
            </a:r>
            <a:endParaRPr lang="en-US" dirty="0"/>
          </a:p>
        </p:txBody>
      </p:sp>
      <p:sp>
        <p:nvSpPr>
          <p:cNvPr id="6" name="Content Placeholder 5"/>
          <p:cNvSpPr>
            <a:spLocks noGrp="1"/>
          </p:cNvSpPr>
          <p:nvPr>
            <p:ph idx="1"/>
          </p:nvPr>
        </p:nvSpPr>
        <p:spPr>
          <a:xfrm>
            <a:off x="838200" y="1066800"/>
            <a:ext cx="7049689" cy="4876800"/>
          </a:xfrm>
        </p:spPr>
        <p:txBody>
          <a:bodyPr/>
          <a:lstStyle/>
          <a:p>
            <a:r>
              <a:rPr lang="en-US" sz="1800" dirty="0" smtClean="0"/>
              <a:t>The Joint Affiliates consist of the following entities:</a:t>
            </a:r>
          </a:p>
          <a:p>
            <a:pPr lvl="1"/>
            <a:r>
              <a:rPr lang="en-US" sz="1800" dirty="0" smtClean="0"/>
              <a:t>Northwestern University Feinberg School of Medicine</a:t>
            </a:r>
          </a:p>
          <a:p>
            <a:pPr lvl="1"/>
            <a:r>
              <a:rPr lang="en-US" sz="1800" dirty="0" smtClean="0"/>
              <a:t>Northwestern Memorial HealthCare and its subsidiaries</a:t>
            </a:r>
          </a:p>
          <a:p>
            <a:pPr lvl="1"/>
            <a:r>
              <a:rPr lang="en-US" sz="1800" dirty="0" smtClean="0"/>
              <a:t>Children’s Hospital of Chicago Medical Center</a:t>
            </a:r>
          </a:p>
          <a:p>
            <a:pPr lvl="1"/>
            <a:r>
              <a:rPr lang="en-US" sz="1800" dirty="0" smtClean="0"/>
              <a:t>Rehabilitation Institute of Chicago</a:t>
            </a:r>
          </a:p>
          <a:p>
            <a:pPr marL="174625" lvl="1" indent="0">
              <a:buNone/>
            </a:pPr>
            <a:endParaRPr lang="en-US" sz="1800" dirty="0" smtClean="0"/>
          </a:p>
          <a:p>
            <a:r>
              <a:rPr lang="en-US" altLang="en-US" sz="1800" dirty="0" smtClean="0">
                <a:ea typeface="Geneva"/>
                <a:cs typeface="Geneva"/>
              </a:rPr>
              <a:t>The </a:t>
            </a:r>
            <a:r>
              <a:rPr lang="en-US" sz="1800" dirty="0"/>
              <a:t>Joint Affiliates </a:t>
            </a:r>
            <a:r>
              <a:rPr lang="en-US" sz="1800" dirty="0" smtClean="0"/>
              <a:t>partner </a:t>
            </a:r>
            <a:r>
              <a:rPr lang="en-US" sz="1800" dirty="0"/>
              <a:t>to </a:t>
            </a:r>
            <a:r>
              <a:rPr lang="en-US" sz="1800" dirty="0" smtClean="0"/>
              <a:t>conduct </a:t>
            </a:r>
            <a:r>
              <a:rPr lang="en-US" sz="1800" dirty="0"/>
              <a:t>an annual disclosure </a:t>
            </a:r>
            <a:r>
              <a:rPr lang="en-US" sz="1800" dirty="0" smtClean="0"/>
              <a:t>survey that addresses their conflict of interest, conflict of commitment and business integrity policies</a:t>
            </a:r>
            <a:r>
              <a:rPr lang="en-US" sz="1800" dirty="0"/>
              <a:t>. </a:t>
            </a:r>
            <a:endParaRPr lang="en-US" sz="1800" dirty="0" smtClean="0"/>
          </a:p>
          <a:p>
            <a:pPr marL="0" indent="0">
              <a:buNone/>
            </a:pPr>
            <a:endParaRPr lang="en-US" altLang="en-US" sz="1800" dirty="0" smtClean="0">
              <a:ea typeface="Geneva"/>
              <a:cs typeface="Geneva"/>
            </a:endParaRPr>
          </a:p>
          <a:p>
            <a:r>
              <a:rPr lang="en-US" sz="1800" dirty="0" smtClean="0"/>
              <a:t>Faculty are required, at a minimum, to disclose annually their external relationships to Feinberg and their clinical practice group. </a:t>
            </a:r>
          </a:p>
          <a:p>
            <a:pPr marL="0" indent="0">
              <a:buNone/>
            </a:pPr>
            <a:endParaRPr lang="en-US" sz="1800" dirty="0"/>
          </a:p>
          <a:p>
            <a:r>
              <a:rPr lang="en-US" sz="1800" dirty="0" smtClean="0"/>
              <a:t>The information disclosed in this annual survey is posted publicly to </a:t>
            </a:r>
            <a:r>
              <a:rPr lang="en-US" sz="1800" dirty="0" smtClean="0">
                <a:hlinkClick r:id="rId3"/>
              </a:rPr>
              <a:t>NU faculty profiles</a:t>
            </a:r>
            <a:endParaRPr lang="en-US" sz="1800" dirty="0" smtClean="0"/>
          </a:p>
        </p:txBody>
      </p:sp>
      <p:sp>
        <p:nvSpPr>
          <p:cNvPr id="3" name="Slide Number Placeholder 2"/>
          <p:cNvSpPr>
            <a:spLocks noGrp="1"/>
          </p:cNvSpPr>
          <p:nvPr>
            <p:ph type="sldNum" sz="quarter" idx="12"/>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1257842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
            <a:ext cx="7772400" cy="838200"/>
          </a:xfrm>
        </p:spPr>
        <p:txBody>
          <a:bodyPr/>
          <a:lstStyle/>
          <a:p>
            <a:r>
              <a:rPr lang="en-US" dirty="0" smtClean="0"/>
              <a:t>Office for Regulatory Affairs</a:t>
            </a:r>
            <a:endParaRPr lang="en-US" dirty="0"/>
          </a:p>
        </p:txBody>
      </p:sp>
      <p:sp>
        <p:nvSpPr>
          <p:cNvPr id="2" name="Content Placeholder 1"/>
          <p:cNvSpPr>
            <a:spLocks noGrp="1"/>
          </p:cNvSpPr>
          <p:nvPr>
            <p:ph idx="1"/>
          </p:nvPr>
        </p:nvSpPr>
        <p:spPr>
          <a:xfrm>
            <a:off x="2209800" y="1295400"/>
            <a:ext cx="6400800" cy="4525963"/>
          </a:xfrm>
        </p:spPr>
        <p:txBody>
          <a:bodyPr>
            <a:normAutofit/>
          </a:bodyPr>
          <a:lstStyle/>
          <a:p>
            <a:pPr marL="0" indent="0">
              <a:spcBef>
                <a:spcPts val="0"/>
              </a:spcBef>
              <a:buNone/>
              <a:defRPr/>
            </a:pPr>
            <a:r>
              <a:rPr lang="en-US" b="1" dirty="0">
                <a:solidFill>
                  <a:srgbClr val="520063"/>
                </a:solidFill>
                <a:ea typeface="Geneva"/>
                <a:cs typeface="Arial" pitchFamily="34" charset="0"/>
              </a:rPr>
              <a:t>Robert M. Rosa, MD</a:t>
            </a:r>
            <a:br>
              <a:rPr lang="en-US" b="1" dirty="0">
                <a:solidFill>
                  <a:srgbClr val="520063"/>
                </a:solidFill>
                <a:ea typeface="Geneva"/>
                <a:cs typeface="Arial" pitchFamily="34" charset="0"/>
              </a:rPr>
            </a:br>
            <a:r>
              <a:rPr lang="en-US" dirty="0">
                <a:ea typeface="Geneva"/>
                <a:cs typeface="Arial" pitchFamily="34" charset="0"/>
              </a:rPr>
              <a:t>Vice Dean for Regulatory Affairs</a:t>
            </a:r>
            <a:br>
              <a:rPr lang="en-US" dirty="0">
                <a:ea typeface="Geneva"/>
                <a:cs typeface="Arial" pitchFamily="34" charset="0"/>
              </a:rPr>
            </a:br>
            <a:r>
              <a:rPr lang="en-US" dirty="0">
                <a:solidFill>
                  <a:schemeClr val="tx1">
                    <a:lumMod val="85000"/>
                    <a:lumOff val="15000"/>
                  </a:schemeClr>
                </a:solidFill>
                <a:ea typeface="Geneva"/>
                <a:cs typeface="Arial" pitchFamily="34" charset="0"/>
              </a:rPr>
              <a:t>Phone: </a:t>
            </a:r>
            <a:r>
              <a:rPr lang="en-US" dirty="0" smtClean="0">
                <a:solidFill>
                  <a:schemeClr val="tx1">
                    <a:lumMod val="85000"/>
                    <a:lumOff val="15000"/>
                  </a:schemeClr>
                </a:solidFill>
                <a:ea typeface="Geneva"/>
                <a:cs typeface="Arial" pitchFamily="34" charset="0"/>
              </a:rPr>
              <a:t>312.908.8491</a:t>
            </a:r>
            <a:r>
              <a:rPr lang="en-US" dirty="0">
                <a:solidFill>
                  <a:schemeClr val="tx1">
                    <a:lumMod val="85000"/>
                    <a:lumOff val="15000"/>
                  </a:schemeClr>
                </a:solidFill>
                <a:ea typeface="Geneva"/>
                <a:cs typeface="Arial" pitchFamily="34" charset="0"/>
              </a:rPr>
              <a:t/>
            </a:r>
            <a:br>
              <a:rPr lang="en-US" dirty="0">
                <a:solidFill>
                  <a:schemeClr val="tx1">
                    <a:lumMod val="85000"/>
                    <a:lumOff val="15000"/>
                  </a:schemeClr>
                </a:solidFill>
                <a:ea typeface="Geneva"/>
                <a:cs typeface="Arial" pitchFamily="34" charset="0"/>
              </a:rPr>
            </a:br>
            <a:r>
              <a:rPr lang="en-US" dirty="0">
                <a:solidFill>
                  <a:schemeClr val="tx1">
                    <a:lumMod val="85000"/>
                    <a:lumOff val="15000"/>
                  </a:schemeClr>
                </a:solidFill>
                <a:ea typeface="Geneva"/>
                <a:cs typeface="Arial" pitchFamily="34" charset="0"/>
              </a:rPr>
              <a:t>Email:  </a:t>
            </a:r>
            <a:r>
              <a:rPr lang="en-US" dirty="0">
                <a:solidFill>
                  <a:schemeClr val="tx1">
                    <a:lumMod val="85000"/>
                    <a:lumOff val="15000"/>
                  </a:schemeClr>
                </a:solidFill>
                <a:ea typeface="Geneva"/>
                <a:cs typeface="Arial" pitchFamily="34" charset="0"/>
                <a:hlinkClick r:id="rId3"/>
              </a:rPr>
              <a:t>rrosa@northwestern.edu</a:t>
            </a:r>
            <a:endParaRPr lang="en-US" dirty="0">
              <a:solidFill>
                <a:schemeClr val="tx1">
                  <a:lumMod val="85000"/>
                  <a:lumOff val="15000"/>
                </a:schemeClr>
              </a:solidFill>
              <a:ea typeface="Geneva"/>
              <a:cs typeface="Arial" pitchFamily="34" charset="0"/>
            </a:endParaRPr>
          </a:p>
          <a:p>
            <a:pPr marL="0" indent="0">
              <a:spcBef>
                <a:spcPts val="0"/>
              </a:spcBef>
              <a:buNone/>
              <a:defRPr/>
            </a:pPr>
            <a:endParaRPr lang="en-US" dirty="0">
              <a:solidFill>
                <a:srgbClr val="6600CC"/>
              </a:solidFill>
              <a:ea typeface="Geneva"/>
              <a:cs typeface="Arial" pitchFamily="34" charset="0"/>
            </a:endParaRPr>
          </a:p>
          <a:p>
            <a:pPr marL="0" indent="0">
              <a:spcBef>
                <a:spcPts val="0"/>
              </a:spcBef>
              <a:buNone/>
              <a:defRPr/>
            </a:pPr>
            <a:r>
              <a:rPr lang="en-US" b="1" dirty="0" smtClean="0">
                <a:solidFill>
                  <a:srgbClr val="520063"/>
                </a:solidFill>
                <a:ea typeface="Geneva"/>
                <a:cs typeface="Arial" pitchFamily="34" charset="0"/>
              </a:rPr>
              <a:t>Joan Trimuel, JD, CPA</a:t>
            </a:r>
            <a:r>
              <a:rPr lang="en-US" b="1" dirty="0">
                <a:solidFill>
                  <a:srgbClr val="520063"/>
                </a:solidFill>
                <a:ea typeface="Geneva"/>
                <a:cs typeface="Arial" pitchFamily="34" charset="0"/>
              </a:rPr>
              <a:t/>
            </a:r>
            <a:br>
              <a:rPr lang="en-US" b="1" dirty="0">
                <a:solidFill>
                  <a:srgbClr val="520063"/>
                </a:solidFill>
                <a:ea typeface="Geneva"/>
                <a:cs typeface="Arial" pitchFamily="34" charset="0"/>
              </a:rPr>
            </a:br>
            <a:r>
              <a:rPr lang="en-US" dirty="0">
                <a:ea typeface="Geneva"/>
                <a:cs typeface="Arial" pitchFamily="34" charset="0"/>
              </a:rPr>
              <a:t>Director, Compliance </a:t>
            </a:r>
          </a:p>
          <a:p>
            <a:pPr marL="0" indent="0">
              <a:spcBef>
                <a:spcPts val="0"/>
              </a:spcBef>
              <a:spcAft>
                <a:spcPts val="0"/>
              </a:spcAft>
              <a:buNone/>
              <a:defRPr/>
            </a:pPr>
            <a:r>
              <a:rPr lang="en-US" dirty="0">
                <a:solidFill>
                  <a:schemeClr val="tx1">
                    <a:lumMod val="85000"/>
                    <a:lumOff val="15000"/>
                  </a:schemeClr>
                </a:solidFill>
                <a:ea typeface="Geneva"/>
                <a:cs typeface="Arial" pitchFamily="34" charset="0"/>
              </a:rPr>
              <a:t>Phone: </a:t>
            </a:r>
            <a:r>
              <a:rPr lang="en-US" dirty="0" smtClean="0">
                <a:solidFill>
                  <a:schemeClr val="tx1">
                    <a:lumMod val="85000"/>
                    <a:lumOff val="15000"/>
                  </a:schemeClr>
                </a:solidFill>
                <a:ea typeface="Geneva"/>
                <a:cs typeface="Arial" pitchFamily="34" charset="0"/>
              </a:rPr>
              <a:t>312.503.2855</a:t>
            </a:r>
            <a:r>
              <a:rPr lang="en-US" dirty="0">
                <a:solidFill>
                  <a:schemeClr val="tx1">
                    <a:lumMod val="85000"/>
                    <a:lumOff val="15000"/>
                  </a:schemeClr>
                </a:solidFill>
                <a:ea typeface="Geneva"/>
                <a:cs typeface="Arial" pitchFamily="34" charset="0"/>
              </a:rPr>
              <a:t/>
            </a:r>
            <a:br>
              <a:rPr lang="en-US" dirty="0">
                <a:solidFill>
                  <a:schemeClr val="tx1">
                    <a:lumMod val="85000"/>
                    <a:lumOff val="15000"/>
                  </a:schemeClr>
                </a:solidFill>
                <a:ea typeface="Geneva"/>
                <a:cs typeface="Arial" pitchFamily="34" charset="0"/>
              </a:rPr>
            </a:br>
            <a:r>
              <a:rPr lang="en-US" dirty="0">
                <a:solidFill>
                  <a:schemeClr val="tx1">
                    <a:lumMod val="85000"/>
                    <a:lumOff val="15000"/>
                  </a:schemeClr>
                </a:solidFill>
                <a:ea typeface="Geneva"/>
                <a:cs typeface="Arial" pitchFamily="34" charset="0"/>
              </a:rPr>
              <a:t>Email:  </a:t>
            </a:r>
            <a:r>
              <a:rPr lang="en-US" dirty="0" smtClean="0">
                <a:solidFill>
                  <a:schemeClr val="tx1">
                    <a:lumMod val="85000"/>
                    <a:lumOff val="15000"/>
                  </a:schemeClr>
                </a:solidFill>
                <a:ea typeface="Geneva"/>
                <a:cs typeface="Arial" pitchFamily="34" charset="0"/>
                <a:hlinkClick r:id="rId4"/>
              </a:rPr>
              <a:t>j-trimuel@northwestern.edu </a:t>
            </a:r>
            <a:endParaRPr lang="en-US" dirty="0">
              <a:solidFill>
                <a:schemeClr val="tx1">
                  <a:lumMod val="85000"/>
                  <a:lumOff val="15000"/>
                </a:schemeClr>
              </a:solidFill>
              <a:ea typeface="Geneva"/>
              <a:cs typeface="Arial" pitchFamily="34" charset="0"/>
            </a:endParaRPr>
          </a:p>
          <a:p>
            <a:pPr marL="0" indent="0">
              <a:spcBef>
                <a:spcPts val="0"/>
              </a:spcBef>
              <a:buNone/>
              <a:defRPr/>
            </a:pPr>
            <a:r>
              <a:rPr lang="en-US" dirty="0">
                <a:ea typeface="Geneva"/>
                <a:cs typeface="Arial" pitchFamily="34" charset="0"/>
              </a:rPr>
              <a:t/>
            </a:r>
            <a:br>
              <a:rPr lang="en-US" dirty="0">
                <a:ea typeface="Geneva"/>
                <a:cs typeface="Arial" pitchFamily="34" charset="0"/>
              </a:rPr>
            </a:br>
            <a:r>
              <a:rPr lang="en-US" dirty="0">
                <a:ea typeface="Geneva"/>
                <a:cs typeface="Arial" pitchFamily="34" charset="0"/>
              </a:rPr>
              <a:t/>
            </a:r>
            <a:br>
              <a:rPr lang="en-US" dirty="0">
                <a:ea typeface="Geneva"/>
                <a:cs typeface="Arial" pitchFamily="34" charset="0"/>
              </a:rPr>
            </a:br>
            <a:endParaRPr lang="en-US" dirty="0">
              <a:ea typeface="Geneva"/>
              <a:cs typeface="Arial" pitchFamily="34" charset="0"/>
            </a:endParaRPr>
          </a:p>
          <a:p>
            <a:pPr marL="0" indent="0">
              <a:spcBef>
                <a:spcPts val="0"/>
              </a:spcBef>
              <a:buNone/>
              <a:defRPr/>
            </a:pPr>
            <a:endParaRPr lang="en-US" dirty="0">
              <a:ea typeface="Geneva"/>
              <a:cs typeface="Arial" pitchFamily="34" charset="0"/>
            </a:endParaRPr>
          </a:p>
        </p:txBody>
      </p:sp>
      <p:sp>
        <p:nvSpPr>
          <p:cNvPr id="7" name="Text Placeholder 2"/>
          <p:cNvSpPr txBox="1">
            <a:spLocks/>
          </p:cNvSpPr>
          <p:nvPr/>
        </p:nvSpPr>
        <p:spPr>
          <a:xfrm>
            <a:off x="457200" y="1219200"/>
            <a:ext cx="1676400" cy="4724400"/>
          </a:xfrm>
          <a:prstGeom prst="rect">
            <a:avLst/>
          </a:prstGeom>
          <a:solidFill>
            <a:schemeClr val="tx1">
              <a:lumMod val="50000"/>
              <a:lumOff val="50000"/>
            </a:schemeClr>
          </a:solidFill>
        </p:spPr>
        <p:txBody>
          <a:bodyPr/>
          <a:lstStyle>
            <a:lvl1pPr marL="342900" indent="-342900" algn="l" defTabSz="457200" rtl="0" eaLnBrk="0" fontAlgn="base" hangingPunct="0">
              <a:spcBef>
                <a:spcPct val="0"/>
              </a:spcBef>
              <a:spcAft>
                <a:spcPts val="1200"/>
              </a:spcAft>
              <a:buFont typeface="Arial" charset="0"/>
              <a:defRPr sz="2800" kern="1200">
                <a:solidFill>
                  <a:srgbClr val="6E055C"/>
                </a:solidFill>
                <a:latin typeface="Arial"/>
                <a:ea typeface="+mn-ea"/>
                <a:cs typeface="Arial"/>
              </a:defRPr>
            </a:lvl1pPr>
            <a:lvl2pPr marL="115888" indent="-115888" algn="l" defTabSz="457200" rtl="0" eaLnBrk="0" fontAlgn="base" hangingPunct="0">
              <a:spcBef>
                <a:spcPct val="0"/>
              </a:spcBef>
              <a:spcAft>
                <a:spcPts val="1200"/>
              </a:spcAft>
              <a:buFont typeface="Arial" charset="0"/>
              <a:buChar char="•"/>
              <a:defRPr sz="2000" kern="1200">
                <a:solidFill>
                  <a:srgbClr val="545454"/>
                </a:solidFill>
                <a:latin typeface="Arial"/>
                <a:ea typeface="+mn-ea"/>
                <a:cs typeface="Arial"/>
              </a:defRPr>
            </a:lvl2pPr>
            <a:lvl3pPr marL="230188" indent="-114300" algn="l" defTabSz="457200" rtl="0" eaLnBrk="0" fontAlgn="base" hangingPunct="0">
              <a:spcBef>
                <a:spcPct val="0"/>
              </a:spcBef>
              <a:spcAft>
                <a:spcPts val="1200"/>
              </a:spcAft>
              <a:buFont typeface="Lucida Grande" charset="0"/>
              <a:buChar char="-"/>
              <a:defRPr sz="1600" kern="1200">
                <a:solidFill>
                  <a:srgbClr val="545454"/>
                </a:solidFill>
                <a:latin typeface="Arial"/>
                <a:ea typeface="+mn-ea"/>
                <a:cs typeface="Arial"/>
              </a:defRPr>
            </a:lvl3pPr>
            <a:lvl4pPr marL="346075" indent="-115888" algn="l" defTabSz="457200" rtl="0" eaLnBrk="0" fontAlgn="base" hangingPunct="0">
              <a:spcBef>
                <a:spcPct val="0"/>
              </a:spcBef>
              <a:spcAft>
                <a:spcPts val="1200"/>
              </a:spcAft>
              <a:buFont typeface="Arial" charset="0"/>
              <a:buChar char="•"/>
              <a:defRPr sz="1600" kern="1200">
                <a:solidFill>
                  <a:srgbClr val="545454"/>
                </a:solidFill>
                <a:latin typeface="Arial"/>
                <a:ea typeface="+mn-ea"/>
                <a:cs typeface="Arial"/>
              </a:defRPr>
            </a:lvl4pPr>
            <a:lvl5pPr marL="454025" indent="-107950" algn="l" defTabSz="457200" rtl="0" eaLnBrk="0" fontAlgn="base" hangingPunct="0">
              <a:spcBef>
                <a:spcPct val="0"/>
              </a:spcBef>
              <a:spcAft>
                <a:spcPts val="1200"/>
              </a:spcAft>
              <a:buFont typeface="Lucida Grande" charset="0"/>
              <a:buChar char="-"/>
              <a:defRPr sz="1600" kern="1200">
                <a:solidFill>
                  <a:srgbClr val="54545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defRPr/>
            </a:pPr>
            <a:endParaRPr lang="en-US" sz="1800" dirty="0" smtClean="0">
              <a:solidFill>
                <a:schemeClr val="bg1"/>
              </a:solidFill>
              <a:latin typeface="+mj-lt"/>
            </a:endParaRPr>
          </a:p>
          <a:p>
            <a:pPr marL="0" indent="0" algn="ctr" eaLnBrk="1" hangingPunct="1">
              <a:defRPr/>
            </a:pPr>
            <a:r>
              <a:rPr lang="en-US" sz="1800" b="1" dirty="0" smtClean="0">
                <a:solidFill>
                  <a:schemeClr val="bg1"/>
                </a:solidFill>
                <a:latin typeface="+mj-lt"/>
              </a:rPr>
              <a:t>Please contact us if you have any compliance, conflict of interest, or disclosure questions or concerns.</a:t>
            </a:r>
          </a:p>
          <a:p>
            <a:pPr marL="0" indent="0" algn="ctr" eaLnBrk="1" hangingPunct="1">
              <a:defRPr/>
            </a:pPr>
            <a:endParaRPr lang="en-US" sz="1800" b="1" dirty="0" smtClean="0">
              <a:solidFill>
                <a:schemeClr val="bg1"/>
              </a:solidFill>
              <a:latin typeface="+mj-lt"/>
            </a:endParaRPr>
          </a:p>
        </p:txBody>
      </p:sp>
      <p:sp>
        <p:nvSpPr>
          <p:cNvPr id="5" name="Subtitle 2"/>
          <p:cNvSpPr txBox="1">
            <a:spLocks/>
          </p:cNvSpPr>
          <p:nvPr/>
        </p:nvSpPr>
        <p:spPr bwMode="auto">
          <a:xfrm>
            <a:off x="2133600" y="4126992"/>
            <a:ext cx="7010400" cy="169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800" dirty="0" smtClean="0"/>
              <a:t>Website: </a:t>
            </a:r>
            <a:r>
              <a:rPr lang="en-US" altLang="en-US" sz="1800" dirty="0" smtClean="0">
                <a:hlinkClick r:id="rId5"/>
              </a:rPr>
              <a:t>http</a:t>
            </a:r>
            <a:r>
              <a:rPr lang="en-US" altLang="en-US" sz="1800" dirty="0">
                <a:hlinkClick r:id="rId5"/>
              </a:rPr>
              <a:t>://www.feinberg.northwestern.edu/compliance/index.html</a:t>
            </a:r>
            <a:endParaRPr lang="en-US" altLang="en-US" sz="1800" dirty="0"/>
          </a:p>
          <a:p>
            <a:pPr>
              <a:buFont typeface="Arial" panose="020B0604020202020204" pitchFamily="34" charset="0"/>
              <a:buNone/>
            </a:pPr>
            <a:r>
              <a:rPr lang="en-US" altLang="en-US" sz="1800" dirty="0"/>
              <a:t>Email:  </a:t>
            </a:r>
            <a:r>
              <a:rPr lang="en-US" altLang="en-US" sz="1800" dirty="0">
                <a:solidFill>
                  <a:srgbClr val="898989"/>
                </a:solidFill>
                <a:hlinkClick r:id="rId6"/>
              </a:rPr>
              <a:t>fsm-compliance@northwestern.edu</a:t>
            </a:r>
            <a:endParaRPr lang="en-US" altLang="en-US" sz="1800" dirty="0">
              <a:solidFill>
                <a:srgbClr val="898989"/>
              </a:solidFill>
            </a:endParaRPr>
          </a:p>
          <a:p>
            <a:pPr>
              <a:buFont typeface="Arial" panose="020B0604020202020204" pitchFamily="34" charset="0"/>
              <a:buNone/>
            </a:pPr>
            <a:r>
              <a:rPr lang="en-US" altLang="en-US" sz="1800" dirty="0"/>
              <a:t>Phone:  (312) 503-SURV (503-7878)</a:t>
            </a:r>
          </a:p>
          <a:p>
            <a:pPr>
              <a:buFont typeface="Arial" panose="020B0604020202020204" pitchFamily="34" charset="0"/>
              <a:buNone/>
            </a:pPr>
            <a:r>
              <a:rPr lang="en-US" altLang="en-US" sz="1800" dirty="0"/>
              <a:t>Office Location: </a:t>
            </a:r>
            <a:r>
              <a:rPr lang="en-US" altLang="en-US" sz="1800" dirty="0" smtClean="0"/>
              <a:t>Rubloff </a:t>
            </a:r>
            <a:r>
              <a:rPr lang="en-US" altLang="en-US" sz="1800" dirty="0"/>
              <a:t>Building, 420 E. Superior St., 12</a:t>
            </a:r>
            <a:r>
              <a:rPr lang="en-US" altLang="en-US" sz="1800" baseline="30000" dirty="0"/>
              <a:t>th</a:t>
            </a:r>
            <a:r>
              <a:rPr lang="en-US" altLang="en-US" sz="1800" dirty="0"/>
              <a:t> </a:t>
            </a:r>
            <a:r>
              <a:rPr lang="en-US" altLang="en-US" sz="1800" dirty="0" smtClean="0"/>
              <a:t>Floor</a:t>
            </a:r>
            <a:endParaRPr lang="en-US" altLang="en-US" sz="1800" dirty="0"/>
          </a:p>
        </p:txBody>
      </p:sp>
    </p:spTree>
    <p:extLst>
      <p:ext uri="{BB962C8B-B14F-4D97-AF65-F5344CB8AC3E}">
        <p14:creationId xmlns:p14="http://schemas.microsoft.com/office/powerpoint/2010/main" val="1412976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ltLang="en-US" dirty="0"/>
              <a:t>Affirmation of Training Completion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833996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457200" y="1371600"/>
            <a:ext cx="8077200" cy="1828800"/>
          </a:xfrm>
        </p:spPr>
        <p:txBody>
          <a:bodyPr/>
          <a:lstStyle/>
          <a:p>
            <a:pPr eaLnBrk="1" hangingPunct="1">
              <a:defRPr/>
            </a:pPr>
            <a:r>
              <a:rPr lang="en-US" altLang="en-US" sz="2000" dirty="0" smtClean="0"/>
              <a:t>By checking the box next to the attestation text and clicking “</a:t>
            </a:r>
            <a:r>
              <a:rPr lang="en-US" altLang="en-US" sz="2000" b="1" dirty="0" smtClean="0"/>
              <a:t>Submit</a:t>
            </a:r>
            <a:r>
              <a:rPr lang="en-US" altLang="en-US" sz="2000" dirty="0" smtClean="0"/>
              <a:t>” you are acknowledging that you have read and understand what is expected of you.</a:t>
            </a:r>
          </a:p>
          <a:p>
            <a:pPr marL="0" indent="0" eaLnBrk="1" hangingPunct="1">
              <a:buFont typeface="Arial" panose="020B0604020202020204" pitchFamily="34" charset="0"/>
              <a:buNone/>
              <a:defRPr/>
            </a:pPr>
            <a:endParaRPr lang="en-US" altLang="en-US" sz="2000" dirty="0" smtClean="0"/>
          </a:p>
          <a:p>
            <a:pPr eaLnBrk="1" hangingPunct="1">
              <a:defRPr/>
            </a:pPr>
            <a:r>
              <a:rPr lang="en-US" altLang="en-US" sz="2000" i="1" u="sng" dirty="0" smtClean="0"/>
              <a:t>NOTE: Completion is required by McGaw and Feinberg policies</a:t>
            </a:r>
            <a:r>
              <a:rPr lang="en-US" altLang="en-US" sz="2000" i="1" dirty="0" smtClean="0"/>
              <a:t>.</a:t>
            </a:r>
            <a:endParaRPr lang="en-US" altLang="en-US" sz="2000" i="1" u="sng" dirty="0" smtClean="0"/>
          </a:p>
          <a:p>
            <a:pPr eaLnBrk="1" hangingPunct="1">
              <a:defRPr/>
            </a:pPr>
            <a:endParaRPr lang="en-US" altLang="en-US" sz="2800" dirty="0" smtClean="0"/>
          </a:p>
        </p:txBody>
      </p:sp>
      <p:sp>
        <p:nvSpPr>
          <p:cNvPr id="89091" name="Title 1"/>
          <p:cNvSpPr>
            <a:spLocks noGrp="1"/>
          </p:cNvSpPr>
          <p:nvPr>
            <p:ph type="title"/>
          </p:nvPr>
        </p:nvSpPr>
        <p:spPr>
          <a:xfrm>
            <a:off x="856488" y="304800"/>
            <a:ext cx="8305800" cy="609600"/>
          </a:xfrm>
        </p:spPr>
        <p:txBody>
          <a:bodyPr/>
          <a:lstStyle/>
          <a:p>
            <a:pPr algn="l"/>
            <a:r>
              <a:rPr lang="en-US" altLang="en-US" dirty="0" smtClean="0"/>
              <a:t>Completion of Required Training:</a:t>
            </a:r>
          </a:p>
        </p:txBody>
      </p:sp>
    </p:spTree>
    <p:extLst>
      <p:ext uri="{BB962C8B-B14F-4D97-AF65-F5344CB8AC3E}">
        <p14:creationId xmlns:p14="http://schemas.microsoft.com/office/powerpoint/2010/main" val="172751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smtClean="0"/>
              <a:t>Industry Interactions with Physicians</a:t>
            </a:r>
            <a:endParaRPr lang="en-US" dirty="0"/>
          </a:p>
        </p:txBody>
      </p:sp>
    </p:spTree>
    <p:extLst>
      <p:ext uri="{BB962C8B-B14F-4D97-AF65-F5344CB8AC3E}">
        <p14:creationId xmlns:p14="http://schemas.microsoft.com/office/powerpoint/2010/main" val="29533343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idx="1"/>
          </p:nvPr>
        </p:nvSpPr>
        <p:spPr>
          <a:xfrm>
            <a:off x="828581" y="1276180"/>
            <a:ext cx="7875987" cy="4093029"/>
          </a:xfrm>
        </p:spPr>
        <p:txBody>
          <a:bodyPr/>
          <a:lstStyle/>
          <a:p>
            <a:r>
              <a:rPr lang="en-US" sz="2000" dirty="0" smtClean="0"/>
              <a:t>Throughout this training, the term “industry” includes the following:</a:t>
            </a:r>
          </a:p>
          <a:p>
            <a:pPr lvl="1"/>
            <a:r>
              <a:rPr lang="en-US" sz="2000" dirty="0" smtClean="0"/>
              <a:t>Pharmaceutical Industry – discovers, develops, produces, and markets drugs for use as medications. </a:t>
            </a:r>
          </a:p>
          <a:p>
            <a:pPr marL="206375" lvl="1" indent="0">
              <a:buNone/>
            </a:pPr>
            <a:endParaRPr lang="en-US" sz="2000" dirty="0" smtClean="0"/>
          </a:p>
          <a:p>
            <a:pPr lvl="1"/>
            <a:r>
              <a:rPr lang="en-US" sz="2000" dirty="0"/>
              <a:t>Medical </a:t>
            </a:r>
            <a:r>
              <a:rPr lang="en-US" sz="2000" dirty="0" smtClean="0"/>
              <a:t>Device Industry </a:t>
            </a:r>
            <a:r>
              <a:rPr lang="en-US" sz="2000" dirty="0"/>
              <a:t>- discovers, develops, produces, and markets </a:t>
            </a:r>
            <a:r>
              <a:rPr lang="en-US" sz="2000" dirty="0" smtClean="0"/>
              <a:t>instruments, </a:t>
            </a:r>
            <a:r>
              <a:rPr lang="en-US" sz="2000" dirty="0"/>
              <a:t>apparatus, </a:t>
            </a:r>
            <a:r>
              <a:rPr lang="en-US" sz="2000" dirty="0" smtClean="0"/>
              <a:t>implements, machines, contrivances, implants, </a:t>
            </a:r>
            <a:r>
              <a:rPr lang="en-US" sz="2000" dirty="0"/>
              <a:t>in vitro </a:t>
            </a:r>
            <a:r>
              <a:rPr lang="en-US" sz="2000" dirty="0" smtClean="0"/>
              <a:t>reagents, </a:t>
            </a:r>
            <a:r>
              <a:rPr lang="en-US" sz="2000" dirty="0"/>
              <a:t>or other similar or related </a:t>
            </a:r>
            <a:r>
              <a:rPr lang="en-US" sz="2000" dirty="0" smtClean="0"/>
              <a:t>articles,</a:t>
            </a:r>
          </a:p>
          <a:p>
            <a:pPr lvl="2"/>
            <a:r>
              <a:rPr lang="en-US" sz="2000" dirty="0"/>
              <a:t>intended for use in the diagnosis of disease or other conditions, or in the cure, mitigation, treatment, or prevention of disease, in man or other animals, or</a:t>
            </a:r>
          </a:p>
          <a:p>
            <a:pPr lvl="2"/>
            <a:r>
              <a:rPr lang="en-US" sz="2000" dirty="0"/>
              <a:t>intended to affect the structure or any function of the body of man or other animals, and which does not achieve any of its primary intended purposes through chemical action within or on the body of man or other animals and which is not dependent upon being metabolized for the achievement of any of its primary intended purposes</a:t>
            </a:r>
            <a:r>
              <a:rPr lang="en-US" sz="2000" dirty="0" smtClean="0"/>
              <a:t>.</a:t>
            </a:r>
            <a:endParaRPr lang="en-US" sz="2000" dirty="0"/>
          </a:p>
          <a:p>
            <a:pPr lvl="2"/>
            <a:endParaRPr lang="en-US" sz="2000" dirty="0"/>
          </a:p>
        </p:txBody>
      </p:sp>
      <p:sp>
        <p:nvSpPr>
          <p:cNvPr id="4" name="Rectangle 3"/>
          <p:cNvSpPr/>
          <p:nvPr/>
        </p:nvSpPr>
        <p:spPr>
          <a:xfrm>
            <a:off x="4827213" y="6248400"/>
            <a:ext cx="3429000" cy="230832"/>
          </a:xfrm>
          <a:prstGeom prst="rect">
            <a:avLst/>
          </a:prstGeom>
        </p:spPr>
        <p:txBody>
          <a:bodyPr>
            <a:spAutoFit/>
          </a:bodyPr>
          <a:lstStyle/>
          <a:p>
            <a:pPr>
              <a:defRPr/>
            </a:pPr>
            <a:r>
              <a:rPr lang="en-US" sz="900" dirty="0" smtClean="0"/>
              <a:t>Source: Federal Drug Administration </a:t>
            </a:r>
            <a:r>
              <a:rPr lang="en-US" sz="900" dirty="0" smtClean="0">
                <a:hlinkClick r:id="rId2"/>
              </a:rPr>
              <a:t>www.fda.gov</a:t>
            </a:r>
            <a:r>
              <a:rPr lang="en-US" sz="900" dirty="0" smtClean="0"/>
              <a:t> </a:t>
            </a:r>
            <a:endParaRPr lang="en-US" sz="900" dirty="0"/>
          </a:p>
        </p:txBody>
      </p:sp>
    </p:spTree>
    <p:extLst>
      <p:ext uri="{BB962C8B-B14F-4D97-AF65-F5344CB8AC3E}">
        <p14:creationId xmlns:p14="http://schemas.microsoft.com/office/powerpoint/2010/main" val="1213644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838200" y="152400"/>
            <a:ext cx="7713969" cy="762000"/>
          </a:xfrm>
        </p:spPr>
        <p:txBody>
          <a:bodyPr/>
          <a:lstStyle/>
          <a:p>
            <a:pPr algn="l" eaLnBrk="1" hangingPunct="1"/>
            <a:r>
              <a:rPr lang="en-US" altLang="en-US" dirty="0" smtClean="0"/>
              <a:t>Industry Contributions</a:t>
            </a:r>
          </a:p>
        </p:txBody>
      </p:sp>
      <p:sp>
        <p:nvSpPr>
          <p:cNvPr id="20483" name="Rectangle 1027"/>
          <p:cNvSpPr>
            <a:spLocks noGrp="1" noChangeArrowheads="1"/>
          </p:cNvSpPr>
          <p:nvPr>
            <p:ph idx="1"/>
          </p:nvPr>
        </p:nvSpPr>
        <p:spPr>
          <a:xfrm>
            <a:off x="838200" y="1219200"/>
            <a:ext cx="7467600" cy="4648200"/>
          </a:xfrm>
        </p:spPr>
        <p:txBody>
          <a:bodyPr/>
          <a:lstStyle/>
          <a:p>
            <a:pPr marL="0" indent="0">
              <a:buNone/>
            </a:pPr>
            <a:r>
              <a:rPr lang="en-US" sz="2000" dirty="0" smtClean="0"/>
              <a:t>Industry makes important and costly contributions to health care. These contributions include:</a:t>
            </a:r>
          </a:p>
          <a:p>
            <a:r>
              <a:rPr lang="en-US" sz="2000" dirty="0" smtClean="0"/>
              <a:t>Research and development of new pharmaceuticals and devices</a:t>
            </a:r>
          </a:p>
          <a:p>
            <a:r>
              <a:rPr lang="en-US" sz="2000" dirty="0" smtClean="0"/>
              <a:t>Funding of clinical trials and other research</a:t>
            </a:r>
          </a:p>
          <a:p>
            <a:r>
              <a:rPr lang="en-US" sz="2000" dirty="0" smtClean="0"/>
              <a:t>Support of continuing medical education and other training and educational opportunities</a:t>
            </a:r>
          </a:p>
          <a:p>
            <a:pPr marL="0" indent="0">
              <a:buNone/>
            </a:pPr>
            <a:endParaRPr lang="en-US" sz="2000" dirty="0"/>
          </a:p>
          <a:p>
            <a:pPr marL="0" indent="0">
              <a:buNone/>
            </a:pPr>
            <a:endParaRPr lang="en-US" sz="2000" dirty="0" smtClean="0"/>
          </a:p>
          <a:p>
            <a:pPr marL="0" indent="0">
              <a:buNone/>
            </a:pPr>
            <a:endParaRPr lang="en-US" sz="2000" dirty="0" smtClean="0"/>
          </a:p>
        </p:txBody>
      </p:sp>
    </p:spTree>
    <p:custDataLst>
      <p:tags r:id="rId1"/>
    </p:custDataLst>
    <p:extLst>
      <p:ext uri="{BB962C8B-B14F-4D97-AF65-F5344CB8AC3E}">
        <p14:creationId xmlns:p14="http://schemas.microsoft.com/office/powerpoint/2010/main" val="24226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pPr algn="l" eaLnBrk="1" hangingPunct="1"/>
            <a:r>
              <a:rPr lang="en-US" altLang="en-US" dirty="0" smtClean="0"/>
              <a:t>Significant Resources are </a:t>
            </a:r>
            <a:r>
              <a:rPr lang="en-US" altLang="en-US" dirty="0"/>
              <a:t>S</a:t>
            </a:r>
            <a:r>
              <a:rPr lang="en-US" altLang="en-US" dirty="0" smtClean="0"/>
              <a:t>pent on Marketing and Research Activities</a:t>
            </a:r>
          </a:p>
        </p:txBody>
      </p:sp>
      <p:pic>
        <p:nvPicPr>
          <p:cNvPr id="1026" name="Picture 2" descr="https://img.washingtonpost.com/wp-apps/imrs.php?src=https://img.washingtonpost.com/blogs/wonkblog/files/2015/02/Screen-Shot-2015-02-11-at-9.03.17-AM.png&amp;w=148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470025" y="1509713"/>
            <a:ext cx="6203950" cy="40925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72000" y="6059488"/>
            <a:ext cx="3429000" cy="230832"/>
          </a:xfrm>
          <a:prstGeom prst="rect">
            <a:avLst/>
          </a:prstGeom>
        </p:spPr>
        <p:txBody>
          <a:bodyPr>
            <a:spAutoFit/>
          </a:bodyPr>
          <a:lstStyle/>
          <a:p>
            <a:pPr>
              <a:defRPr/>
            </a:pPr>
            <a:r>
              <a:rPr lang="en-US" sz="900" dirty="0" smtClean="0"/>
              <a:t>Source: </a:t>
            </a:r>
            <a:r>
              <a:rPr lang="en-US" sz="900" dirty="0" err="1" smtClean="0"/>
              <a:t>GlobalData</a:t>
            </a:r>
            <a:endParaRPr lang="en-US" sz="900" dirty="0"/>
          </a:p>
        </p:txBody>
      </p:sp>
    </p:spTree>
    <p:extLst>
      <p:ext uri="{BB962C8B-B14F-4D97-AF65-F5344CB8AC3E}">
        <p14:creationId xmlns:p14="http://schemas.microsoft.com/office/powerpoint/2010/main" val="206867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Interests</a:t>
            </a:r>
            <a:endParaRPr lang="en-US" dirty="0"/>
          </a:p>
        </p:txBody>
      </p:sp>
      <p:sp>
        <p:nvSpPr>
          <p:cNvPr id="3" name="Content Placeholder 2"/>
          <p:cNvSpPr>
            <a:spLocks noGrp="1"/>
          </p:cNvSpPr>
          <p:nvPr>
            <p:ph idx="1"/>
          </p:nvPr>
        </p:nvSpPr>
        <p:spPr>
          <a:xfrm>
            <a:off x="801197" y="1447801"/>
            <a:ext cx="7504603" cy="2057399"/>
          </a:xfrm>
        </p:spPr>
        <p:txBody>
          <a:bodyPr/>
          <a:lstStyle/>
          <a:p>
            <a:r>
              <a:rPr lang="en-US" sz="2000" dirty="0" smtClean="0"/>
              <a:t>Medicine and industry are interrelated</a:t>
            </a:r>
          </a:p>
          <a:p>
            <a:pPr lvl="1"/>
            <a:r>
              <a:rPr lang="en-US" sz="2000" dirty="0"/>
              <a:t>Society wants effective new treatments</a:t>
            </a:r>
          </a:p>
          <a:p>
            <a:pPr lvl="1"/>
            <a:r>
              <a:rPr lang="en-US" sz="2000" dirty="0"/>
              <a:t>Academia wants to translate basic science discoveries into new treatments</a:t>
            </a:r>
          </a:p>
          <a:p>
            <a:pPr lvl="1"/>
            <a:r>
              <a:rPr lang="en-US" sz="2000" dirty="0"/>
              <a:t>Industry wants to develop new </a:t>
            </a:r>
            <a:r>
              <a:rPr lang="en-US" sz="2000" dirty="0" smtClean="0"/>
              <a:t>products</a:t>
            </a:r>
          </a:p>
          <a:p>
            <a:r>
              <a:rPr lang="en-US" sz="2000" dirty="0" smtClean="0"/>
              <a:t>Manage potential conflicts by promoting a culture of transparency</a:t>
            </a:r>
            <a:endParaRPr lang="en-US" sz="2000" dirty="0"/>
          </a:p>
          <a:p>
            <a:endParaRPr lang="en-US" sz="2000" dirty="0"/>
          </a:p>
          <a:p>
            <a:endParaRPr lang="en-US" sz="2000" dirty="0" smtClean="0"/>
          </a:p>
          <a:p>
            <a:endParaRPr lang="en-US" sz="2000" dirty="0"/>
          </a:p>
          <a:p>
            <a:pPr marL="0" indent="0">
              <a:buNone/>
            </a:pPr>
            <a:endParaRPr lang="en-US" sz="2000" dirty="0" smtClean="0"/>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359" y="4038600"/>
            <a:ext cx="2857500" cy="2571750"/>
          </a:xfrm>
          <a:prstGeom prst="rect">
            <a:avLst/>
          </a:prstGeom>
        </p:spPr>
      </p:pic>
    </p:spTree>
    <p:extLst>
      <p:ext uri="{BB962C8B-B14F-4D97-AF65-F5344CB8AC3E}">
        <p14:creationId xmlns:p14="http://schemas.microsoft.com/office/powerpoint/2010/main" val="298483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914400" y="211566"/>
            <a:ext cx="7924800" cy="661987"/>
          </a:xfrm>
        </p:spPr>
        <p:txBody>
          <a:bodyPr/>
          <a:lstStyle/>
          <a:p>
            <a:pPr algn="l" eaLnBrk="1" hangingPunct="1"/>
            <a:r>
              <a:rPr lang="it-IT" altLang="en-US" dirty="0" smtClean="0">
                <a:ea typeface="Geneva"/>
                <a:cs typeface="Arial" panose="020B0604020202020204" pitchFamily="34" charset="0"/>
              </a:rPr>
              <a:t>Current External Environment</a:t>
            </a:r>
            <a:endParaRPr lang="en-US" altLang="en-US" dirty="0" smtClean="0">
              <a:ea typeface="Geneva"/>
              <a:cs typeface="Arial" panose="020B0604020202020204" pitchFamily="34" charset="0"/>
            </a:endParaRPr>
          </a:p>
        </p:txBody>
      </p:sp>
      <p:pic>
        <p:nvPicPr>
          <p:cNvPr id="8" name="Picture 9"/>
          <p:cNvPicPr>
            <a:picLocks noChangeAspect="1" noChangeArrowheads="1"/>
          </p:cNvPicPr>
          <p:nvPr/>
        </p:nvPicPr>
        <p:blipFill>
          <a:blip r:embed="rId3"/>
          <a:srcRect t="60345" r="66372" b="16384"/>
          <a:stretch>
            <a:fillRect/>
          </a:stretch>
        </p:blipFill>
        <p:spPr bwMode="auto">
          <a:xfrm>
            <a:off x="2138218" y="4591338"/>
            <a:ext cx="5100782" cy="1504662"/>
          </a:xfrm>
          <a:prstGeom prst="rect">
            <a:avLst/>
          </a:prstGeom>
          <a:ln>
            <a:noFill/>
          </a:ln>
          <a:effectLst>
            <a:outerShdw blurRad="190500" algn="tl" rotWithShape="0">
              <a:srgbClr val="000000">
                <a:alpha val="70000"/>
              </a:srgbClr>
            </a:outerShdw>
          </a:effectLst>
        </p:spPr>
      </p:pic>
      <p:sp>
        <p:nvSpPr>
          <p:cNvPr id="14342" name="TextBox 1"/>
          <p:cNvSpPr txBox="1">
            <a:spLocks noChangeArrowheads="1"/>
          </p:cNvSpPr>
          <p:nvPr/>
        </p:nvSpPr>
        <p:spPr bwMode="auto">
          <a:xfrm>
            <a:off x="292308" y="1054346"/>
            <a:ext cx="8534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n-lt"/>
                <a:ea typeface="Geneva"/>
                <a:cs typeface="Geneva"/>
              </a:rPr>
              <a:t>“There's a lot of skepticism about financial relationships between doctors and drug companies</a:t>
            </a:r>
            <a:r>
              <a:rPr lang="en-US" altLang="en-US" sz="1800" dirty="0" smtClean="0">
                <a:latin typeface="+mn-lt"/>
                <a:ea typeface="Geneva"/>
                <a:cs typeface="Geneva"/>
              </a:rPr>
              <a:t>. </a:t>
            </a:r>
            <a:r>
              <a:rPr lang="en-US" altLang="en-US" sz="1800" dirty="0">
                <a:latin typeface="+mn-lt"/>
                <a:ea typeface="Geneva"/>
                <a:cs typeface="Geneva"/>
              </a:rPr>
              <a:t>Disclosure of </a:t>
            </a:r>
            <a:r>
              <a:rPr lang="en-US" altLang="en-US" sz="1800" dirty="0" smtClean="0">
                <a:latin typeface="+mn-lt"/>
                <a:ea typeface="Geneva"/>
                <a:cs typeface="Geneva"/>
              </a:rPr>
              <a:t> </a:t>
            </a:r>
            <a:r>
              <a:rPr lang="en-US" altLang="en-US" sz="1800" dirty="0">
                <a:latin typeface="+mn-lt"/>
                <a:ea typeface="Geneva"/>
                <a:cs typeface="Geneva"/>
              </a:rPr>
              <a:t>those ties would help to build confidence that there's nothing to hide. </a:t>
            </a:r>
            <a:r>
              <a:rPr lang="en-US" altLang="en-US" sz="1800" dirty="0" smtClean="0">
                <a:latin typeface="+mn-lt"/>
                <a:ea typeface="Geneva"/>
                <a:cs typeface="Geneva"/>
              </a:rPr>
              <a:t>Requiring </a:t>
            </a:r>
            <a:r>
              <a:rPr lang="en-US" altLang="en-US" sz="1800" dirty="0">
                <a:latin typeface="+mn-lt"/>
                <a:ea typeface="Geneva"/>
                <a:cs typeface="Geneva"/>
              </a:rPr>
              <a:t>disclosure is a common sense </a:t>
            </a:r>
            <a:r>
              <a:rPr lang="en-US" altLang="en-US" sz="1800" dirty="0" smtClean="0">
                <a:latin typeface="+mn-lt"/>
                <a:ea typeface="Geneva"/>
                <a:cs typeface="Geneva"/>
              </a:rPr>
              <a:t> </a:t>
            </a:r>
            <a:r>
              <a:rPr lang="en-US" altLang="en-US" sz="1800" dirty="0">
                <a:latin typeface="+mn-lt"/>
                <a:ea typeface="Geneva"/>
                <a:cs typeface="Geneva"/>
              </a:rPr>
              <a:t>reform based on the public dollars and public trust at stake in medical training, medical research and the </a:t>
            </a:r>
            <a:r>
              <a:rPr lang="en-US" altLang="en-US" sz="1800" dirty="0" smtClean="0">
                <a:latin typeface="+mn-lt"/>
                <a:ea typeface="Geneva"/>
                <a:cs typeface="Geneva"/>
              </a:rPr>
              <a:t> </a:t>
            </a:r>
            <a:r>
              <a:rPr lang="en-US" altLang="en-US" sz="1800" dirty="0">
                <a:latin typeface="+mn-lt"/>
                <a:ea typeface="Geneva"/>
                <a:cs typeface="Geneva"/>
              </a:rPr>
              <a:t>practice of medicine.”  </a:t>
            </a:r>
            <a:endParaRPr lang="en-US" altLang="en-US" sz="1800" dirty="0" smtClean="0">
              <a:latin typeface="+mn-lt"/>
              <a:ea typeface="Geneva"/>
              <a:cs typeface="Geneva"/>
            </a:endParaRPr>
          </a:p>
          <a:p>
            <a:pPr algn="ctr" eaLnBrk="1" hangingPunct="1">
              <a:spcBef>
                <a:spcPct val="0"/>
              </a:spcBef>
              <a:buFontTx/>
              <a:buNone/>
            </a:pPr>
            <a:r>
              <a:rPr lang="en-US" altLang="en-US" sz="1800" dirty="0" smtClean="0">
                <a:latin typeface="+mn-lt"/>
                <a:ea typeface="Geneva"/>
                <a:cs typeface="Geneva"/>
              </a:rPr>
              <a:t>-- </a:t>
            </a:r>
            <a:r>
              <a:rPr lang="en-US" altLang="en-US" sz="1800" dirty="0">
                <a:latin typeface="+mn-lt"/>
                <a:ea typeface="Geneva"/>
                <a:cs typeface="Geneva"/>
              </a:rPr>
              <a:t>Senator Charles Grassley</a:t>
            </a:r>
            <a:endParaRPr lang="en-US" altLang="en-US" sz="1800" dirty="0">
              <a:latin typeface="+mn-lt"/>
            </a:endParaRPr>
          </a:p>
        </p:txBody>
      </p:sp>
      <p:pic>
        <p:nvPicPr>
          <p:cNvPr id="9" name="Picture 8"/>
          <p:cNvPicPr/>
          <p:nvPr/>
        </p:nvPicPr>
        <p:blipFill rotWithShape="1">
          <a:blip r:embed="rId4"/>
          <a:srcRect l="28077" t="14131" r="26282" b="50314"/>
          <a:stretch/>
        </p:blipFill>
        <p:spPr bwMode="auto">
          <a:xfrm>
            <a:off x="685800" y="2692254"/>
            <a:ext cx="3306147" cy="1270146"/>
          </a:xfrm>
          <a:prstGeom prst="rect">
            <a:avLst/>
          </a:prstGeom>
          <a:ln>
            <a:noFill/>
          </a:ln>
          <a:extLst>
            <a:ext uri="{53640926-AAD7-44D8-BBD7-CCE9431645EC}">
              <a14:shadowObscured xmlns:a14="http://schemas.microsoft.com/office/drawing/2010/main"/>
            </a:ext>
          </a:extLst>
        </p:spPr>
      </p:pic>
      <p:pic>
        <p:nvPicPr>
          <p:cNvPr id="11" name="Picture 9"/>
          <p:cNvPicPr>
            <a:picLocks noChangeAspect="1" noChangeArrowheads="1"/>
          </p:cNvPicPr>
          <p:nvPr/>
        </p:nvPicPr>
        <p:blipFill>
          <a:blip r:embed="rId3"/>
          <a:srcRect l="3540" t="12097" r="64153" b="60627"/>
          <a:stretch>
            <a:fillRect/>
          </a:stretch>
        </p:blipFill>
        <p:spPr bwMode="auto">
          <a:xfrm>
            <a:off x="4724400" y="2679451"/>
            <a:ext cx="3111500" cy="1295400"/>
          </a:xfrm>
          <a:prstGeom prst="rect">
            <a:avLst/>
          </a:prstGeom>
          <a:ln>
            <a:noFill/>
          </a:ln>
          <a:effectLst>
            <a:outerShdw blurRad="190500" algn="tl" rotWithShape="0">
              <a:srgbClr val="000000">
                <a:alpha val="70000"/>
              </a:srgbClr>
            </a:outerShdw>
          </a:effectLst>
        </p:spPr>
      </p:pic>
      <p:pic>
        <p:nvPicPr>
          <p:cNvPr id="12" name="Picture 11"/>
          <p:cNvPicPr/>
          <p:nvPr/>
        </p:nvPicPr>
        <p:blipFill rotWithShape="1">
          <a:blip r:embed="rId5"/>
          <a:srcRect l="16815" t="41572" r="31592" b="28636"/>
          <a:stretch/>
        </p:blipFill>
        <p:spPr bwMode="auto">
          <a:xfrm>
            <a:off x="4749800" y="3124857"/>
            <a:ext cx="3086100" cy="8499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1080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Oversight: Sunshine Act</a:t>
            </a:r>
            <a:endParaRPr lang="en-US" dirty="0"/>
          </a:p>
        </p:txBody>
      </p:sp>
      <p:sp>
        <p:nvSpPr>
          <p:cNvPr id="3" name="Content Placeholder 2"/>
          <p:cNvSpPr>
            <a:spLocks noGrp="1"/>
          </p:cNvSpPr>
          <p:nvPr>
            <p:ph idx="1"/>
          </p:nvPr>
        </p:nvSpPr>
        <p:spPr/>
        <p:txBody>
          <a:bodyPr/>
          <a:lstStyle/>
          <a:p>
            <a:r>
              <a:rPr lang="en-US" sz="2000" dirty="0" smtClean="0"/>
              <a:t>Part of the Affordable Care Act</a:t>
            </a:r>
          </a:p>
          <a:p>
            <a:r>
              <a:rPr lang="en-US" sz="2000" dirty="0" smtClean="0"/>
              <a:t>Requires </a:t>
            </a:r>
            <a:r>
              <a:rPr lang="en-US" sz="2000" dirty="0"/>
              <a:t>that applicable manufacturers and group purchasing organizations provide CMS with the details of any direct or indirect payments they made to physicians and teaching </a:t>
            </a:r>
            <a:r>
              <a:rPr lang="en-US" sz="2000" dirty="0" smtClean="0"/>
              <a:t>hospitals</a:t>
            </a:r>
          </a:p>
          <a:p>
            <a:r>
              <a:rPr lang="en-US" sz="2000" dirty="0" smtClean="0"/>
              <a:t>Provides </a:t>
            </a:r>
            <a:r>
              <a:rPr lang="en-US" sz="2000" dirty="0"/>
              <a:t>the public with access to information about the financial relationships their health care providers may have with industry</a:t>
            </a:r>
          </a:p>
          <a:p>
            <a:endParaRPr lang="en-US" dirty="0"/>
          </a:p>
        </p:txBody>
      </p:sp>
    </p:spTree>
    <p:extLst>
      <p:ext uri="{BB962C8B-B14F-4D97-AF65-F5344CB8AC3E}">
        <p14:creationId xmlns:p14="http://schemas.microsoft.com/office/powerpoint/2010/main" val="30205265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e1de3960-a69a-43d1-a6ce-e3460864a7cf"/>
  <p:tag name="ELAPSEDTIME" val="34.5"/>
  <p:tag name="ARTICULATE_SLIDE_NAV" val="9"/>
</p:tagLst>
</file>

<file path=ppt/tags/tag2.xml><?xml version="1.0" encoding="utf-8"?>
<p:tagLst xmlns:a="http://schemas.openxmlformats.org/drawingml/2006/main" xmlns:r="http://schemas.openxmlformats.org/officeDocument/2006/relationships" xmlns:p="http://schemas.openxmlformats.org/presentationml/2006/main">
  <p:tag name="ELAPSEDTIME" val="45.2"/>
  <p:tag name="ARTICULATE_SLIDE_GUID" val="22482ade-dd71-496b-bcf5-02356138a4c8"/>
  <p:tag name="ARTICULATE_SLIDE_NAV" val="81"/>
</p:tagLst>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5750</TotalTime>
  <Words>1733</Words>
  <Application>Microsoft Office PowerPoint</Application>
  <PresentationFormat>On-screen Show (4:3)</PresentationFormat>
  <Paragraphs>208</Paragraphs>
  <Slides>29</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 Unicode MS</vt:lpstr>
      <vt:lpstr>Arial</vt:lpstr>
      <vt:lpstr>Calibri</vt:lpstr>
      <vt:lpstr>Geneva</vt:lpstr>
      <vt:lpstr>Lucida Grande</vt:lpstr>
      <vt:lpstr>LucidaGrande</vt:lpstr>
      <vt:lpstr>Symbol</vt:lpstr>
      <vt:lpstr>Tahoma</vt:lpstr>
      <vt:lpstr>Times New Roman</vt:lpstr>
      <vt:lpstr>Wingdings</vt:lpstr>
      <vt:lpstr>Northwestern Medicine High Brand</vt:lpstr>
      <vt:lpstr>Conflict of Interest and  Professional Integrity in Medicine</vt:lpstr>
      <vt:lpstr>Learning Objectives</vt:lpstr>
      <vt:lpstr>Industry Interactions with Physicians</vt:lpstr>
      <vt:lpstr>Industry</vt:lpstr>
      <vt:lpstr>Industry Contributions</vt:lpstr>
      <vt:lpstr>Significant Resources are Spent on Marketing and Research Activities</vt:lpstr>
      <vt:lpstr>Balancing Interests</vt:lpstr>
      <vt:lpstr>Current External Environment</vt:lpstr>
      <vt:lpstr>Federal Oversight: Sunshine Act</vt:lpstr>
      <vt:lpstr>Key Take-Away Points</vt:lpstr>
      <vt:lpstr>Defining Conflict of Interest</vt:lpstr>
      <vt:lpstr>It is Important to Understand Conflict of Interest (COI) Definitions:</vt:lpstr>
      <vt:lpstr>How Does Feinberg Define a “Conflict of Interest?”</vt:lpstr>
      <vt:lpstr>Key Take-Away Point</vt:lpstr>
      <vt:lpstr>Basic Ethical Principles – Your Role/Professionalism</vt:lpstr>
      <vt:lpstr>Fiduciary Characteristics</vt:lpstr>
      <vt:lpstr>Why Is This Important?</vt:lpstr>
      <vt:lpstr>Physicians and Conflicts of Interest</vt:lpstr>
      <vt:lpstr>Examples of Potential Conflicts</vt:lpstr>
      <vt:lpstr>Examples of Potential Conflicts (cont’d)</vt:lpstr>
      <vt:lpstr>Key Take-Away Points</vt:lpstr>
      <vt:lpstr>Feinberg Office for Regulatory Affairs and Feinberg Policies</vt:lpstr>
      <vt:lpstr>Feinberg’s Disclosure and Professional Integrity Policy</vt:lpstr>
      <vt:lpstr>Policy Highlights</vt:lpstr>
      <vt:lpstr>Policy Highlights (cont’d)</vt:lpstr>
      <vt:lpstr>Joint Affiliates Annual Disclosure Survey </vt:lpstr>
      <vt:lpstr>Office for Regulatory Affairs</vt:lpstr>
      <vt:lpstr>Affirmation of Training Completion</vt:lpstr>
      <vt:lpstr>Completion of Required Training: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Joan Trimuel</cp:lastModifiedBy>
  <cp:revision>429</cp:revision>
  <cp:lastPrinted>2017-01-18T15:27:29Z</cp:lastPrinted>
  <dcterms:created xsi:type="dcterms:W3CDTF">2013-10-23T14:57:36Z</dcterms:created>
  <dcterms:modified xsi:type="dcterms:W3CDTF">2017-02-03T21:06:39Z</dcterms:modified>
</cp:coreProperties>
</file>